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7" r:id="rId3"/>
    <p:sldId id="258" r:id="rId4"/>
    <p:sldId id="259" r:id="rId5"/>
    <p:sldId id="266" r:id="rId6"/>
    <p:sldId id="268" r:id="rId7"/>
    <p:sldId id="262" r:id="rId8"/>
    <p:sldId id="269" r:id="rId9"/>
    <p:sldId id="264" r:id="rId10"/>
    <p:sldId id="267" r:id="rId11"/>
    <p:sldId id="263" r:id="rId12"/>
    <p:sldId id="265"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Impact" panose="020B0806030902050204" pitchFamily="34" charset="0"/>
      <p:regular r:id="rId19"/>
    </p:embeddedFont>
    <p:embeddedFont>
      <p:font typeface="Helvetica Neue" panose="020B0604020202020204" charset="0"/>
      <p:regular r:id="rId20"/>
      <p:bold r:id="rId21"/>
      <p:italic r:id="rId22"/>
      <p:boldItalic r:id="rId23"/>
    </p:embeddedFont>
    <p:embeddedFont>
      <p:font typeface="Times" panose="02020603050405020304" pitchFamily="18" charset="0"/>
      <p:regular r:id="rId24"/>
      <p:bold r:id="rId25"/>
      <p:italic r:id="rId26"/>
      <p:boldItalic r:id="rId27"/>
    </p:embeddedFont>
    <p:embeddedFont>
      <p:font typeface="Helvetica Neue Light" panose="020B0604020202020204" charset="0"/>
      <p:regular r:id="rId28"/>
      <p:bold r:id="rId29"/>
      <p:italic r:id="rId30"/>
      <p:boldItalic r:id="rId31"/>
    </p:embeddedFont>
    <p:embeddedFont>
      <p:font typeface="Ribey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19469C4-1FD2-4CF3-A043-F1B5BD2EFA33}">
          <p14:sldIdLst>
            <p14:sldId id="256"/>
            <p14:sldId id="257"/>
            <p14:sldId id="258"/>
            <p14:sldId id="259"/>
            <p14:sldId id="266"/>
            <p14:sldId id="268"/>
            <p14:sldId id="262"/>
            <p14:sldId id="269"/>
            <p14:sldId id="264"/>
            <p14:sldId id="267"/>
            <p14:sldId id="263"/>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9881A0596" initials="1" lastIdx="1" clrIdx="0">
    <p:extLst>
      <p:ext uri="{19B8F6BF-5375-455C-9EA6-DF929625EA0E}">
        <p15:presenceInfo xmlns:p15="http://schemas.microsoft.com/office/powerpoint/2012/main" userId="19881A059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F5000F-7403-4702-AC75-1211590D7747}">
  <a:tblStyle styleId="{4DF5000F-7403-4702-AC75-1211590D7747}" styleName="Table_0">
    <a:wholeTbl>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76B9"/>
          </a:solidFill>
        </a:fill>
      </a:tcStyle>
    </a:firstCol>
    <a:lastRow>
      <a:tcTxStyle b="off" i="off">
        <a:font>
          <a:latin typeface="Helvetica Neue"/>
          <a:ea typeface="Helvetica Neue"/>
          <a:cs typeface="Helvetica Neue"/>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004C7F"/>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5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07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rm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2" name="Google Shape;52;p1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rm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3" name="Google Shape;53;p13"/>
          <p:cNvSpPr txBox="1">
            <a:spLocks noGrp="1"/>
          </p:cNvSpPr>
          <p:nvPr>
            <p:ph type="sldNum" idx="12"/>
          </p:nvPr>
        </p:nvSpPr>
        <p:spPr>
          <a:xfrm>
            <a:off x="4484637" y="4905375"/>
            <a:ext cx="170100" cy="177000"/>
          </a:xfrm>
          <a:prstGeom prst="rect">
            <a:avLst/>
          </a:prstGeom>
          <a:noFill/>
          <a:ln>
            <a:noFill/>
          </a:ln>
        </p:spPr>
        <p:txBody>
          <a:bodyPr spcFirstLastPara="1" wrap="square" lIns="19050" tIns="19050" rIns="19050" bIns="19050" anchor="t" anchorCtr="0">
            <a:sp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p:cSld name="TITLE_AND_BODY_1">
    <p:spTree>
      <p:nvGrpSpPr>
        <p:cNvPr id="1" name="Shape 54"/>
        <p:cNvGrpSpPr/>
        <p:nvPr/>
      </p:nvGrpSpPr>
      <p:grpSpPr>
        <a:xfrm>
          <a:off x="0" y="0"/>
          <a:ext cx="0" cy="0"/>
          <a:chOff x="0" y="0"/>
          <a:chExt cx="0" cy="0"/>
        </a:xfrm>
      </p:grpSpPr>
      <p:sp>
        <p:nvSpPr>
          <p:cNvPr id="55" name="Google Shape;55;p14"/>
          <p:cNvSpPr>
            <a:spLocks noGrp="1"/>
          </p:cNvSpPr>
          <p:nvPr>
            <p:ph type="pic" idx="2"/>
          </p:nvPr>
        </p:nvSpPr>
        <p:spPr>
          <a:xfrm>
            <a:off x="1172238" y="-147637"/>
            <a:ext cx="6801000" cy="4533900"/>
          </a:xfrm>
          <a:prstGeom prst="rect">
            <a:avLst/>
          </a:prstGeom>
          <a:noFill/>
          <a:ln>
            <a:noFill/>
          </a:ln>
        </p:spPr>
      </p:sp>
      <p:sp>
        <p:nvSpPr>
          <p:cNvPr id="56" name="Google Shape;56;p14"/>
          <p:cNvSpPr txBox="1">
            <a:spLocks noGrp="1"/>
          </p:cNvSpPr>
          <p:nvPr>
            <p:ph type="title"/>
          </p:nvPr>
        </p:nvSpPr>
        <p:spPr>
          <a:xfrm>
            <a:off x="238125" y="3567113"/>
            <a:ext cx="8667900" cy="752400"/>
          </a:xfrm>
          <a:prstGeom prst="rect">
            <a:avLst/>
          </a:prstGeom>
          <a:noFill/>
          <a:ln>
            <a:noFill/>
          </a:ln>
        </p:spPr>
        <p:txBody>
          <a:bodyPr spcFirstLastPara="1" wrap="square" lIns="19050" tIns="19050" rIns="19050" bIns="19050" anchor="b" anchorCtr="0">
            <a:norm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7" name="Google Shape;57;p14"/>
          <p:cNvSpPr txBox="1">
            <a:spLocks noGrp="1"/>
          </p:cNvSpPr>
          <p:nvPr>
            <p:ph type="body" idx="1"/>
          </p:nvPr>
        </p:nvSpPr>
        <p:spPr>
          <a:xfrm>
            <a:off x="238125" y="4291013"/>
            <a:ext cx="8667900" cy="595500"/>
          </a:xfrm>
          <a:prstGeom prst="rect">
            <a:avLst/>
          </a:prstGeom>
          <a:noFill/>
          <a:ln>
            <a:noFill/>
          </a:ln>
        </p:spPr>
        <p:txBody>
          <a:bodyPr spcFirstLastPara="1" wrap="square" lIns="19050" tIns="19050" rIns="19050" bIns="19050" anchor="t" anchorCtr="0">
            <a:norm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8" name="Google Shape;58;p14"/>
          <p:cNvSpPr txBox="1">
            <a:spLocks noGrp="1"/>
          </p:cNvSpPr>
          <p:nvPr>
            <p:ph type="sldNum" idx="12"/>
          </p:nvPr>
        </p:nvSpPr>
        <p:spPr>
          <a:xfrm>
            <a:off x="4484637" y="4905375"/>
            <a:ext cx="170100" cy="177000"/>
          </a:xfrm>
          <a:prstGeom prst="rect">
            <a:avLst/>
          </a:prstGeom>
          <a:noFill/>
          <a:ln>
            <a:noFill/>
          </a:ln>
        </p:spPr>
        <p:txBody>
          <a:bodyPr spcFirstLastPara="1" wrap="square" lIns="19050" tIns="19050" rIns="19050" bIns="19050" anchor="t" anchorCtr="0">
            <a:sp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sz="1400">
                <a:solidFill>
                  <a:schemeClr val="lt2"/>
                </a:solidFill>
              </a:defRPr>
            </a:lvl2pPr>
            <a:lvl3pPr marL="1371600" lvl="2" indent="-317500">
              <a:lnSpc>
                <a:spcPct val="115000"/>
              </a:lnSpc>
              <a:spcBef>
                <a:spcPts val="0"/>
              </a:spcBef>
              <a:spcAft>
                <a:spcPts val="0"/>
              </a:spcAft>
              <a:buClr>
                <a:schemeClr val="lt2"/>
              </a:buClr>
              <a:buSzPts val="1400"/>
              <a:buChar char="■"/>
              <a:defRPr sz="1400">
                <a:solidFill>
                  <a:schemeClr val="lt2"/>
                </a:solidFill>
              </a:defRPr>
            </a:lvl3pPr>
            <a:lvl4pPr marL="1828800" lvl="3" indent="-317500">
              <a:lnSpc>
                <a:spcPct val="115000"/>
              </a:lnSpc>
              <a:spcBef>
                <a:spcPts val="0"/>
              </a:spcBef>
              <a:spcAft>
                <a:spcPts val="0"/>
              </a:spcAft>
              <a:buClr>
                <a:schemeClr val="lt2"/>
              </a:buClr>
              <a:buSzPts val="1400"/>
              <a:buChar char="●"/>
              <a:defRPr sz="1400">
                <a:solidFill>
                  <a:schemeClr val="lt2"/>
                </a:solidFill>
              </a:defRPr>
            </a:lvl4pPr>
            <a:lvl5pPr marL="2286000" lvl="4" indent="-317500">
              <a:lnSpc>
                <a:spcPct val="115000"/>
              </a:lnSpc>
              <a:spcBef>
                <a:spcPts val="0"/>
              </a:spcBef>
              <a:spcAft>
                <a:spcPts val="0"/>
              </a:spcAft>
              <a:buClr>
                <a:schemeClr val="lt2"/>
              </a:buClr>
              <a:buSzPts val="1400"/>
              <a:buChar char="○"/>
              <a:defRPr sz="1400">
                <a:solidFill>
                  <a:schemeClr val="lt2"/>
                </a:solidFill>
              </a:defRPr>
            </a:lvl5pPr>
            <a:lvl6pPr marL="2743200" lvl="5" indent="-317500">
              <a:lnSpc>
                <a:spcPct val="115000"/>
              </a:lnSpc>
              <a:spcBef>
                <a:spcPts val="0"/>
              </a:spcBef>
              <a:spcAft>
                <a:spcPts val="0"/>
              </a:spcAft>
              <a:buClr>
                <a:schemeClr val="lt2"/>
              </a:buClr>
              <a:buSzPts val="1400"/>
              <a:buChar char="■"/>
              <a:defRPr sz="1400">
                <a:solidFill>
                  <a:schemeClr val="lt2"/>
                </a:solidFill>
              </a:defRPr>
            </a:lvl6pPr>
            <a:lvl7pPr marL="3200400" lvl="6" indent="-317500">
              <a:lnSpc>
                <a:spcPct val="115000"/>
              </a:lnSpc>
              <a:spcBef>
                <a:spcPts val="0"/>
              </a:spcBef>
              <a:spcAft>
                <a:spcPts val="0"/>
              </a:spcAft>
              <a:buClr>
                <a:schemeClr val="lt2"/>
              </a:buClr>
              <a:buSzPts val="1400"/>
              <a:buChar char="●"/>
              <a:defRPr sz="1400">
                <a:solidFill>
                  <a:schemeClr val="lt2"/>
                </a:solidFill>
              </a:defRPr>
            </a:lvl7pPr>
            <a:lvl8pPr marL="3657600" lvl="7" indent="-317500">
              <a:lnSpc>
                <a:spcPct val="115000"/>
              </a:lnSpc>
              <a:spcBef>
                <a:spcPts val="0"/>
              </a:spcBef>
              <a:spcAft>
                <a:spcPts val="0"/>
              </a:spcAft>
              <a:buClr>
                <a:schemeClr val="lt2"/>
              </a:buClr>
              <a:buSzPts val="1400"/>
              <a:buChar char="○"/>
              <a:defRPr sz="1400">
                <a:solidFill>
                  <a:schemeClr val="lt2"/>
                </a:solidFill>
              </a:defRPr>
            </a:lvl8pPr>
            <a:lvl9pPr marL="4114800" lvl="8" indent="-317500">
              <a:lnSpc>
                <a:spcPct val="115000"/>
              </a:lnSpc>
              <a:spcBef>
                <a:spcPts val="0"/>
              </a:spcBef>
              <a:spcAft>
                <a:spcPts val="0"/>
              </a:spcAft>
              <a:buClr>
                <a:schemeClr val="lt2"/>
              </a:buClr>
              <a:buSzPts val="1400"/>
              <a:buChar char="■"/>
              <a:defRPr sz="1400">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pencv.org/2.4/doc/tutorials/imgproc/gausian_median_blur_bilateral_filter/gausian_median_blur_bilateral_filter.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jpe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ctrTitle" idx="4294967295"/>
          </p:nvPr>
        </p:nvSpPr>
        <p:spPr>
          <a:xfrm>
            <a:off x="956624" y="31643"/>
            <a:ext cx="7519068" cy="1711638"/>
          </a:xfrm>
          <a:prstGeom prst="rect">
            <a:avLst/>
          </a:prstGeom>
          <a:noFill/>
          <a:ln>
            <a:noFill/>
          </a:ln>
        </p:spPr>
        <p:txBody>
          <a:bodyPr spcFirstLastPara="1" wrap="square" lIns="19050" tIns="19050" rIns="19050" bIns="19050" anchor="b" anchorCtr="0">
            <a:normAutofit fontScale="90000"/>
          </a:bodyPr>
          <a:lstStyle/>
          <a:p>
            <a:pPr marL="0" marR="0" lvl="0" indent="0" algn="ctr" rtl="0">
              <a:lnSpc>
                <a:spcPct val="100000"/>
              </a:lnSpc>
              <a:spcBef>
                <a:spcPts val="0"/>
              </a:spcBef>
              <a:spcAft>
                <a:spcPts val="0"/>
              </a:spcAft>
              <a:buClr>
                <a:srgbClr val="000000"/>
              </a:buClr>
              <a:buSzPts val="3900"/>
              <a:buFont typeface="Impact"/>
              <a:buNone/>
            </a:pPr>
            <a:r>
              <a:rPr lang="en-US" sz="3900" b="0" i="0" u="none" strike="noStrike" cap="none" dirty="0" smtClean="0">
                <a:latin typeface="Impact"/>
                <a:ea typeface="Impact"/>
                <a:cs typeface="Impact"/>
                <a:sym typeface="Impact"/>
              </a:rPr>
              <a:t> </a:t>
            </a:r>
            <a:r>
              <a:rPr lang="en-US" sz="3900" b="0" i="0" u="none" strike="noStrike" cap="none" dirty="0" smtClean="0">
                <a:solidFill>
                  <a:srgbClr val="FF0000"/>
                </a:solidFill>
                <a:latin typeface="Impact"/>
                <a:ea typeface="Impact"/>
                <a:cs typeface="Impact"/>
                <a:sym typeface="Impact"/>
              </a:rPr>
              <a:t>Vardhaman college of Engineering</a:t>
            </a:r>
            <a:r>
              <a:rPr lang="en-US" sz="3900" b="0" i="0" u="none" strike="noStrike" cap="none" dirty="0" smtClean="0">
                <a:latin typeface="Impact"/>
                <a:ea typeface="Impact"/>
                <a:cs typeface="Impact"/>
                <a:sym typeface="Impact"/>
              </a:rPr>
              <a:t/>
            </a:r>
            <a:br>
              <a:rPr lang="en-US" sz="3900" b="0" i="0" u="none" strike="noStrike" cap="none" dirty="0" smtClean="0">
                <a:latin typeface="Impact"/>
                <a:ea typeface="Impact"/>
                <a:cs typeface="Impact"/>
                <a:sym typeface="Impact"/>
              </a:rPr>
            </a:br>
            <a:r>
              <a:rPr lang="en-US" sz="3900" b="0" i="0" u="none" strike="noStrike" cap="none" dirty="0" smtClean="0">
                <a:latin typeface="Impact"/>
                <a:ea typeface="Impact"/>
                <a:cs typeface="Impact"/>
                <a:sym typeface="Impact"/>
              </a:rPr>
              <a:t/>
            </a:r>
            <a:br>
              <a:rPr lang="en-US" sz="3900" b="0" i="0" u="none" strike="noStrike" cap="none" dirty="0" smtClean="0">
                <a:latin typeface="Impact"/>
                <a:ea typeface="Impact"/>
                <a:cs typeface="Impact"/>
                <a:sym typeface="Impact"/>
              </a:rPr>
            </a:br>
            <a:r>
              <a:rPr lang="en-US" sz="3900" b="0" i="0" u="none" strike="noStrike" cap="none" dirty="0" smtClean="0">
                <a:latin typeface="Impact"/>
                <a:ea typeface="Impact"/>
                <a:cs typeface="Impact"/>
                <a:sym typeface="Impact"/>
              </a:rPr>
              <a:t>A5017-PRODUCT REALIZATION</a:t>
            </a:r>
            <a:endParaRPr dirty="0"/>
          </a:p>
        </p:txBody>
      </p:sp>
      <p:sp>
        <p:nvSpPr>
          <p:cNvPr id="64" name="Google Shape;64;p15"/>
          <p:cNvSpPr txBox="1">
            <a:spLocks noGrp="1"/>
          </p:cNvSpPr>
          <p:nvPr>
            <p:ph type="subTitle" idx="4294967295"/>
          </p:nvPr>
        </p:nvSpPr>
        <p:spPr>
          <a:xfrm>
            <a:off x="453911" y="2091937"/>
            <a:ext cx="8249566" cy="3020974"/>
          </a:xfrm>
          <a:prstGeom prst="rect">
            <a:avLst/>
          </a:prstGeom>
          <a:noFill/>
          <a:ln>
            <a:noFill/>
          </a:ln>
        </p:spPr>
        <p:txBody>
          <a:bodyPr spcFirstLastPara="1" wrap="square" lIns="19050" tIns="19050" rIns="19050" bIns="19050" anchor="t" anchorCtr="0">
            <a:normAutofit/>
          </a:bodyPr>
          <a:lstStyle/>
          <a:p>
            <a:pPr marL="0" marR="0" lvl="0" indent="0" algn="ctr" rtl="0">
              <a:lnSpc>
                <a:spcPct val="100000"/>
              </a:lnSpc>
              <a:spcBef>
                <a:spcPts val="0"/>
              </a:spcBef>
              <a:spcAft>
                <a:spcPts val="0"/>
              </a:spcAft>
              <a:buClr>
                <a:srgbClr val="FF0000"/>
              </a:buClr>
              <a:buSzPts val="1900"/>
              <a:buFont typeface="Times New Roman"/>
              <a:buNone/>
            </a:pPr>
            <a:r>
              <a:rPr lang="en-US" sz="1900" b="1" i="0" u="none" strike="noStrike" cap="none" dirty="0">
                <a:solidFill>
                  <a:schemeClr val="accent6">
                    <a:lumMod val="60000"/>
                    <a:lumOff val="40000"/>
                  </a:schemeClr>
                </a:solidFill>
                <a:latin typeface="Times New Roman"/>
                <a:ea typeface="Times New Roman"/>
                <a:cs typeface="Times New Roman"/>
                <a:sym typeface="Times New Roman"/>
              </a:rPr>
              <a:t>Title of the Project : </a:t>
            </a:r>
            <a:r>
              <a:rPr lang="en-US" sz="1900" b="1" dirty="0">
                <a:solidFill>
                  <a:srgbClr val="3797C6"/>
                </a:solidFill>
                <a:latin typeface="Times New Roman"/>
                <a:ea typeface="Times New Roman"/>
                <a:cs typeface="Times New Roman"/>
                <a:sym typeface="Times New Roman"/>
              </a:rPr>
              <a:t>Voice For </a:t>
            </a:r>
            <a:r>
              <a:rPr lang="en-US" sz="1900" b="1" dirty="0" smtClean="0">
                <a:solidFill>
                  <a:srgbClr val="3797C6"/>
                </a:solidFill>
                <a:latin typeface="Times New Roman"/>
                <a:ea typeface="Times New Roman"/>
                <a:cs typeface="Times New Roman"/>
                <a:sym typeface="Times New Roman"/>
              </a:rPr>
              <a:t>Voiceless</a:t>
            </a:r>
          </a:p>
          <a:p>
            <a:pPr marL="0" marR="0" lvl="0" indent="0" algn="ctr" rtl="0">
              <a:lnSpc>
                <a:spcPct val="100000"/>
              </a:lnSpc>
              <a:spcBef>
                <a:spcPts val="0"/>
              </a:spcBef>
              <a:spcAft>
                <a:spcPts val="0"/>
              </a:spcAft>
              <a:buClr>
                <a:srgbClr val="FF0000"/>
              </a:buClr>
              <a:buSzPts val="1900"/>
              <a:buFont typeface="Times New Roman"/>
              <a:buNone/>
            </a:pPr>
            <a:endParaRPr lang="en-US" sz="1900" b="1" i="0" u="none" strike="noStrike" cap="none" dirty="0">
              <a:solidFill>
                <a:srgbClr val="3797C6"/>
              </a:solidFill>
              <a:latin typeface="Times New Roman"/>
              <a:ea typeface="Helvetica Neue"/>
              <a:cs typeface="Times New Roman"/>
              <a:sym typeface="Times New Roman"/>
            </a:endParaRPr>
          </a:p>
          <a:p>
            <a:pPr marL="0" marR="0" lvl="0" indent="0" algn="ctr" rtl="0">
              <a:lnSpc>
                <a:spcPct val="100000"/>
              </a:lnSpc>
              <a:spcBef>
                <a:spcPts val="0"/>
              </a:spcBef>
              <a:spcAft>
                <a:spcPts val="0"/>
              </a:spcAft>
              <a:buClr>
                <a:srgbClr val="FF0000"/>
              </a:buClr>
              <a:buSzPts val="1900"/>
              <a:buFont typeface="Times New Roman"/>
              <a:buNone/>
            </a:pPr>
            <a:endParaRPr lang="en-US" sz="1900" b="1" dirty="0" smtClean="0">
              <a:solidFill>
                <a:srgbClr val="3797C6"/>
              </a:solidFill>
              <a:latin typeface="Times New Roman"/>
              <a:ea typeface="Helvetica Neue"/>
              <a:cs typeface="Times New Roman"/>
              <a:sym typeface="Times New Roman"/>
            </a:endParaRPr>
          </a:p>
          <a:p>
            <a:pPr marL="0" marR="0" lvl="0" indent="0" algn="ctr" rtl="0">
              <a:lnSpc>
                <a:spcPct val="100000"/>
              </a:lnSpc>
              <a:spcBef>
                <a:spcPts val="0"/>
              </a:spcBef>
              <a:spcAft>
                <a:spcPts val="0"/>
              </a:spcAft>
              <a:buClr>
                <a:srgbClr val="FF0000"/>
              </a:buClr>
              <a:buSzPts val="1900"/>
              <a:buFont typeface="Times New Roman"/>
              <a:buNone/>
            </a:pPr>
            <a:endParaRPr lang="en-US" sz="1900" b="1" i="0" u="none" strike="noStrike" cap="none" dirty="0">
              <a:solidFill>
                <a:srgbClr val="3797C6"/>
              </a:solidFill>
              <a:latin typeface="Times New Roman"/>
              <a:ea typeface="Helvetica Neue"/>
              <a:cs typeface="Times New Roman"/>
              <a:sym typeface="Times New Roman"/>
            </a:endParaRPr>
          </a:p>
          <a:p>
            <a:pPr marL="0" marR="0" lvl="0" indent="0" algn="ctr" rtl="0">
              <a:lnSpc>
                <a:spcPct val="100000"/>
              </a:lnSpc>
              <a:spcBef>
                <a:spcPts val="0"/>
              </a:spcBef>
              <a:spcAft>
                <a:spcPts val="0"/>
              </a:spcAft>
              <a:buClr>
                <a:srgbClr val="FF0000"/>
              </a:buClr>
              <a:buSzPts val="1900"/>
              <a:buFont typeface="Times New Roman"/>
              <a:buNone/>
            </a:pPr>
            <a:endParaRPr lang="en-US" sz="1900" b="1" dirty="0" smtClean="0">
              <a:solidFill>
                <a:srgbClr val="3797C6"/>
              </a:solidFill>
              <a:latin typeface="Times New Roman"/>
              <a:ea typeface="Helvetica Neue"/>
              <a:cs typeface="Times New Roman"/>
              <a:sym typeface="Times New Roman"/>
            </a:endParaRPr>
          </a:p>
          <a:p>
            <a:pPr marL="0" marR="0" lvl="0" indent="0" algn="ctr" rtl="0">
              <a:lnSpc>
                <a:spcPct val="100000"/>
              </a:lnSpc>
              <a:spcBef>
                <a:spcPts val="0"/>
              </a:spcBef>
              <a:spcAft>
                <a:spcPts val="0"/>
              </a:spcAft>
              <a:buClr>
                <a:srgbClr val="FF0000"/>
              </a:buClr>
              <a:buSzPts val="1900"/>
              <a:buFont typeface="Times New Roman"/>
              <a:buNone/>
            </a:pPr>
            <a:endParaRPr lang="en-US" sz="1900" b="1" i="0" u="none" strike="noStrike" cap="none" dirty="0">
              <a:solidFill>
                <a:srgbClr val="3797C6"/>
              </a:solidFill>
              <a:latin typeface="Times New Roman"/>
              <a:ea typeface="Helvetica Neue"/>
              <a:cs typeface="Times New Roman"/>
              <a:sym typeface="Times New Roman"/>
            </a:endParaRPr>
          </a:p>
          <a:p>
            <a:pPr marL="0" marR="0" lvl="0" indent="0" rtl="0">
              <a:lnSpc>
                <a:spcPct val="100000"/>
              </a:lnSpc>
              <a:spcBef>
                <a:spcPts val="0"/>
              </a:spcBef>
              <a:spcAft>
                <a:spcPts val="0"/>
              </a:spcAft>
              <a:buClr>
                <a:srgbClr val="FF0000"/>
              </a:buClr>
              <a:buSzPts val="1900"/>
              <a:buFont typeface="Times New Roman"/>
              <a:buNone/>
            </a:pPr>
            <a:r>
              <a:rPr lang="en-US" sz="1900" b="1" dirty="0">
                <a:solidFill>
                  <a:srgbClr val="3797C6"/>
                </a:solidFill>
                <a:latin typeface="Times New Roman"/>
                <a:ea typeface="Helvetica Neue"/>
                <a:cs typeface="Times New Roman"/>
                <a:sym typeface="Times New Roman"/>
              </a:rPr>
              <a:t>	</a:t>
            </a:r>
            <a:r>
              <a:rPr lang="en-US" sz="1900" b="1" dirty="0" smtClean="0">
                <a:solidFill>
                  <a:srgbClr val="3797C6"/>
                </a:solidFill>
                <a:latin typeface="Times New Roman"/>
                <a:ea typeface="Helvetica Neue"/>
                <a:cs typeface="Times New Roman"/>
                <a:sym typeface="Times New Roman"/>
              </a:rPr>
              <a:t>			</a:t>
            </a:r>
            <a:r>
              <a:rPr lang="en-US" sz="1900" b="1" i="0" u="none" strike="noStrike" cap="none" dirty="0" smtClean="0">
                <a:solidFill>
                  <a:srgbClr val="3797C6"/>
                </a:solidFill>
                <a:latin typeface="Times New Roman"/>
                <a:ea typeface="Helvetica Neue"/>
                <a:cs typeface="Times New Roman"/>
                <a:sym typeface="Times New Roman"/>
              </a:rPr>
              <a:t>		</a:t>
            </a:r>
            <a:r>
              <a:rPr lang="en-US" sz="1900" b="1" i="0" u="sng" strike="noStrike" cap="none" dirty="0" smtClean="0">
                <a:solidFill>
                  <a:srgbClr val="FF0000"/>
                </a:solidFill>
                <a:latin typeface="Times New Roman"/>
                <a:ea typeface="Helvetica Neue"/>
                <a:cs typeface="Times New Roman"/>
                <a:sym typeface="Times New Roman"/>
              </a:rPr>
              <a:t>Guide details</a:t>
            </a:r>
            <a:r>
              <a:rPr lang="en-US" sz="1900" b="1" i="0" strike="noStrike" cap="none" dirty="0" smtClean="0">
                <a:solidFill>
                  <a:srgbClr val="FF0000"/>
                </a:solidFill>
                <a:latin typeface="Times New Roman"/>
                <a:ea typeface="Helvetica Neue"/>
                <a:cs typeface="Times New Roman"/>
                <a:sym typeface="Times New Roman"/>
              </a:rPr>
              <a:t>:</a:t>
            </a:r>
            <a:endParaRPr lang="en-US" sz="2000" dirty="0">
              <a:solidFill>
                <a:srgbClr val="FF0000"/>
              </a:solidFill>
              <a:latin typeface="Helvetica Neue"/>
              <a:ea typeface="Helvetica Neue"/>
              <a:cs typeface="Times New Roman"/>
              <a:sym typeface="Helvetica Neue"/>
            </a:endParaRPr>
          </a:p>
          <a:p>
            <a:pPr marL="0" indent="0">
              <a:lnSpc>
                <a:spcPct val="100000"/>
              </a:lnSpc>
              <a:buClr>
                <a:srgbClr val="FF0000"/>
              </a:buClr>
              <a:buSzPts val="1900"/>
              <a:buNone/>
            </a:pPr>
            <a:r>
              <a:rPr lang="en-US" sz="1200" b="1" i="0" strike="noStrike" cap="none" dirty="0">
                <a:solidFill>
                  <a:srgbClr val="FF0000"/>
                </a:solidFill>
                <a:latin typeface="Helvetica Neue"/>
                <a:ea typeface="Helvetica Neue"/>
                <a:cs typeface="Times New Roman"/>
                <a:sym typeface="Helvetica Neue"/>
              </a:rPr>
              <a:t>	</a:t>
            </a:r>
            <a:r>
              <a:rPr lang="en-US" sz="1200" b="1" i="0" strike="noStrike" cap="none" dirty="0" smtClean="0">
                <a:solidFill>
                  <a:srgbClr val="FF0000"/>
                </a:solidFill>
                <a:latin typeface="Helvetica Neue"/>
                <a:ea typeface="Helvetica Neue"/>
                <a:cs typeface="Times New Roman"/>
                <a:sym typeface="Helvetica Neue"/>
              </a:rPr>
              <a:t>	</a:t>
            </a:r>
            <a:r>
              <a:rPr lang="en-US" sz="1200" b="1" dirty="0">
                <a:solidFill>
                  <a:srgbClr val="FF0000"/>
                </a:solidFill>
                <a:latin typeface="Helvetica Neue"/>
                <a:ea typeface="Helvetica Neue"/>
                <a:cs typeface="Times New Roman"/>
                <a:sym typeface="Helvetica Neue"/>
              </a:rPr>
              <a:t>	</a:t>
            </a:r>
            <a:r>
              <a:rPr lang="en-US" sz="1200" b="1" dirty="0" smtClean="0">
                <a:solidFill>
                  <a:srgbClr val="FF0000"/>
                </a:solidFill>
                <a:latin typeface="Helvetica Neue"/>
                <a:ea typeface="Helvetica Neue"/>
                <a:cs typeface="Times New Roman"/>
                <a:sym typeface="Helvetica Neue"/>
              </a:rPr>
              <a:t>			</a:t>
            </a:r>
            <a:r>
              <a:rPr lang="en-US" sz="1200" b="1" dirty="0" smtClean="0">
                <a:solidFill>
                  <a:srgbClr val="FF0000"/>
                </a:solidFill>
                <a:latin typeface="Helvetica Neue"/>
                <a:ea typeface="Helvetica Neue"/>
                <a:cs typeface="Times New Roman"/>
                <a:sym typeface="Helvetica Neue"/>
              </a:rPr>
              <a:t>Dr. Chandra </a:t>
            </a:r>
            <a:r>
              <a:rPr lang="en-US" sz="1200" b="1" dirty="0" err="1" smtClean="0">
                <a:solidFill>
                  <a:srgbClr val="FF0000"/>
                </a:solidFill>
                <a:latin typeface="Helvetica Neue"/>
                <a:ea typeface="Helvetica Neue"/>
                <a:cs typeface="Times New Roman"/>
                <a:sym typeface="Helvetica Neue"/>
              </a:rPr>
              <a:t>Chuda</a:t>
            </a:r>
            <a:r>
              <a:rPr lang="en-US" sz="1200" b="1" dirty="0" smtClean="0">
                <a:solidFill>
                  <a:srgbClr val="FF0000"/>
                </a:solidFill>
                <a:latin typeface="Helvetica Neue"/>
                <a:ea typeface="Helvetica Neue"/>
                <a:cs typeface="Times New Roman"/>
                <a:sym typeface="Helvetica Neue"/>
              </a:rPr>
              <a:t> </a:t>
            </a:r>
            <a:r>
              <a:rPr lang="en-US" sz="1200" b="1" dirty="0" err="1" smtClean="0">
                <a:solidFill>
                  <a:srgbClr val="FF0000"/>
                </a:solidFill>
                <a:latin typeface="Helvetica Neue"/>
                <a:ea typeface="Helvetica Neue"/>
                <a:cs typeface="Times New Roman"/>
                <a:sym typeface="Helvetica Neue"/>
              </a:rPr>
              <a:t>Mohanthy</a:t>
            </a:r>
            <a:endParaRPr lang="en-US" sz="1200" b="1" dirty="0" smtClean="0">
              <a:solidFill>
                <a:srgbClr val="FF0000"/>
              </a:solidFill>
              <a:latin typeface="Helvetica Neue"/>
              <a:ea typeface="Helvetica Neue"/>
              <a:cs typeface="Times New Roman"/>
              <a:sym typeface="Helvetica Neue"/>
            </a:endParaRPr>
          </a:p>
          <a:p>
            <a:pPr marL="0" marR="0" lvl="0" indent="0" rtl="0">
              <a:lnSpc>
                <a:spcPct val="100000"/>
              </a:lnSpc>
              <a:spcBef>
                <a:spcPts val="0"/>
              </a:spcBef>
              <a:spcAft>
                <a:spcPts val="0"/>
              </a:spcAft>
              <a:buClr>
                <a:srgbClr val="FF0000"/>
              </a:buClr>
              <a:buSzPts val="1900"/>
              <a:buFont typeface="Times New Roman"/>
              <a:buNone/>
            </a:pPr>
            <a:r>
              <a:rPr lang="en-US" sz="1100" b="1" i="0" strike="noStrike" cap="none" dirty="0" smtClean="0">
                <a:solidFill>
                  <a:srgbClr val="FF0000"/>
                </a:solidFill>
                <a:latin typeface="Helvetica Neue"/>
                <a:ea typeface="Helvetica Neue"/>
                <a:cs typeface="Times New Roman"/>
                <a:sym typeface="Helvetica Neue"/>
              </a:rPr>
              <a:t>						       </a:t>
            </a:r>
            <a:r>
              <a:rPr lang="en-US" sz="1100" b="1" dirty="0" smtClean="0">
                <a:solidFill>
                  <a:srgbClr val="FF0000"/>
                </a:solidFill>
                <a:latin typeface="Helvetica Neue"/>
                <a:ea typeface="Helvetica Neue"/>
                <a:cs typeface="Times New Roman"/>
                <a:sym typeface="Helvetica Neue"/>
              </a:rPr>
              <a:t>(</a:t>
            </a:r>
            <a:r>
              <a:rPr lang="en-US" sz="1100" b="1" i="0" strike="noStrike" cap="none" dirty="0" smtClean="0">
                <a:solidFill>
                  <a:srgbClr val="FF0000"/>
                </a:solidFill>
                <a:latin typeface="Helvetica Neue"/>
                <a:ea typeface="Helvetica Neue"/>
                <a:cs typeface="Times New Roman"/>
                <a:sym typeface="Helvetica Neue"/>
              </a:rPr>
              <a:t>Professor </a:t>
            </a:r>
            <a:r>
              <a:rPr lang="en-US" sz="1100" b="1" i="0" strike="noStrike" cap="none" dirty="0" smtClean="0">
                <a:solidFill>
                  <a:srgbClr val="FF0000"/>
                </a:solidFill>
                <a:latin typeface="Helvetica Neue"/>
                <a:ea typeface="Helvetica Neue"/>
                <a:cs typeface="Times New Roman"/>
                <a:sym typeface="Helvetica Neue"/>
              </a:rPr>
              <a:t>)</a:t>
            </a:r>
            <a:r>
              <a:rPr lang="en-US" sz="1100" b="1" dirty="0" smtClean="0">
                <a:solidFill>
                  <a:srgbClr val="FF0000"/>
                </a:solidFill>
                <a:latin typeface="Helvetica Neue"/>
                <a:ea typeface="Helvetica Neue"/>
                <a:cs typeface="Times New Roman"/>
                <a:sym typeface="Helvetica Neue"/>
              </a:rPr>
              <a:t>							       Department of CSE</a:t>
            </a:r>
            <a:endParaRPr lang="en-US" sz="1100" b="1" i="0" strike="noStrike" cap="none" dirty="0" smtClean="0">
              <a:solidFill>
                <a:srgbClr val="FF0000"/>
              </a:solidFill>
              <a:latin typeface="Times New Roman"/>
              <a:ea typeface="Helvetica Neue"/>
              <a:cs typeface="Times New Roman"/>
              <a:sym typeface="Times New Roman"/>
            </a:endParaRPr>
          </a:p>
        </p:txBody>
      </p:sp>
      <p:sp>
        <p:nvSpPr>
          <p:cNvPr id="65" name="Google Shape;65;p15"/>
          <p:cNvSpPr txBox="1"/>
          <p:nvPr/>
        </p:nvSpPr>
        <p:spPr>
          <a:xfrm>
            <a:off x="3505741" y="1669444"/>
            <a:ext cx="1780800" cy="346249"/>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000000"/>
              </a:buClr>
              <a:buSzPts val="2000"/>
              <a:buFont typeface="Times"/>
              <a:buNone/>
            </a:pPr>
            <a:r>
              <a:rPr lang="en-US" sz="2000" b="1" i="0" u="none" strike="noStrike" cap="none" dirty="0" smtClean="0">
                <a:solidFill>
                  <a:srgbClr val="FF0000"/>
                </a:solidFill>
                <a:latin typeface="Times"/>
                <a:ea typeface="Times"/>
                <a:cs typeface="Times"/>
                <a:sym typeface="Times"/>
              </a:rPr>
              <a:t>Team : 09</a:t>
            </a:r>
            <a:endParaRPr sz="2000" b="1" i="0" u="none" strike="noStrike" cap="none" dirty="0">
              <a:solidFill>
                <a:srgbClr val="FF0000"/>
              </a:solidFill>
              <a:latin typeface="Times"/>
              <a:ea typeface="Times"/>
              <a:cs typeface="Times"/>
              <a:sym typeface="Times"/>
            </a:endParaRPr>
          </a:p>
        </p:txBody>
      </p:sp>
      <p:graphicFrame>
        <p:nvGraphicFramePr>
          <p:cNvPr id="66" name="Google Shape;66;p15"/>
          <p:cNvGraphicFramePr/>
          <p:nvPr>
            <p:extLst>
              <p:ext uri="{D42A27DB-BD31-4B8C-83A1-F6EECF244321}">
                <p14:modId xmlns:p14="http://schemas.microsoft.com/office/powerpoint/2010/main" val="1162953389"/>
              </p:ext>
            </p:extLst>
          </p:nvPr>
        </p:nvGraphicFramePr>
        <p:xfrm>
          <a:off x="540342" y="2559263"/>
          <a:ext cx="5199510" cy="2421705"/>
        </p:xfrm>
        <a:graphic>
          <a:graphicData uri="http://schemas.openxmlformats.org/drawingml/2006/table">
            <a:tbl>
              <a:tblPr firstRow="1" bandRow="1">
                <a:noFill/>
                <a:tableStyleId>{4DF5000F-7403-4702-AC75-1211590D7747}</a:tableStyleId>
              </a:tblPr>
              <a:tblGrid>
                <a:gridCol w="1733170">
                  <a:extLst>
                    <a:ext uri="{9D8B030D-6E8A-4147-A177-3AD203B41FA5}">
                      <a16:colId xmlns:a16="http://schemas.microsoft.com/office/drawing/2014/main" val="20000"/>
                    </a:ext>
                  </a:extLst>
                </a:gridCol>
                <a:gridCol w="1733170">
                  <a:extLst>
                    <a:ext uri="{9D8B030D-6E8A-4147-A177-3AD203B41FA5}">
                      <a16:colId xmlns:a16="http://schemas.microsoft.com/office/drawing/2014/main" val="20001"/>
                    </a:ext>
                  </a:extLst>
                </a:gridCol>
                <a:gridCol w="1733170">
                  <a:extLst>
                    <a:ext uri="{9D8B030D-6E8A-4147-A177-3AD203B41FA5}">
                      <a16:colId xmlns:a16="http://schemas.microsoft.com/office/drawing/2014/main" val="20002"/>
                    </a:ext>
                  </a:extLst>
                </a:gridCol>
              </a:tblGrid>
              <a:tr h="399825">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dirty="0" err="1">
                          <a:solidFill>
                            <a:srgbClr val="FFFFFF"/>
                          </a:solidFill>
                        </a:rPr>
                        <a:t>S.No</a:t>
                      </a:r>
                      <a:r>
                        <a:rPr lang="en-US" sz="1200" b="1" u="none" strike="noStrike" cap="none" dirty="0">
                          <a:solidFill>
                            <a:srgbClr val="FFFFFF"/>
                          </a:solidFill>
                        </a:rPr>
                        <a:t>.</a:t>
                      </a:r>
                      <a:endParaRPr sz="500" dirty="0"/>
                    </a:p>
                  </a:txBody>
                  <a:tcPr marL="17150" marR="17150" marT="17150" marB="17150" anchor="ctr"/>
                </a:tc>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dirty="0">
                          <a:solidFill>
                            <a:srgbClr val="FFFFFF"/>
                          </a:solidFill>
                        </a:rPr>
                        <a:t>Roll No.</a:t>
                      </a:r>
                      <a:endParaRPr sz="500" dirty="0"/>
                    </a:p>
                  </a:txBody>
                  <a:tcPr marL="17150" marR="17150" marT="17150" marB="17150" anchor="ctr"/>
                </a:tc>
                <a:tc>
                  <a:txBody>
                    <a:bodyPr/>
                    <a:lstStyle/>
                    <a:p>
                      <a:pPr marL="0" marR="0" lvl="0" indent="0" algn="ctr" rtl="0">
                        <a:lnSpc>
                          <a:spcPct val="100000"/>
                        </a:lnSpc>
                        <a:spcBef>
                          <a:spcPts val="0"/>
                        </a:spcBef>
                        <a:spcAft>
                          <a:spcPts val="0"/>
                        </a:spcAft>
                        <a:buClr>
                          <a:srgbClr val="FFFFFF"/>
                        </a:buClr>
                        <a:buSzPts val="1200"/>
                        <a:buFont typeface="Helvetica Neue"/>
                        <a:buNone/>
                      </a:pPr>
                      <a:r>
                        <a:rPr lang="en-US" sz="1200" b="1" u="none" strike="noStrike" cap="none">
                          <a:solidFill>
                            <a:srgbClr val="FFFFFF"/>
                          </a:solidFill>
                        </a:rPr>
                        <a:t>Name of the students</a:t>
                      </a:r>
                      <a:endParaRPr sz="500"/>
                    </a:p>
                  </a:txBody>
                  <a:tcPr marL="17150" marR="17150" marT="17150" marB="17150" anchor="ctr"/>
                </a:tc>
                <a:extLst>
                  <a:ext uri="{0D108BD9-81ED-4DB2-BD59-A6C34878D82A}">
                    <a16:rowId xmlns:a16="http://schemas.microsoft.com/office/drawing/2014/main" val="10000"/>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dirty="0"/>
                        <a:t>1</a:t>
                      </a:r>
                      <a:endParaRPr sz="900" u="none" strike="noStrike" cap="none" dirty="0"/>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19881A05A3</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Praneeth Sunkavalli</a:t>
                      </a:r>
                      <a:endParaRPr sz="900" u="none" strike="noStrike" cap="none"/>
                    </a:p>
                  </a:txBody>
                  <a:tcPr marL="17150" marR="17150" marT="17150" marB="17150" anchor="ctr"/>
                </a:tc>
                <a:extLst>
                  <a:ext uri="{0D108BD9-81ED-4DB2-BD59-A6C34878D82A}">
                    <a16:rowId xmlns:a16="http://schemas.microsoft.com/office/drawing/2014/main" val="10001"/>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2</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19881A0596</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Mattam Nithin</a:t>
                      </a:r>
                      <a:endParaRPr sz="900" u="none" strike="noStrike" cap="none"/>
                    </a:p>
                  </a:txBody>
                  <a:tcPr marL="17150" marR="17150" marT="17150" marB="17150" anchor="ctr"/>
                </a:tc>
                <a:extLst>
                  <a:ext uri="{0D108BD9-81ED-4DB2-BD59-A6C34878D82A}">
                    <a16:rowId xmlns:a16="http://schemas.microsoft.com/office/drawing/2014/main" val="10002"/>
                  </a:ext>
                </a:extLst>
              </a:tr>
              <a:tr h="30357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3</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19881A05A8</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Shaik Salman</a:t>
                      </a:r>
                      <a:endParaRPr sz="900" u="none" strike="noStrike" cap="none"/>
                    </a:p>
                  </a:txBody>
                  <a:tcPr marL="17150" marR="17150" marT="17150" marB="17150" anchor="ctr"/>
                </a:tc>
                <a:extLst>
                  <a:ext uri="{0D108BD9-81ED-4DB2-BD59-A6C34878D82A}">
                    <a16:rowId xmlns:a16="http://schemas.microsoft.com/office/drawing/2014/main" val="10003"/>
                  </a:ext>
                </a:extLst>
              </a:tr>
              <a:tr h="394900">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4</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19881A05A2</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P.Karthiikeya</a:t>
                      </a:r>
                      <a:endParaRPr sz="900" u="none" strike="noStrike" cap="none"/>
                    </a:p>
                  </a:txBody>
                  <a:tcPr marL="17150" marR="17150" marT="17150" marB="17150" anchor="ctr"/>
                </a:tc>
                <a:extLst>
                  <a:ext uri="{0D108BD9-81ED-4DB2-BD59-A6C34878D82A}">
                    <a16:rowId xmlns:a16="http://schemas.microsoft.com/office/drawing/2014/main" val="10004"/>
                  </a:ext>
                </a:extLst>
              </a:tr>
              <a:tr h="321355">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5</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19881A0588</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Buchi Reddy</a:t>
                      </a:r>
                      <a:endParaRPr sz="900" u="none" strike="noStrike" cap="none"/>
                    </a:p>
                  </a:txBody>
                  <a:tcPr marL="17150" marR="17150" marT="17150" marB="17150" anchor="ctr"/>
                </a:tc>
                <a:extLst>
                  <a:ext uri="{0D108BD9-81ED-4DB2-BD59-A6C34878D82A}">
                    <a16:rowId xmlns:a16="http://schemas.microsoft.com/office/drawing/2014/main" val="10005"/>
                  </a:ext>
                </a:extLst>
              </a:tr>
              <a:tr h="394900">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dirty="0"/>
                        <a:t>6</a:t>
                      </a:r>
                      <a:endParaRPr sz="900" u="none" strike="noStrike" cap="none" dirty="0"/>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a:t>19881A05A4</a:t>
                      </a:r>
                      <a:endParaRPr sz="900" u="none" strike="noStrike" cap="none"/>
                    </a:p>
                  </a:txBody>
                  <a:tcPr marL="17150" marR="17150" marT="17150" marB="17150" anchor="ctr"/>
                </a:tc>
                <a:tc>
                  <a:txBody>
                    <a:bodyPr/>
                    <a:lstStyle/>
                    <a:p>
                      <a:pPr marL="0" marR="0" lvl="0" indent="0" algn="ctr" rtl="0">
                        <a:lnSpc>
                          <a:spcPct val="100000"/>
                        </a:lnSpc>
                        <a:spcBef>
                          <a:spcPts val="0"/>
                        </a:spcBef>
                        <a:spcAft>
                          <a:spcPts val="0"/>
                        </a:spcAft>
                        <a:buClr>
                          <a:schemeClr val="dk1"/>
                        </a:buClr>
                        <a:buSzPts val="1200"/>
                        <a:buFont typeface="Helvetica Neue"/>
                        <a:buNone/>
                      </a:pPr>
                      <a:r>
                        <a:rPr lang="en-US" sz="1200" u="none" strike="noStrike" cap="none" dirty="0"/>
                        <a:t>R</a:t>
                      </a:r>
                      <a:r>
                        <a:rPr lang="en-US" sz="1200" u="none" strike="noStrike" cap="none" dirty="0" smtClean="0"/>
                        <a:t>. Suryachand</a:t>
                      </a:r>
                      <a:endParaRPr sz="900" u="none" strike="noStrike" cap="none" dirty="0"/>
                    </a:p>
                  </a:txBody>
                  <a:tcPr marL="17150" marR="17150" marT="17150" marB="17150" anchor="ctr"/>
                </a:tc>
                <a:extLst>
                  <a:ext uri="{0D108BD9-81ED-4DB2-BD59-A6C34878D82A}">
                    <a16:rowId xmlns:a16="http://schemas.microsoft.com/office/drawing/2014/main" val="10006"/>
                  </a:ext>
                </a:extLst>
              </a:tr>
            </a:tbl>
          </a:graphicData>
        </a:graphic>
      </p:graphicFrame>
      <p:sp>
        <p:nvSpPr>
          <p:cNvPr id="67" name="Google Shape;67;p15"/>
          <p:cNvSpPr/>
          <p:nvPr/>
        </p:nvSpPr>
        <p:spPr>
          <a:xfrm>
            <a:off x="8886" y="776407"/>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1026"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6" y="31642"/>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38125" y="-13507"/>
            <a:ext cx="8667600" cy="6663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endParaRPr sz="2700" b="1" dirty="0">
              <a:solidFill>
                <a:schemeClr val="accent6">
                  <a:lumMod val="20000"/>
                  <a:lumOff val="80000"/>
                </a:schemeClr>
              </a:solidFill>
            </a:endParaRPr>
          </a:p>
        </p:txBody>
      </p:sp>
      <p:sp>
        <p:nvSpPr>
          <p:cNvPr id="134" name="Google Shape;134;p23"/>
          <p:cNvSpPr txBox="1">
            <a:spLocks noGrp="1"/>
          </p:cNvSpPr>
          <p:nvPr>
            <p:ph type="body" idx="1"/>
          </p:nvPr>
        </p:nvSpPr>
        <p:spPr>
          <a:xfrm>
            <a:off x="238125" y="817684"/>
            <a:ext cx="8667600" cy="4068600"/>
          </a:xfrm>
          <a:prstGeom prst="rect">
            <a:avLst/>
          </a:prstGeom>
          <a:noFill/>
          <a:ln>
            <a:noFill/>
          </a:ln>
        </p:spPr>
        <p:txBody>
          <a:bodyPr spcFirstLastPara="1" wrap="square" lIns="19050" tIns="19050" rIns="19050" bIns="19050" anchor="t" anchorCtr="0">
            <a:normAutofit/>
          </a:bodyPr>
          <a:lstStyle/>
          <a:p>
            <a:pPr marL="342900" lvl="0" indent="-342900" algn="l">
              <a:lnSpc>
                <a:spcPct val="150000"/>
              </a:lnSpc>
              <a:buClr>
                <a:schemeClr val="dk1"/>
              </a:buClr>
              <a:buFont typeface="Arial" panose="020B0604020202020204" pitchFamily="34" charset="0"/>
              <a:buChar char="•"/>
            </a:pPr>
            <a:r>
              <a:rPr lang="en-US" sz="1600" dirty="0"/>
              <a:t>We will upgrade our project to detect facial expressions and body language, which are converted it into text and audio output</a:t>
            </a:r>
            <a:r>
              <a:rPr lang="en-US" sz="1600" dirty="0" smtClean="0"/>
              <a:t>.</a:t>
            </a:r>
          </a:p>
          <a:p>
            <a:pPr marL="342900" lvl="0" indent="-342900" algn="l">
              <a:lnSpc>
                <a:spcPct val="150000"/>
              </a:lnSpc>
              <a:buClr>
                <a:schemeClr val="dk1"/>
              </a:buClr>
              <a:buFont typeface="Arial" panose="020B0604020202020204" pitchFamily="34" charset="0"/>
              <a:buChar char="•"/>
            </a:pPr>
            <a:r>
              <a:rPr lang="en-US" sz="1600" dirty="0"/>
              <a:t>We </a:t>
            </a:r>
            <a:r>
              <a:rPr lang="en-US" sz="1600" dirty="0" smtClean="0"/>
              <a:t>will be capable </a:t>
            </a:r>
            <a:r>
              <a:rPr lang="en-US" sz="1600" dirty="0"/>
              <a:t>of achieving an accuracy of 90% by collecting real time </a:t>
            </a:r>
            <a:r>
              <a:rPr lang="en-US" sz="1600" dirty="0" smtClean="0"/>
              <a:t>dataset and  training them using “ VGG16, VGG19, ResNet50V2” algorithms.</a:t>
            </a:r>
          </a:p>
          <a:p>
            <a:pPr marL="342900" lvl="0" indent="-342900" algn="l">
              <a:lnSpc>
                <a:spcPct val="150000"/>
              </a:lnSpc>
              <a:buClr>
                <a:schemeClr val="dk1"/>
              </a:buClr>
              <a:buFont typeface="Arial" panose="020B0604020202020204" pitchFamily="34" charset="0"/>
              <a:buChar char="•"/>
            </a:pPr>
            <a:r>
              <a:rPr lang="en-US" sz="1600" dirty="0"/>
              <a:t>We are planning to remove gray scaling which make the application user friendly</a:t>
            </a:r>
            <a:r>
              <a:rPr lang="en-US" sz="1600" dirty="0" smtClean="0"/>
              <a:t>.</a:t>
            </a:r>
          </a:p>
          <a:p>
            <a:pPr marL="342900" lvl="0" indent="-342900" algn="l">
              <a:lnSpc>
                <a:spcPct val="150000"/>
              </a:lnSpc>
              <a:buClr>
                <a:schemeClr val="dk1"/>
              </a:buClr>
              <a:buFont typeface="Arial" panose="020B0604020202020204" pitchFamily="34" charset="0"/>
              <a:buChar char="•"/>
            </a:pPr>
            <a:r>
              <a:rPr lang="en-US" sz="1600" dirty="0"/>
              <a:t>We are planning to make next version of this application where an audio message is converted into sign language using an avatar</a:t>
            </a:r>
            <a:r>
              <a:rPr lang="en-US" sz="1600" dirty="0" smtClean="0"/>
              <a:t>.</a:t>
            </a:r>
          </a:p>
          <a:p>
            <a:pPr marL="342900" lvl="0" indent="-342900" algn="l">
              <a:lnSpc>
                <a:spcPct val="150000"/>
              </a:lnSpc>
              <a:buClr>
                <a:schemeClr val="dk1"/>
              </a:buClr>
              <a:buFont typeface="Arial" panose="020B0604020202020204" pitchFamily="34" charset="0"/>
              <a:buChar char="•"/>
            </a:pPr>
            <a:endParaRPr lang="en-US" sz="1600" dirty="0" smtClean="0"/>
          </a:p>
          <a:p>
            <a:pPr marL="342900" lvl="0" indent="-342900" algn="l">
              <a:lnSpc>
                <a:spcPct val="150000"/>
              </a:lnSpc>
              <a:buClr>
                <a:schemeClr val="dk1"/>
              </a:buClr>
              <a:buFont typeface="Arial" panose="020B0604020202020204" pitchFamily="34" charset="0"/>
              <a:buChar char="•"/>
            </a:pPr>
            <a:endParaRPr lang="en-US" sz="1600" dirty="0"/>
          </a:p>
        </p:txBody>
      </p:sp>
      <p:sp>
        <p:nvSpPr>
          <p:cNvPr id="135" name="Google Shape;135;p23"/>
          <p:cNvSpPr/>
          <p:nvPr/>
        </p:nvSpPr>
        <p:spPr>
          <a:xfrm>
            <a:off x="6350" y="756458"/>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10242"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157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5589" y="-6914"/>
            <a:ext cx="8667600" cy="5937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dirty="0">
                <a:solidFill>
                  <a:schemeClr val="accent6">
                    <a:lumMod val="20000"/>
                    <a:lumOff val="80000"/>
                  </a:schemeClr>
                </a:solidFill>
              </a:rPr>
              <a:t>REFERNCES</a:t>
            </a:r>
            <a:endParaRPr sz="2700" b="1" dirty="0">
              <a:solidFill>
                <a:schemeClr val="accent6">
                  <a:lumMod val="20000"/>
                  <a:lumOff val="80000"/>
                </a:schemeClr>
              </a:solidFill>
            </a:endParaRPr>
          </a:p>
        </p:txBody>
      </p:sp>
      <p:sp>
        <p:nvSpPr>
          <p:cNvPr id="127" name="Google Shape;127;p22"/>
          <p:cNvSpPr txBox="1">
            <a:spLocks noGrp="1"/>
          </p:cNvSpPr>
          <p:nvPr>
            <p:ph type="body" idx="1"/>
          </p:nvPr>
        </p:nvSpPr>
        <p:spPr>
          <a:xfrm>
            <a:off x="238125" y="817684"/>
            <a:ext cx="8667600" cy="40686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a:t>T.Yang, Y.Xu and ”A., Hidden Markov Model for Gesture Recognition”, CMU-RI-TR-94 10, Robotics Institute, Carnegie Mellon Univ., Pittsburgh, PA, May 1994</a:t>
            </a:r>
            <a:endParaRPr/>
          </a:p>
          <a:p>
            <a:pPr marL="254000" lvl="0" indent="-254000" algn="l" rtl="0">
              <a:lnSpc>
                <a:spcPct val="100000"/>
              </a:lnSpc>
              <a:spcBef>
                <a:spcPts val="0"/>
              </a:spcBef>
              <a:spcAft>
                <a:spcPts val="0"/>
              </a:spcAft>
              <a:buClr>
                <a:schemeClr val="dk1"/>
              </a:buClr>
              <a:buSzPts val="2000"/>
              <a:buFont typeface="Arial"/>
              <a:buChar char="•"/>
            </a:pPr>
            <a:r>
              <a:rPr lang="en-US" u="sng">
                <a:solidFill>
                  <a:schemeClr val="hlink"/>
                </a:solidFill>
                <a:hlinkClick r:id="rId3"/>
              </a:rPr>
              <a:t>https://docs.opencv.org/2.4/doc/tutorials/imgproc/gausian_median_blur_bilateral_filter/gausian_median_blur_bilateral_filter.html</a:t>
            </a:r>
            <a:endParaRPr/>
          </a:p>
          <a:p>
            <a:pPr marL="254000" lvl="0" indent="-254000" algn="l" rtl="0">
              <a:lnSpc>
                <a:spcPct val="100000"/>
              </a:lnSpc>
              <a:spcBef>
                <a:spcPts val="0"/>
              </a:spcBef>
              <a:spcAft>
                <a:spcPts val="0"/>
              </a:spcAft>
              <a:buClr>
                <a:schemeClr val="dk1"/>
              </a:buClr>
              <a:buSzPts val="2000"/>
              <a:buFont typeface="Arial"/>
              <a:buChar char="•"/>
            </a:pPr>
            <a:r>
              <a:rPr lang="en-US"/>
              <a:t>Mohammed Waleed Kalous, Machine recognition of Auslan signs using PowerGloves: Towards large-lexicon recognition of sign language.</a:t>
            </a:r>
            <a:endParaRPr/>
          </a:p>
          <a:p>
            <a:pPr marL="254000" lvl="0" indent="-254000" algn="l" rtl="0">
              <a:lnSpc>
                <a:spcPct val="100000"/>
              </a:lnSpc>
              <a:spcBef>
                <a:spcPts val="0"/>
              </a:spcBef>
              <a:spcAft>
                <a:spcPts val="0"/>
              </a:spcAft>
              <a:buClr>
                <a:schemeClr val="dk1"/>
              </a:buClr>
              <a:buSzPts val="2000"/>
              <a:buFont typeface="Arial"/>
              <a:buChar char="•"/>
            </a:pPr>
            <a:r>
              <a:rPr lang="en-US"/>
              <a:t>Byeongkeun Kang , Subarna Tripathi , Truong Q. Nguyen ”Real-time</a:t>
            </a:r>
            <a:endParaRPr/>
          </a:p>
          <a:p>
            <a:pPr marL="0" lvl="0" indent="0" algn="l" rtl="0">
              <a:lnSpc>
                <a:spcPct val="100000"/>
              </a:lnSpc>
              <a:spcBef>
                <a:spcPts val="0"/>
              </a:spcBef>
              <a:spcAft>
                <a:spcPts val="0"/>
              </a:spcAft>
              <a:buClr>
                <a:srgbClr val="000000"/>
              </a:buClr>
              <a:buSzPts val="2000"/>
              <a:buFont typeface="Helvetica Neue"/>
              <a:buNone/>
            </a:pPr>
            <a:r>
              <a:rPr lang="en-US"/>
              <a:t>    sign language fingerspelling recognition using convolutional neural</a:t>
            </a:r>
            <a:endParaRPr/>
          </a:p>
          <a:p>
            <a:pPr marL="0" lvl="0" indent="0" algn="ctr" rtl="0">
              <a:lnSpc>
                <a:spcPct val="100000"/>
              </a:lnSpc>
              <a:spcBef>
                <a:spcPts val="0"/>
              </a:spcBef>
              <a:spcAft>
                <a:spcPts val="0"/>
              </a:spcAft>
              <a:buClr>
                <a:srgbClr val="000000"/>
              </a:buClr>
              <a:buSzPts val="2000"/>
              <a:buFont typeface="Helvetica Neue"/>
              <a:buNone/>
            </a:pPr>
            <a:r>
              <a:rPr lang="en-US"/>
              <a:t>networks from depth map” 2015 3rd IAPR Asian Conference on Pattern</a:t>
            </a:r>
            <a:endParaRPr/>
          </a:p>
          <a:p>
            <a:pPr marL="0" lvl="0" indent="0" algn="l" rtl="0">
              <a:lnSpc>
                <a:spcPct val="100000"/>
              </a:lnSpc>
              <a:spcBef>
                <a:spcPts val="0"/>
              </a:spcBef>
              <a:spcAft>
                <a:spcPts val="0"/>
              </a:spcAft>
              <a:buClr>
                <a:srgbClr val="000000"/>
              </a:buClr>
              <a:buSzPts val="2000"/>
              <a:buFont typeface="Helvetica Neue"/>
              <a:buNone/>
            </a:pPr>
            <a:r>
              <a:rPr lang="en-US"/>
              <a:t>    Recognition (ACPR)</a:t>
            </a:r>
            <a:endParaRPr/>
          </a:p>
        </p:txBody>
      </p:sp>
      <p:sp>
        <p:nvSpPr>
          <p:cNvPr id="128" name="Google Shape;128;p22"/>
          <p:cNvSpPr/>
          <p:nvPr/>
        </p:nvSpPr>
        <p:spPr>
          <a:xfrm>
            <a:off x="6350" y="741784"/>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11266" name="Picture 2" descr="Vardhaman Logo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666750" y="1865945"/>
            <a:ext cx="7810500" cy="1059000"/>
          </a:xfrm>
          <a:prstGeom prst="rect">
            <a:avLst/>
          </a:prstGeom>
          <a:noFill/>
          <a:ln>
            <a:noFill/>
          </a:ln>
        </p:spPr>
        <p:txBody>
          <a:bodyPr spcFirstLastPara="1" wrap="square" lIns="19050" tIns="19050" rIns="19050" bIns="19050" anchor="b" anchorCtr="0">
            <a:normAutofit/>
          </a:bodyPr>
          <a:lstStyle/>
          <a:p>
            <a:pPr marL="0" marR="0" lvl="0" indent="0" algn="ctr" rtl="0">
              <a:lnSpc>
                <a:spcPct val="100000"/>
              </a:lnSpc>
              <a:spcBef>
                <a:spcPts val="0"/>
              </a:spcBef>
              <a:spcAft>
                <a:spcPts val="0"/>
              </a:spcAft>
              <a:buClr>
                <a:srgbClr val="000000"/>
              </a:buClr>
              <a:buSzPts val="5100"/>
              <a:buFont typeface="Ribeye"/>
              <a:buNone/>
            </a:pPr>
            <a:r>
              <a:rPr lang="en-US" sz="5100" b="0" i="0" u="none" strike="noStrike" cap="none" dirty="0">
                <a:solidFill>
                  <a:srgbClr val="FF0000"/>
                </a:solidFill>
                <a:latin typeface="Ribeye"/>
                <a:ea typeface="Ribeye"/>
                <a:cs typeface="Ribeye"/>
                <a:sym typeface="Ribeye"/>
              </a:rPr>
              <a:t>THANK YOU.</a:t>
            </a:r>
            <a:endParaRPr dirty="0">
              <a:solidFill>
                <a:srgbClr val="FF0000"/>
              </a:solidFill>
            </a:endParaRPr>
          </a:p>
        </p:txBody>
      </p:sp>
      <p:sp>
        <p:nvSpPr>
          <p:cNvPr id="142" name="Google Shape;142;p24"/>
          <p:cNvSpPr/>
          <p:nvPr/>
        </p:nvSpPr>
        <p:spPr>
          <a:xfrm>
            <a:off x="17772" y="598681"/>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38125" y="-46160"/>
            <a:ext cx="8667600" cy="6447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dirty="0">
                <a:solidFill>
                  <a:schemeClr val="accent6">
                    <a:lumMod val="60000"/>
                    <a:lumOff val="40000"/>
                  </a:schemeClr>
                </a:solidFill>
              </a:rPr>
              <a:t>Outlines</a:t>
            </a:r>
            <a:endParaRPr sz="2700" b="1" dirty="0">
              <a:solidFill>
                <a:schemeClr val="accent6">
                  <a:lumMod val="60000"/>
                  <a:lumOff val="40000"/>
                </a:schemeClr>
              </a:solidFill>
            </a:endParaRPr>
          </a:p>
        </p:txBody>
      </p:sp>
      <p:sp>
        <p:nvSpPr>
          <p:cNvPr id="73" name="Google Shape;73;p16"/>
          <p:cNvSpPr txBox="1">
            <a:spLocks noGrp="1"/>
          </p:cNvSpPr>
          <p:nvPr>
            <p:ph type="body" idx="1"/>
          </p:nvPr>
        </p:nvSpPr>
        <p:spPr>
          <a:xfrm>
            <a:off x="238125" y="784713"/>
            <a:ext cx="8667600" cy="41016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endParaRPr lang="en-US" dirty="0" smtClean="0"/>
          </a:p>
          <a:p>
            <a:pPr marL="254000" lvl="0" indent="-254000" algn="l" rtl="0">
              <a:lnSpc>
                <a:spcPct val="100000"/>
              </a:lnSpc>
              <a:spcBef>
                <a:spcPts val="0"/>
              </a:spcBef>
              <a:spcAft>
                <a:spcPts val="0"/>
              </a:spcAft>
              <a:buClr>
                <a:schemeClr val="dk1"/>
              </a:buClr>
              <a:buSzPts val="2000"/>
              <a:buFont typeface="Arial"/>
              <a:buChar char="•"/>
            </a:pPr>
            <a:r>
              <a:rPr lang="en-US" dirty="0" smtClean="0"/>
              <a:t>Objective</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Existing System</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Proposed System</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Software Requirements</a:t>
            </a:r>
            <a:endParaRPr lang="en-IN" dirty="0"/>
          </a:p>
          <a:p>
            <a:pPr marL="254000" lvl="0" indent="-254000" algn="l" rtl="0">
              <a:lnSpc>
                <a:spcPct val="100000"/>
              </a:lnSpc>
              <a:spcBef>
                <a:spcPts val="0"/>
              </a:spcBef>
              <a:spcAft>
                <a:spcPts val="0"/>
              </a:spcAft>
              <a:buClr>
                <a:schemeClr val="dk1"/>
              </a:buClr>
              <a:buSzPts val="2000"/>
              <a:buFont typeface="Arial"/>
              <a:buChar char="•"/>
            </a:pPr>
            <a:r>
              <a:rPr lang="en-IN" dirty="0"/>
              <a:t>Architectural Diagram</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Output</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Conclusion</a:t>
            </a:r>
          </a:p>
          <a:p>
            <a:pPr marL="254000" lvl="0" indent="-254000" algn="l" rtl="0">
              <a:lnSpc>
                <a:spcPct val="100000"/>
              </a:lnSpc>
              <a:spcBef>
                <a:spcPts val="0"/>
              </a:spcBef>
              <a:spcAft>
                <a:spcPts val="0"/>
              </a:spcAft>
              <a:buClr>
                <a:schemeClr val="dk1"/>
              </a:buClr>
              <a:buSzPts val="2000"/>
              <a:buFont typeface="Arial"/>
              <a:buChar char="•"/>
            </a:pPr>
            <a:r>
              <a:rPr lang="en-US" dirty="0"/>
              <a:t>Future Scopes</a:t>
            </a:r>
          </a:p>
          <a:p>
            <a:pPr marL="254000" lvl="0" indent="-254000" algn="l" rtl="0">
              <a:lnSpc>
                <a:spcPct val="100000"/>
              </a:lnSpc>
              <a:spcBef>
                <a:spcPts val="0"/>
              </a:spcBef>
              <a:spcAft>
                <a:spcPts val="0"/>
              </a:spcAft>
              <a:buClr>
                <a:schemeClr val="dk1"/>
              </a:buClr>
              <a:buSzPts val="2000"/>
              <a:buFont typeface="Arial"/>
              <a:buChar char="•"/>
            </a:pPr>
            <a:r>
              <a:rPr lang="en-US" dirty="0"/>
              <a:t>References</a:t>
            </a:r>
            <a:endParaRPr dirty="0"/>
          </a:p>
          <a:p>
            <a:pPr marL="254000" lvl="0" indent="-127000" algn="l" rtl="0">
              <a:lnSpc>
                <a:spcPct val="100000"/>
              </a:lnSpc>
              <a:spcBef>
                <a:spcPts val="0"/>
              </a:spcBef>
              <a:spcAft>
                <a:spcPts val="0"/>
              </a:spcAft>
              <a:buClr>
                <a:srgbClr val="000000"/>
              </a:buClr>
              <a:buSzPts val="2000"/>
              <a:buFont typeface="Arial"/>
              <a:buNone/>
            </a:pPr>
            <a:endParaRPr dirty="0"/>
          </a:p>
        </p:txBody>
      </p:sp>
      <p:sp>
        <p:nvSpPr>
          <p:cNvPr id="74" name="Google Shape;74;p16"/>
          <p:cNvSpPr/>
          <p:nvPr/>
        </p:nvSpPr>
        <p:spPr>
          <a:xfrm>
            <a:off x="6350" y="786594"/>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2050"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299100" y="771525"/>
            <a:ext cx="8545800" cy="4091400"/>
          </a:xfrm>
          <a:prstGeom prst="rect">
            <a:avLst/>
          </a:prstGeom>
          <a:noFill/>
          <a:ln>
            <a:noFill/>
          </a:ln>
        </p:spPr>
        <p:txBody>
          <a:bodyPr spcFirstLastPara="1" wrap="square" lIns="17150" tIns="17150" rIns="17150" bIns="17150" anchor="t" anchorCtr="0">
            <a:normAutofit/>
          </a:bodyPr>
          <a:lstStyle/>
          <a:p>
            <a:pPr marL="127000" marR="0" lvl="0" indent="-120650" algn="l" rtl="0">
              <a:lnSpc>
                <a:spcPct val="100000"/>
              </a:lnSpc>
              <a:spcBef>
                <a:spcPts val="0"/>
              </a:spcBef>
              <a:spcAft>
                <a:spcPts val="0"/>
              </a:spcAft>
              <a:buClr>
                <a:schemeClr val="dk1"/>
              </a:buClr>
              <a:buSzPts val="1500"/>
              <a:buFont typeface="Arial"/>
              <a:buChar char="•"/>
            </a:pPr>
            <a:r>
              <a:rPr lang="en-US" sz="1500" b="0" i="0" u="none" strike="noStrike" cap="none" dirty="0">
                <a:solidFill>
                  <a:schemeClr val="dk1"/>
                </a:solidFill>
                <a:latin typeface="Calibri"/>
                <a:ea typeface="Calibri"/>
                <a:cs typeface="Calibri"/>
                <a:sym typeface="Calibri"/>
              </a:rPr>
              <a:t>The main MOTTO of our project is to provide, “</a:t>
            </a:r>
            <a:r>
              <a:rPr lang="en-US" sz="2700" b="1" i="1" u="sng" strike="noStrike" cap="none" dirty="0">
                <a:solidFill>
                  <a:schemeClr val="accent1">
                    <a:lumMod val="20000"/>
                    <a:lumOff val="80000"/>
                  </a:schemeClr>
                </a:solidFill>
                <a:latin typeface="Calibri"/>
                <a:ea typeface="Calibri"/>
                <a:cs typeface="Calibri"/>
                <a:sym typeface="Calibri"/>
              </a:rPr>
              <a:t>VOICE FOR THE VOICELESS</a:t>
            </a:r>
            <a:r>
              <a:rPr lang="en-US" sz="1700" b="0" i="0" u="none" strike="noStrike" cap="none" dirty="0">
                <a:solidFill>
                  <a:schemeClr val="dk1"/>
                </a:solidFill>
                <a:latin typeface="Calibri"/>
                <a:ea typeface="Calibri"/>
                <a:cs typeface="Calibri"/>
                <a:sym typeface="Calibri"/>
              </a:rPr>
              <a:t>”.</a:t>
            </a:r>
            <a:endParaRPr dirty="0">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dirty="0">
                <a:solidFill>
                  <a:schemeClr val="dk1"/>
                </a:solidFill>
                <a:latin typeface="Calibri"/>
                <a:ea typeface="Calibri"/>
                <a:cs typeface="Calibri"/>
                <a:sym typeface="Calibri"/>
              </a:rPr>
              <a:t>There are around </a:t>
            </a:r>
            <a:r>
              <a:rPr lang="en-US" sz="1500" b="1" i="0" u="none" strike="noStrike" cap="none" dirty="0">
                <a:solidFill>
                  <a:srgbClr val="6AA84F"/>
                </a:solidFill>
                <a:latin typeface="Calibri"/>
                <a:ea typeface="Calibri"/>
                <a:cs typeface="Calibri"/>
                <a:sym typeface="Calibri"/>
              </a:rPr>
              <a:t>10,27,835 people</a:t>
            </a:r>
            <a:r>
              <a:rPr lang="en-US" sz="1500" b="0" i="0" u="none" strike="noStrike" cap="none" dirty="0">
                <a:solidFill>
                  <a:schemeClr val="dk1"/>
                </a:solidFill>
                <a:latin typeface="Calibri"/>
                <a:ea typeface="Calibri"/>
                <a:cs typeface="Calibri"/>
                <a:sym typeface="Calibri"/>
              </a:rPr>
              <a:t>, including 5,45,179 male and </a:t>
            </a:r>
            <a:r>
              <a:rPr lang="en-US" sz="1500" b="0" i="0" u="none" strike="noStrike" cap="none" dirty="0" smtClean="0">
                <a:solidFill>
                  <a:schemeClr val="dk1"/>
                </a:solidFill>
                <a:latin typeface="Calibri"/>
                <a:ea typeface="Calibri"/>
                <a:cs typeface="Calibri"/>
                <a:sym typeface="Calibri"/>
              </a:rPr>
              <a:t>4,82,656 </a:t>
            </a:r>
            <a:r>
              <a:rPr lang="en-US" sz="1500" b="0" i="0" u="none" strike="noStrike" cap="none" dirty="0">
                <a:solidFill>
                  <a:schemeClr val="dk1"/>
                </a:solidFill>
                <a:latin typeface="Calibri"/>
                <a:ea typeface="Calibri"/>
                <a:cs typeface="Calibri"/>
                <a:sym typeface="Calibri"/>
              </a:rPr>
              <a:t>female, who suffer from hearing and speech impairment. </a:t>
            </a:r>
            <a:endParaRPr dirty="0">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dirty="0">
                <a:solidFill>
                  <a:schemeClr val="dk1"/>
                </a:solidFill>
                <a:latin typeface="Calibri"/>
                <a:ea typeface="Calibri"/>
                <a:cs typeface="Calibri"/>
                <a:sym typeface="Calibri"/>
              </a:rPr>
              <a:t>A World Health Organization report says </a:t>
            </a:r>
            <a:r>
              <a:rPr lang="en-US" sz="1500" b="1" i="0" u="none" strike="noStrike" cap="none" dirty="0">
                <a:solidFill>
                  <a:srgbClr val="6AA84F"/>
                </a:solidFill>
                <a:latin typeface="Calibri"/>
                <a:ea typeface="Calibri"/>
                <a:cs typeface="Calibri"/>
                <a:sym typeface="Calibri"/>
              </a:rPr>
              <a:t>around </a:t>
            </a:r>
            <a:r>
              <a:rPr lang="en-US" sz="1500" b="1" i="0" u="none" strike="noStrike" cap="none" dirty="0" smtClean="0">
                <a:solidFill>
                  <a:srgbClr val="6AA84F"/>
                </a:solidFill>
                <a:latin typeface="Calibri"/>
                <a:ea typeface="Calibri"/>
                <a:cs typeface="Calibri"/>
                <a:sym typeface="Calibri"/>
              </a:rPr>
              <a:t>13 </a:t>
            </a:r>
            <a:r>
              <a:rPr lang="en-US" sz="1500" b="1" i="0" u="none" strike="noStrike" cap="none" dirty="0">
                <a:solidFill>
                  <a:srgbClr val="6AA84F"/>
                </a:solidFill>
                <a:latin typeface="Calibri"/>
                <a:ea typeface="Calibri"/>
                <a:cs typeface="Calibri"/>
                <a:sym typeface="Calibri"/>
              </a:rPr>
              <a:t>million people</a:t>
            </a:r>
            <a:r>
              <a:rPr lang="en-US" sz="1500" b="0" i="0" u="none" strike="noStrike" cap="none" dirty="0">
                <a:solidFill>
                  <a:schemeClr val="dk1"/>
                </a:solidFill>
                <a:latin typeface="Calibri"/>
                <a:ea typeface="Calibri"/>
                <a:cs typeface="Calibri"/>
                <a:sym typeface="Calibri"/>
              </a:rPr>
              <a:t> in </a:t>
            </a:r>
            <a:r>
              <a:rPr lang="en-US" sz="1500" b="0" i="0" u="none" strike="noStrike" cap="none" dirty="0" smtClean="0">
                <a:solidFill>
                  <a:schemeClr val="dk1"/>
                </a:solidFill>
                <a:latin typeface="Calibri"/>
                <a:ea typeface="Calibri"/>
                <a:cs typeface="Calibri"/>
                <a:sym typeface="Calibri"/>
              </a:rPr>
              <a:t>world </a:t>
            </a:r>
            <a:r>
              <a:rPr lang="en-US" sz="1500" b="0" i="0" u="none" strike="noStrike" cap="none" dirty="0">
                <a:solidFill>
                  <a:schemeClr val="dk1"/>
                </a:solidFill>
                <a:latin typeface="Calibri"/>
                <a:ea typeface="Calibri"/>
                <a:cs typeface="Calibri"/>
                <a:sym typeface="Calibri"/>
              </a:rPr>
              <a:t>suffer from either complete or partial deafness, and of these, at least 50 lakh are children.</a:t>
            </a:r>
            <a:endParaRPr dirty="0">
              <a:solidFill>
                <a:schemeClr val="dk1"/>
              </a:solidFill>
            </a:endParaRPr>
          </a:p>
          <a:p>
            <a:pPr marL="127000" marR="0" lvl="0" indent="-120650" algn="l" rtl="0">
              <a:lnSpc>
                <a:spcPct val="100000"/>
              </a:lnSpc>
              <a:spcBef>
                <a:spcPts val="300"/>
              </a:spcBef>
              <a:spcAft>
                <a:spcPts val="0"/>
              </a:spcAft>
              <a:buClr>
                <a:schemeClr val="dk1"/>
              </a:buClr>
              <a:buSzPts val="1500"/>
              <a:buFont typeface="Arial"/>
              <a:buChar char="•"/>
            </a:pPr>
            <a:r>
              <a:rPr lang="en-US" sz="1500" b="0" i="0" u="none" strike="noStrike" cap="none" dirty="0">
                <a:solidFill>
                  <a:schemeClr val="dk1"/>
                </a:solidFill>
                <a:latin typeface="Calibri"/>
                <a:ea typeface="Calibri"/>
                <a:cs typeface="Calibri"/>
                <a:sym typeface="Calibri"/>
              </a:rPr>
              <a:t>We are trying to make a channel, where communication can be made much more easier.</a:t>
            </a:r>
            <a:endParaRPr dirty="0">
              <a:solidFill>
                <a:schemeClr val="dk1"/>
              </a:solidFill>
            </a:endParaRPr>
          </a:p>
        </p:txBody>
      </p:sp>
      <p:sp>
        <p:nvSpPr>
          <p:cNvPr id="80" name="Google Shape;80;p17"/>
          <p:cNvSpPr txBox="1"/>
          <p:nvPr/>
        </p:nvSpPr>
        <p:spPr>
          <a:xfrm>
            <a:off x="488983" y="181558"/>
            <a:ext cx="81660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FF0000"/>
              </a:buClr>
              <a:buSzPts val="2700"/>
              <a:buFont typeface="Calibri"/>
              <a:buNone/>
            </a:pPr>
            <a:r>
              <a:rPr lang="en-US" sz="2700" b="1" i="0" u="none" strike="noStrike" cap="none" dirty="0">
                <a:solidFill>
                  <a:schemeClr val="accent6">
                    <a:lumMod val="60000"/>
                    <a:lumOff val="40000"/>
                  </a:schemeClr>
                </a:solidFill>
                <a:latin typeface="Calibri"/>
                <a:ea typeface="Calibri"/>
                <a:cs typeface="Calibri"/>
                <a:sym typeface="Calibri"/>
              </a:rPr>
              <a:t>OBJECTIVE</a:t>
            </a:r>
            <a:endParaRPr sz="500" dirty="0">
              <a:solidFill>
                <a:schemeClr val="accent6">
                  <a:lumMod val="60000"/>
                  <a:lumOff val="40000"/>
                </a:schemeClr>
              </a:solidFill>
            </a:endParaRPr>
          </a:p>
        </p:txBody>
      </p:sp>
      <p:sp>
        <p:nvSpPr>
          <p:cNvPr id="82" name="Google Shape;82;p17"/>
          <p:cNvSpPr/>
          <p:nvPr/>
        </p:nvSpPr>
        <p:spPr>
          <a:xfrm>
            <a:off x="11433" y="753748"/>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83" name="Google Shape;83;p17"/>
          <p:cNvPicPr preferRelativeResize="0"/>
          <p:nvPr/>
        </p:nvPicPr>
        <p:blipFill rotWithShape="1">
          <a:blip r:embed="rId3">
            <a:alphaModFix/>
          </a:blip>
          <a:srcRect/>
          <a:stretch/>
        </p:blipFill>
        <p:spPr>
          <a:xfrm>
            <a:off x="5928763" y="2614559"/>
            <a:ext cx="2663519" cy="2153070"/>
          </a:xfrm>
          <a:prstGeom prst="rect">
            <a:avLst/>
          </a:prstGeom>
          <a:noFill/>
          <a:ln>
            <a:noFill/>
          </a:ln>
        </p:spPr>
      </p:pic>
      <p:pic>
        <p:nvPicPr>
          <p:cNvPr id="84" name="Google Shape;84;p17"/>
          <p:cNvPicPr preferRelativeResize="0"/>
          <p:nvPr/>
        </p:nvPicPr>
        <p:blipFill rotWithShape="1">
          <a:blip r:embed="rId4">
            <a:alphaModFix/>
          </a:blip>
          <a:srcRect/>
          <a:stretch/>
        </p:blipFill>
        <p:spPr>
          <a:xfrm>
            <a:off x="299100" y="2576459"/>
            <a:ext cx="2716823" cy="2286370"/>
          </a:xfrm>
          <a:prstGeom prst="rect">
            <a:avLst/>
          </a:prstGeom>
          <a:noFill/>
          <a:ln>
            <a:noFill/>
          </a:ln>
          <a:effectLst>
            <a:outerShdw blurRad="292100" dist="139700" dir="2700000" algn="tl" rotWithShape="0">
              <a:srgbClr val="333333">
                <a:alpha val="64705"/>
              </a:srgbClr>
            </a:outerShdw>
          </a:effectLst>
        </p:spPr>
      </p:pic>
      <p:grpSp>
        <p:nvGrpSpPr>
          <p:cNvPr id="85" name="Google Shape;85;p17"/>
          <p:cNvGrpSpPr/>
          <p:nvPr/>
        </p:nvGrpSpPr>
        <p:grpSpPr>
          <a:xfrm>
            <a:off x="3316909" y="2875085"/>
            <a:ext cx="2510182" cy="1618617"/>
            <a:chOff x="0" y="0"/>
            <a:chExt cx="6693818" cy="4316312"/>
          </a:xfrm>
        </p:grpSpPr>
        <p:sp>
          <p:nvSpPr>
            <p:cNvPr id="86" name="Google Shape;86;p17"/>
            <p:cNvSpPr/>
            <p:nvPr/>
          </p:nvSpPr>
          <p:spPr>
            <a:xfrm>
              <a:off x="0" y="544285"/>
              <a:ext cx="6693818" cy="3772027"/>
            </a:xfrm>
            <a:prstGeom prst="rightArrow">
              <a:avLst>
                <a:gd name="adj1" fmla="val 50000"/>
                <a:gd name="adj2"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87" name="Google Shape;87;p17"/>
            <p:cNvSpPr/>
            <p:nvPr/>
          </p:nvSpPr>
          <p:spPr>
            <a:xfrm>
              <a:off x="3530596" y="920957"/>
              <a:ext cx="2493839" cy="1297629"/>
            </a:xfrm>
            <a:prstGeom prst="rect">
              <a:avLst/>
            </a:prstGeom>
            <a:noFill/>
            <a:ln>
              <a:noFill/>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88" name="Google Shape;88;p17"/>
            <p:cNvSpPr txBox="1"/>
            <p:nvPr/>
          </p:nvSpPr>
          <p:spPr>
            <a:xfrm>
              <a:off x="3530596" y="920957"/>
              <a:ext cx="2493839" cy="1297629"/>
            </a:xfrm>
            <a:prstGeom prst="rect">
              <a:avLst/>
            </a:prstGeom>
            <a:noFill/>
            <a:ln>
              <a:noFill/>
            </a:ln>
          </p:spPr>
          <p:txBody>
            <a:bodyPr spcFirstLastPara="1" wrap="square" lIns="0" tIns="95250" rIns="0" bIns="95250" anchor="ctr" anchorCtr="0">
              <a:noAutofit/>
            </a:bodyPr>
            <a:lstStyle/>
            <a:p>
              <a:pPr marL="0" marR="0" lvl="0" indent="0" algn="ctr" rtl="0">
                <a:lnSpc>
                  <a:spcPct val="90000"/>
                </a:lnSpc>
                <a:spcBef>
                  <a:spcPts val="0"/>
                </a:spcBef>
                <a:spcAft>
                  <a:spcPts val="0"/>
                </a:spcAft>
                <a:buClr>
                  <a:srgbClr val="000000"/>
                </a:buClr>
                <a:buSzPts val="900"/>
                <a:buFont typeface="Helvetica Neue"/>
                <a:buNone/>
              </a:pPr>
              <a:endParaRPr sz="900" b="1" i="0" u="none" strike="noStrike" cap="none">
                <a:solidFill>
                  <a:srgbClr val="000000"/>
                </a:solidFill>
                <a:latin typeface="Helvetica Neue"/>
                <a:ea typeface="Helvetica Neue"/>
                <a:cs typeface="Helvetica Neue"/>
                <a:sym typeface="Helvetica Neue"/>
              </a:endParaRPr>
            </a:p>
            <a:p>
              <a:pPr marL="0" marR="0" lvl="0" indent="0" algn="ctr" rtl="0">
                <a:lnSpc>
                  <a:spcPct val="90000"/>
                </a:lnSpc>
                <a:spcBef>
                  <a:spcPts val="300"/>
                </a:spcBef>
                <a:spcAft>
                  <a:spcPts val="0"/>
                </a:spcAft>
                <a:buClr>
                  <a:srgbClr val="000000"/>
                </a:buClr>
                <a:buSzPts val="900"/>
                <a:buFont typeface="Helvetica Neue"/>
                <a:buNone/>
              </a:pPr>
              <a:endParaRPr sz="900" b="1" i="0" u="none" strike="noStrike" cap="none">
                <a:solidFill>
                  <a:srgbClr val="000000"/>
                </a:solidFill>
                <a:latin typeface="Helvetica Neue"/>
                <a:ea typeface="Helvetica Neue"/>
                <a:cs typeface="Helvetica Neue"/>
                <a:sym typeface="Helvetica Neue"/>
              </a:endParaRPr>
            </a:p>
          </p:txBody>
        </p:sp>
        <p:sp>
          <p:nvSpPr>
            <p:cNvPr id="89" name="Google Shape;89;p17"/>
            <p:cNvSpPr/>
            <p:nvPr/>
          </p:nvSpPr>
          <p:spPr>
            <a:xfrm>
              <a:off x="637792" y="0"/>
              <a:ext cx="2493839" cy="1297629"/>
            </a:xfrm>
            <a:prstGeom prst="rect">
              <a:avLst/>
            </a:prstGeom>
            <a:noFill/>
            <a:ln>
              <a:noFill/>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
          <p:nvSpPr>
            <p:cNvPr id="90" name="Google Shape;90;p17"/>
            <p:cNvSpPr txBox="1"/>
            <p:nvPr/>
          </p:nvSpPr>
          <p:spPr>
            <a:xfrm>
              <a:off x="637792" y="0"/>
              <a:ext cx="2493839" cy="1297629"/>
            </a:xfrm>
            <a:prstGeom prst="rect">
              <a:avLst/>
            </a:prstGeom>
            <a:noFill/>
            <a:ln>
              <a:noFill/>
            </a:ln>
          </p:spPr>
          <p:txBody>
            <a:bodyPr spcFirstLastPara="1" wrap="square" lIns="0" tIns="152400" rIns="0" bIns="152400" anchor="ctr" anchorCtr="0">
              <a:noAutofit/>
            </a:bodyPr>
            <a:lstStyle/>
            <a:p>
              <a:pPr marL="0" marR="0" lvl="0" indent="0" algn="ctr" rtl="0">
                <a:lnSpc>
                  <a:spcPct val="90000"/>
                </a:lnSpc>
                <a:spcBef>
                  <a:spcPts val="0"/>
                </a:spcBef>
                <a:spcAft>
                  <a:spcPts val="0"/>
                </a:spcAft>
                <a:buClr>
                  <a:srgbClr val="000000"/>
                </a:buClr>
                <a:buSzPts val="1500"/>
                <a:buFont typeface="Helvetica Neue"/>
                <a:buNone/>
              </a:pPr>
              <a:endParaRPr sz="1500" b="1" i="0" u="none" strike="noStrike" cap="none">
                <a:solidFill>
                  <a:srgbClr val="000000"/>
                </a:solidFill>
                <a:latin typeface="Helvetica Neue"/>
                <a:ea typeface="Helvetica Neue"/>
                <a:cs typeface="Helvetica Neue"/>
                <a:sym typeface="Helvetica Neue"/>
              </a:endParaRPr>
            </a:p>
          </p:txBody>
        </p:sp>
      </p:grpSp>
      <p:pic>
        <p:nvPicPr>
          <p:cNvPr id="3074" name="Picture 2" descr="Vardhaman Logo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37864" y="18287"/>
            <a:ext cx="8667600" cy="5988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dirty="0">
                <a:solidFill>
                  <a:schemeClr val="accent6">
                    <a:lumMod val="60000"/>
                    <a:lumOff val="40000"/>
                  </a:schemeClr>
                </a:solidFill>
              </a:rPr>
              <a:t>EXISTING SYSTEM</a:t>
            </a:r>
            <a:endParaRPr sz="2700" b="1" dirty="0">
              <a:solidFill>
                <a:schemeClr val="accent6">
                  <a:lumMod val="60000"/>
                  <a:lumOff val="40000"/>
                </a:schemeClr>
              </a:solidFill>
            </a:endParaRPr>
          </a:p>
        </p:txBody>
      </p:sp>
      <p:sp>
        <p:nvSpPr>
          <p:cNvPr id="96" name="Google Shape;96;p18"/>
          <p:cNvSpPr txBox="1">
            <a:spLocks noGrp="1"/>
          </p:cNvSpPr>
          <p:nvPr>
            <p:ph type="body" idx="1"/>
          </p:nvPr>
        </p:nvSpPr>
        <p:spPr>
          <a:xfrm>
            <a:off x="218344" y="975740"/>
            <a:ext cx="5121752" cy="4059556"/>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r>
              <a:rPr lang="en-US" dirty="0">
                <a:solidFill>
                  <a:schemeClr val="tx1">
                    <a:lumMod val="85000"/>
                  </a:schemeClr>
                </a:solidFill>
              </a:rPr>
              <a:t>In currently existent highly </a:t>
            </a:r>
            <a:r>
              <a:rPr lang="en-US" dirty="0" smtClean="0">
                <a:solidFill>
                  <a:schemeClr val="tx1">
                    <a:lumMod val="85000"/>
                  </a:schemeClr>
                </a:solidFill>
              </a:rPr>
              <a:t>system </a:t>
            </a:r>
            <a:r>
              <a:rPr lang="en-US" dirty="0">
                <a:solidFill>
                  <a:schemeClr val="tx1">
                    <a:lumMod val="85000"/>
                  </a:schemeClr>
                </a:solidFill>
              </a:rPr>
              <a:t>requires certain physical components, which are to be worn by user, which includes sensors and other complex devices which increases level of inconvenience and also result in an increase in expense.</a:t>
            </a:r>
          </a:p>
          <a:p>
            <a:pPr marL="0" lvl="0" indent="0" algn="l" rtl="0">
              <a:lnSpc>
                <a:spcPct val="100000"/>
              </a:lnSpc>
              <a:spcBef>
                <a:spcPts val="0"/>
              </a:spcBef>
              <a:spcAft>
                <a:spcPts val="0"/>
              </a:spcAft>
              <a:buClr>
                <a:schemeClr val="dk1"/>
              </a:buClr>
              <a:buSzPts val="2000"/>
            </a:pPr>
            <a:endParaRPr dirty="0">
              <a:solidFill>
                <a:schemeClr val="tx1">
                  <a:lumMod val="85000"/>
                </a:schemeClr>
              </a:solidFill>
            </a:endParaRPr>
          </a:p>
          <a:p>
            <a:pPr marL="254000" lvl="0" indent="-254000" algn="l" rtl="0">
              <a:lnSpc>
                <a:spcPct val="100000"/>
              </a:lnSpc>
              <a:spcBef>
                <a:spcPts val="0"/>
              </a:spcBef>
              <a:spcAft>
                <a:spcPts val="0"/>
              </a:spcAft>
              <a:buClr>
                <a:schemeClr val="dk1"/>
              </a:buClr>
              <a:buSzPts val="2000"/>
              <a:buFont typeface="Arial"/>
              <a:buChar char="•"/>
            </a:pPr>
            <a:r>
              <a:rPr lang="en-US" dirty="0">
                <a:solidFill>
                  <a:schemeClr val="tx1">
                    <a:lumMod val="85000"/>
                  </a:schemeClr>
                </a:solidFill>
              </a:rPr>
              <a:t>And later it has been improved to recognize the signs using machine learning, but it’s still doesn’t show higher accuracy and also gestures.</a:t>
            </a:r>
            <a:endParaRPr dirty="0">
              <a:solidFill>
                <a:schemeClr val="tx1">
                  <a:lumMod val="85000"/>
                </a:schemeClr>
              </a:solidFill>
            </a:endParaRPr>
          </a:p>
        </p:txBody>
      </p:sp>
      <p:sp>
        <p:nvSpPr>
          <p:cNvPr id="97" name="Google Shape;97;p18"/>
          <p:cNvSpPr/>
          <p:nvPr/>
        </p:nvSpPr>
        <p:spPr>
          <a:xfrm>
            <a:off x="6350" y="761124"/>
            <a:ext cx="9126228" cy="75781"/>
          </a:xfrm>
          <a:prstGeom prst="rect">
            <a:avLst/>
          </a:prstGeom>
          <a:solidFill>
            <a:schemeClr val="accent1">
              <a:lumMod val="20000"/>
              <a:lumOff val="80000"/>
            </a:schemeClr>
          </a:solidFill>
          <a:ln w="25400" cap="flat" cmpd="sng">
            <a:solidFill>
              <a:schemeClr val="accent1">
                <a:lumMod val="20000"/>
                <a:lumOff val="80000"/>
              </a:schemeClr>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8" name="Picture 7">
            <a:extLst>
              <a:ext uri="{FF2B5EF4-FFF2-40B4-BE49-F238E27FC236}">
                <a16:creationId xmlns:a16="http://schemas.microsoft.com/office/drawing/2014/main" id="{39DB9835-C06A-486B-8675-764605B51A52}"/>
              </a:ext>
            </a:extLst>
          </p:cNvPr>
          <p:cNvPicPr>
            <a:picLocks noChangeAspect="1"/>
          </p:cNvPicPr>
          <p:nvPr/>
        </p:nvPicPr>
        <p:blipFill>
          <a:blip r:embed="rId3"/>
          <a:stretch>
            <a:fillRect/>
          </a:stretch>
        </p:blipFill>
        <p:spPr>
          <a:xfrm>
            <a:off x="6197536" y="3005518"/>
            <a:ext cx="2405063" cy="1952625"/>
          </a:xfrm>
          <a:prstGeom prst="rect">
            <a:avLst/>
          </a:prstGeom>
        </p:spPr>
      </p:pic>
      <p:pic>
        <p:nvPicPr>
          <p:cNvPr id="9" name="Picture 8">
            <a:extLst>
              <a:ext uri="{FF2B5EF4-FFF2-40B4-BE49-F238E27FC236}">
                <a16:creationId xmlns:a16="http://schemas.microsoft.com/office/drawing/2014/main" id="{49D2A38C-7D4F-4551-9D71-2F16F6BE3184}"/>
              </a:ext>
            </a:extLst>
          </p:cNvPr>
          <p:cNvPicPr>
            <a:picLocks noChangeAspect="1"/>
          </p:cNvPicPr>
          <p:nvPr/>
        </p:nvPicPr>
        <p:blipFill>
          <a:blip r:embed="rId4"/>
          <a:stretch>
            <a:fillRect/>
          </a:stretch>
        </p:blipFill>
        <p:spPr>
          <a:xfrm>
            <a:off x="6197536" y="975740"/>
            <a:ext cx="2466975" cy="1847850"/>
          </a:xfrm>
          <a:prstGeom prst="rect">
            <a:avLst/>
          </a:prstGeom>
        </p:spPr>
      </p:pic>
      <p:pic>
        <p:nvPicPr>
          <p:cNvPr id="4098" name="Picture 2" descr="Vardhaman Logo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441-3622-4F53-ABEB-E7D30D594366}"/>
              </a:ext>
            </a:extLst>
          </p:cNvPr>
          <p:cNvSpPr>
            <a:spLocks noGrp="1"/>
          </p:cNvSpPr>
          <p:nvPr>
            <p:ph type="ctrTitle"/>
          </p:nvPr>
        </p:nvSpPr>
        <p:spPr>
          <a:xfrm>
            <a:off x="250732" y="82855"/>
            <a:ext cx="8612852" cy="591725"/>
          </a:xfrm>
        </p:spPr>
        <p:txBody>
          <a:bodyPr>
            <a:normAutofit fontScale="90000"/>
          </a:bodyPr>
          <a:lstStyle/>
          <a:p>
            <a:r>
              <a:rPr kumimoji="0" lang="en-US" sz="2700" b="1" i="0" u="none" strike="noStrike" kern="0" cap="none" spc="0" normalizeH="0" baseline="0" noProof="0" dirty="0">
                <a:ln>
                  <a:noFill/>
                </a:ln>
                <a:solidFill>
                  <a:schemeClr val="accent6">
                    <a:lumMod val="60000"/>
                    <a:lumOff val="40000"/>
                  </a:schemeClr>
                </a:solidFill>
                <a:effectLst/>
                <a:uLnTx/>
                <a:uFillTx/>
                <a:latin typeface="Arial"/>
                <a:cs typeface="Arial"/>
                <a:sym typeface="Arial"/>
              </a:rPr>
              <a:t>EXISTING MODEL</a:t>
            </a:r>
            <a:r>
              <a:rPr kumimoji="0" lang="en-US" sz="2700" b="1" i="0" u="none" strike="noStrike" kern="0" cap="none" spc="0" normalizeH="0" baseline="0" noProof="0" dirty="0">
                <a:ln>
                  <a:noFill/>
                </a:ln>
                <a:solidFill>
                  <a:schemeClr val="accent6">
                    <a:lumMod val="20000"/>
                    <a:lumOff val="80000"/>
                  </a:schemeClr>
                </a:solidFill>
                <a:effectLst/>
                <a:uLnTx/>
                <a:uFillTx/>
                <a:latin typeface="Arial"/>
                <a:cs typeface="Arial"/>
                <a:sym typeface="Arial"/>
              </a:rPr>
              <a:t>(show &amp; Tell)</a:t>
            </a:r>
            <a:endParaRPr lang="en-IN"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E537F4E1-785C-41DE-BE95-9B7120475231}"/>
              </a:ext>
            </a:extLst>
          </p:cNvPr>
          <p:cNvSpPr>
            <a:spLocks noGrp="1"/>
          </p:cNvSpPr>
          <p:nvPr>
            <p:ph type="subTitle" idx="1"/>
          </p:nvPr>
        </p:nvSpPr>
        <p:spPr>
          <a:xfrm>
            <a:off x="345961" y="918828"/>
            <a:ext cx="8517623" cy="4153044"/>
          </a:xfrm>
        </p:spPr>
        <p:txBody>
          <a:bodyPr>
            <a:normAutofit/>
          </a:bodyPr>
          <a:lstStyle/>
          <a:p>
            <a:r>
              <a:rPr lang="en-IN" sz="2000" dirty="0"/>
              <a:t>				           </a:t>
            </a:r>
            <a:r>
              <a:rPr lang="en-IN" sz="2000" dirty="0">
                <a:solidFill>
                  <a:schemeClr val="tx1">
                    <a:lumMod val="85000"/>
                  </a:schemeClr>
                </a:solidFill>
              </a:rPr>
              <a:t>Show and tell prototype Glove</a:t>
            </a:r>
            <a:r>
              <a:rPr lang="en-US" sz="2000" dirty="0">
                <a:solidFill>
                  <a:schemeClr val="tx1">
                    <a:lumMod val="85000"/>
                  </a:schemeClr>
                </a:solidFill>
              </a:rPr>
              <a:t>, which              	                                 demonstrated at a recent </a:t>
            </a:r>
            <a:r>
              <a:rPr lang="en-US" sz="2000" dirty="0" smtClean="0">
                <a:solidFill>
                  <a:schemeClr val="tx1">
                    <a:lumMod val="85000"/>
                  </a:schemeClr>
                </a:solidFill>
              </a:rPr>
              <a:t>Google developers event.</a:t>
            </a:r>
            <a:endParaRPr lang="en-US" sz="2000" dirty="0"/>
          </a:p>
          <a:p>
            <a:endParaRPr lang="en-US" sz="2000" dirty="0"/>
          </a:p>
          <a:p>
            <a:endParaRPr lang="en-US" sz="2000" dirty="0"/>
          </a:p>
          <a:p>
            <a:endParaRPr lang="en-US" sz="2000" dirty="0"/>
          </a:p>
          <a:p>
            <a:endParaRPr lang="en-US" sz="2000" dirty="0"/>
          </a:p>
          <a:p>
            <a:pPr>
              <a:buFont typeface="Arial" panose="020B0604020202020204" pitchFamily="34" charset="0"/>
              <a:buChar char="•"/>
            </a:pPr>
            <a:r>
              <a:rPr lang="en-IN" sz="2000" dirty="0">
                <a:solidFill>
                  <a:schemeClr val="bg2">
                    <a:lumMod val="10000"/>
                    <a:lumOff val="90000"/>
                  </a:schemeClr>
                </a:solidFill>
              </a:rPr>
              <a:t>Accelerometer							</a:t>
            </a:r>
          </a:p>
          <a:p>
            <a:pPr>
              <a:buFont typeface="Arial" panose="020B0604020202020204" pitchFamily="34" charset="0"/>
              <a:buChar char="•"/>
            </a:pPr>
            <a:r>
              <a:rPr lang="en-IN" sz="2000" dirty="0">
                <a:solidFill>
                  <a:schemeClr val="bg2">
                    <a:lumMod val="10000"/>
                    <a:lumOff val="90000"/>
                  </a:schemeClr>
                </a:solidFill>
              </a:rPr>
              <a:t>T</a:t>
            </a:r>
            <a:r>
              <a:rPr lang="en-IN" sz="2000" dirty="0" smtClean="0">
                <a:solidFill>
                  <a:schemeClr val="bg2">
                    <a:lumMod val="10000"/>
                    <a:lumOff val="90000"/>
                  </a:schemeClr>
                </a:solidFill>
              </a:rPr>
              <a:t>ilt </a:t>
            </a:r>
            <a:r>
              <a:rPr lang="en-IN" sz="2000" dirty="0">
                <a:solidFill>
                  <a:schemeClr val="bg2">
                    <a:lumMod val="10000"/>
                    <a:lumOff val="90000"/>
                  </a:schemeClr>
                </a:solidFill>
              </a:rPr>
              <a:t>sensor								</a:t>
            </a:r>
          </a:p>
          <a:p>
            <a:pPr marL="114300" indent="0"/>
            <a:r>
              <a:rPr lang="en-IN" sz="2000" dirty="0">
                <a:solidFill>
                  <a:schemeClr val="bg2">
                    <a:lumMod val="10000"/>
                    <a:lumOff val="90000"/>
                  </a:schemeClr>
                </a:solidFill>
              </a:rPr>
              <a:t>Detect hand moments and orientation 				</a:t>
            </a:r>
          </a:p>
          <a:p>
            <a:pPr marL="114300" indent="0"/>
            <a:r>
              <a:rPr lang="en-IN" sz="2000" dirty="0">
                <a:solidFill>
                  <a:schemeClr val="bg2">
                    <a:lumMod val="10000"/>
                    <a:lumOff val="90000"/>
                  </a:schemeClr>
                </a:solidFill>
              </a:rPr>
              <a:t>to demonstrate as words</a:t>
            </a:r>
            <a:r>
              <a:rPr lang="en-IN" sz="2000" dirty="0"/>
              <a:t>	 					</a:t>
            </a:r>
          </a:p>
        </p:txBody>
      </p:sp>
      <p:pic>
        <p:nvPicPr>
          <p:cNvPr id="5" name="Picture 4">
            <a:extLst>
              <a:ext uri="{FF2B5EF4-FFF2-40B4-BE49-F238E27FC236}">
                <a16:creationId xmlns:a16="http://schemas.microsoft.com/office/drawing/2014/main" id="{87D1857C-E312-49BB-9293-C09B5A39B290}"/>
              </a:ext>
            </a:extLst>
          </p:cNvPr>
          <p:cNvPicPr>
            <a:picLocks noChangeAspect="1"/>
          </p:cNvPicPr>
          <p:nvPr/>
        </p:nvPicPr>
        <p:blipFill>
          <a:blip r:embed="rId2"/>
          <a:stretch>
            <a:fillRect/>
          </a:stretch>
        </p:blipFill>
        <p:spPr>
          <a:xfrm>
            <a:off x="5379720" y="2964870"/>
            <a:ext cx="3121151" cy="1945706"/>
          </a:xfrm>
          <a:prstGeom prst="rect">
            <a:avLst/>
          </a:prstGeom>
        </p:spPr>
      </p:pic>
      <p:pic>
        <p:nvPicPr>
          <p:cNvPr id="9" name="Picture 8">
            <a:extLst>
              <a:ext uri="{FF2B5EF4-FFF2-40B4-BE49-F238E27FC236}">
                <a16:creationId xmlns:a16="http://schemas.microsoft.com/office/drawing/2014/main" id="{385B250D-C65A-451D-B1B0-82E6814832F0}"/>
              </a:ext>
            </a:extLst>
          </p:cNvPr>
          <p:cNvPicPr>
            <a:picLocks noChangeAspect="1"/>
          </p:cNvPicPr>
          <p:nvPr/>
        </p:nvPicPr>
        <p:blipFill>
          <a:blip r:embed="rId3"/>
          <a:stretch>
            <a:fillRect/>
          </a:stretch>
        </p:blipFill>
        <p:spPr>
          <a:xfrm>
            <a:off x="536448" y="888348"/>
            <a:ext cx="3121152" cy="1928452"/>
          </a:xfrm>
          <a:prstGeom prst="rect">
            <a:avLst/>
          </a:prstGeom>
        </p:spPr>
      </p:pic>
      <p:sp>
        <p:nvSpPr>
          <p:cNvPr id="11" name="Google Shape;97;p18">
            <a:extLst>
              <a:ext uri="{FF2B5EF4-FFF2-40B4-BE49-F238E27FC236}">
                <a16:creationId xmlns:a16="http://schemas.microsoft.com/office/drawing/2014/main" id="{AA1B0FD3-ACD8-48DD-9832-7247749B05A8}"/>
              </a:ext>
            </a:extLst>
          </p:cNvPr>
          <p:cNvSpPr/>
          <p:nvPr/>
        </p:nvSpPr>
        <p:spPr>
          <a:xfrm>
            <a:off x="41658" y="775377"/>
            <a:ext cx="9126228" cy="75781"/>
          </a:xfrm>
          <a:prstGeom prst="rect">
            <a:avLst/>
          </a:prstGeom>
          <a:solidFill>
            <a:schemeClr val="accent1">
              <a:lumMod val="20000"/>
              <a:lumOff val="80000"/>
            </a:schemeClr>
          </a:solidFill>
          <a:ln w="25400" cap="flat" cmpd="sng">
            <a:solidFill>
              <a:schemeClr val="accent1">
                <a:lumMod val="20000"/>
                <a:lumOff val="80000"/>
              </a:schemeClr>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5122" name="Picture 2" descr="Vardhaman Logo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250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238106" y="936381"/>
            <a:ext cx="8667900" cy="3950100"/>
          </a:xfrm>
          <a:prstGeom prst="rect">
            <a:avLst/>
          </a:prstGeom>
          <a:noFill/>
          <a:ln>
            <a:noFill/>
          </a:ln>
        </p:spPr>
        <p:txBody>
          <a:bodyPr spcFirstLastPara="1" wrap="square" lIns="19050" tIns="19050" rIns="19050" bIns="19050" anchor="t" anchorCtr="0">
            <a:normAutofit/>
          </a:bodyPr>
          <a:lstStyle/>
          <a:p>
            <a:pPr marL="254000" lvl="0" indent="-254000" algn="l" rtl="0">
              <a:lnSpc>
                <a:spcPct val="100000"/>
              </a:lnSpc>
              <a:spcBef>
                <a:spcPts val="0"/>
              </a:spcBef>
              <a:spcAft>
                <a:spcPts val="0"/>
              </a:spcAft>
              <a:buClr>
                <a:schemeClr val="dk1"/>
              </a:buClr>
              <a:buSzPts val="2000"/>
              <a:buFont typeface="Arial"/>
              <a:buChar char="•"/>
            </a:pPr>
            <a:endParaRPr lang="en-US" dirty="0" smtClean="0"/>
          </a:p>
          <a:p>
            <a:pPr marL="254000" lvl="0" indent="-254000" algn="l" rtl="0">
              <a:lnSpc>
                <a:spcPct val="100000"/>
              </a:lnSpc>
              <a:spcBef>
                <a:spcPts val="0"/>
              </a:spcBef>
              <a:spcAft>
                <a:spcPts val="0"/>
              </a:spcAft>
              <a:buClr>
                <a:schemeClr val="dk1"/>
              </a:buClr>
              <a:buSzPts val="2000"/>
              <a:buFont typeface="Arial"/>
              <a:buChar char="•"/>
            </a:pPr>
            <a:r>
              <a:rPr lang="en-US" dirty="0" smtClean="0"/>
              <a:t>We </a:t>
            </a:r>
            <a:r>
              <a:rPr lang="en-US" dirty="0"/>
              <a:t>are developing an applications, which will be used for sign detection and conversion to audio and text.</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In our application, we will be using the </a:t>
            </a:r>
            <a:r>
              <a:rPr lang="en-US" dirty="0" smtClean="0"/>
              <a:t>hand sign, </a:t>
            </a:r>
            <a:r>
              <a:rPr lang="en-US" dirty="0"/>
              <a:t>which will be the key point for improving the accuracy of true meaning of the person.</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We are using computer vision for capturing the sign and gestures of the person.</a:t>
            </a:r>
            <a:endParaRPr dirty="0"/>
          </a:p>
          <a:p>
            <a:pPr marL="254000" lvl="0" indent="-254000" algn="l" rtl="0">
              <a:lnSpc>
                <a:spcPct val="115000"/>
              </a:lnSpc>
              <a:spcBef>
                <a:spcPts val="0"/>
              </a:spcBef>
              <a:spcAft>
                <a:spcPts val="0"/>
              </a:spcAft>
              <a:buClr>
                <a:schemeClr val="dk1"/>
              </a:buClr>
              <a:buSzPts val="2000"/>
              <a:buFont typeface="Arial"/>
              <a:buChar char="•"/>
            </a:pPr>
            <a:r>
              <a:rPr lang="en-US" dirty="0"/>
              <a:t>After completion of the machine learning model, we are planning to make an application, we can accomplish the task in much faster, easier and accurate way.</a:t>
            </a:r>
            <a:endParaRPr dirty="0"/>
          </a:p>
          <a:p>
            <a:pPr marL="254000" lvl="0" indent="-127000" algn="l" rtl="0">
              <a:lnSpc>
                <a:spcPct val="100000"/>
              </a:lnSpc>
              <a:spcBef>
                <a:spcPts val="0"/>
              </a:spcBef>
              <a:spcAft>
                <a:spcPts val="0"/>
              </a:spcAft>
              <a:buClr>
                <a:srgbClr val="000000"/>
              </a:buClr>
              <a:buSzPts val="2000"/>
              <a:buFont typeface="Arial"/>
              <a:buNone/>
            </a:pPr>
            <a:endParaRPr dirty="0"/>
          </a:p>
          <a:p>
            <a:pPr marL="254000" lvl="0" indent="-127000" algn="l" rtl="0">
              <a:lnSpc>
                <a:spcPct val="100000"/>
              </a:lnSpc>
              <a:spcBef>
                <a:spcPts val="0"/>
              </a:spcBef>
              <a:spcAft>
                <a:spcPts val="0"/>
              </a:spcAft>
              <a:buClr>
                <a:srgbClr val="000000"/>
              </a:buClr>
              <a:buSzPts val="2000"/>
              <a:buFont typeface="Arial"/>
              <a:buNone/>
            </a:pPr>
            <a:endParaRPr dirty="0"/>
          </a:p>
        </p:txBody>
      </p:sp>
      <p:sp>
        <p:nvSpPr>
          <p:cNvPr id="104" name="Google Shape;104;p19"/>
          <p:cNvSpPr txBox="1">
            <a:spLocks noGrp="1"/>
          </p:cNvSpPr>
          <p:nvPr>
            <p:ph type="title"/>
          </p:nvPr>
        </p:nvSpPr>
        <p:spPr>
          <a:xfrm>
            <a:off x="165497" y="0"/>
            <a:ext cx="8667600" cy="5988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dirty="0">
                <a:solidFill>
                  <a:schemeClr val="accent6">
                    <a:lumMod val="20000"/>
                    <a:lumOff val="80000"/>
                  </a:schemeClr>
                </a:solidFill>
              </a:rPr>
              <a:t>PROPOSED SYSTEM</a:t>
            </a:r>
            <a:endParaRPr sz="2700" b="1" dirty="0">
              <a:solidFill>
                <a:schemeClr val="accent6">
                  <a:lumMod val="20000"/>
                  <a:lumOff val="80000"/>
                </a:schemeClr>
              </a:solidFill>
            </a:endParaRPr>
          </a:p>
        </p:txBody>
      </p:sp>
      <p:sp>
        <p:nvSpPr>
          <p:cNvPr id="105" name="Google Shape;105;p19"/>
          <p:cNvSpPr/>
          <p:nvPr/>
        </p:nvSpPr>
        <p:spPr>
          <a:xfrm>
            <a:off x="6350" y="796993"/>
            <a:ext cx="913765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6146"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54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1" end="1"/>
                                            </p:txEl>
                                          </p:spTgt>
                                        </p:tgtEl>
                                        <p:attrNameLst>
                                          <p:attrName>style.visibility</p:attrName>
                                        </p:attrNameLst>
                                      </p:cBhvr>
                                      <p:to>
                                        <p:strVal val="visible"/>
                                      </p:to>
                                    </p:set>
                                    <p:anim calcmode="lin" valueType="num">
                                      <p:cBhvr additive="base">
                                        <p:cTn id="7" dur="1000"/>
                                        <p:tgtEl>
                                          <p:spTgt spid="1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
                                            <p:txEl>
                                              <p:pRg st="2" end="2"/>
                                            </p:txEl>
                                          </p:spTgt>
                                        </p:tgtEl>
                                        <p:attrNameLst>
                                          <p:attrName>style.visibility</p:attrName>
                                        </p:attrNameLst>
                                      </p:cBhvr>
                                      <p:to>
                                        <p:strVal val="visible"/>
                                      </p:to>
                                    </p:set>
                                    <p:anim calcmode="lin" valueType="num">
                                      <p:cBhvr additive="base">
                                        <p:cTn id="12" dur="1000"/>
                                        <p:tgtEl>
                                          <p:spTgt spid="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
                                            <p:txEl>
                                              <p:pRg st="3" end="3"/>
                                            </p:txEl>
                                          </p:spTgt>
                                        </p:tgtEl>
                                        <p:attrNameLst>
                                          <p:attrName>style.visibility</p:attrName>
                                        </p:attrNameLst>
                                      </p:cBhvr>
                                      <p:to>
                                        <p:strVal val="visible"/>
                                      </p:to>
                                    </p:set>
                                    <p:anim calcmode="lin" valueType="num">
                                      <p:cBhvr additive="base">
                                        <p:cTn id="17" dur="1000"/>
                                        <p:tgtEl>
                                          <p:spTgt spid="1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3">
                                            <p:txEl>
                                              <p:pRg st="4" end="4"/>
                                            </p:txEl>
                                          </p:spTgt>
                                        </p:tgtEl>
                                        <p:attrNameLst>
                                          <p:attrName>style.visibility</p:attrName>
                                        </p:attrNameLst>
                                      </p:cBhvr>
                                      <p:to>
                                        <p:strVal val="visible"/>
                                      </p:to>
                                    </p:set>
                                    <p:anim calcmode="lin" valueType="num">
                                      <p:cBhvr additive="base">
                                        <p:cTn id="22" dur="1000"/>
                                        <p:tgtEl>
                                          <p:spTgt spid="10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353100" y="109020"/>
            <a:ext cx="84378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EB220C"/>
              </a:buClr>
              <a:buSzPts val="2700"/>
              <a:buFont typeface="Calibri"/>
              <a:buNone/>
            </a:pPr>
            <a:r>
              <a:rPr lang="en-US" sz="2700" b="1" i="0" u="none" strike="noStrike" cap="none" dirty="0">
                <a:solidFill>
                  <a:schemeClr val="accent6">
                    <a:lumMod val="20000"/>
                    <a:lumOff val="80000"/>
                  </a:schemeClr>
                </a:solidFill>
                <a:latin typeface="Calibri"/>
                <a:ea typeface="Calibri"/>
                <a:cs typeface="Calibri"/>
                <a:sym typeface="Calibri"/>
              </a:rPr>
              <a:t>SOFTWARE REQUIREMENTS</a:t>
            </a:r>
            <a:endParaRPr sz="2700" b="1" i="0" u="none" strike="noStrike" cap="none" dirty="0">
              <a:solidFill>
                <a:schemeClr val="accent6">
                  <a:lumMod val="20000"/>
                  <a:lumOff val="80000"/>
                </a:schemeClr>
              </a:solidFill>
              <a:latin typeface="Calibri"/>
              <a:ea typeface="Calibri"/>
              <a:cs typeface="Calibri"/>
              <a:sym typeface="Calibri"/>
            </a:endParaRPr>
          </a:p>
        </p:txBody>
      </p:sp>
      <p:sp>
        <p:nvSpPr>
          <p:cNvPr id="120" name="Google Shape;120;p21"/>
          <p:cNvSpPr/>
          <p:nvPr/>
        </p:nvSpPr>
        <p:spPr>
          <a:xfrm>
            <a:off x="0" y="697674"/>
            <a:ext cx="9069861" cy="71597"/>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sp>
        <p:nvSpPr>
          <p:cNvPr id="121" name="Google Shape;121;p21"/>
          <p:cNvSpPr txBox="1">
            <a:spLocks noGrp="1"/>
          </p:cNvSpPr>
          <p:nvPr>
            <p:ph type="body" idx="1"/>
          </p:nvPr>
        </p:nvSpPr>
        <p:spPr>
          <a:xfrm>
            <a:off x="109728" y="830873"/>
            <a:ext cx="8367522" cy="4035600"/>
          </a:xfrm>
          <a:prstGeom prst="rect">
            <a:avLst/>
          </a:prstGeom>
          <a:noFill/>
          <a:ln>
            <a:noFill/>
          </a:ln>
        </p:spPr>
        <p:txBody>
          <a:bodyPr spcFirstLastPara="1" wrap="square" lIns="19050" tIns="19050" rIns="19050" bIns="19050" anchor="t" anchorCtr="0">
            <a:normAutofit/>
          </a:bodyPr>
          <a:lstStyle/>
          <a:p>
            <a:pPr marL="0" lvl="0" indent="0" algn="l" rtl="0">
              <a:lnSpc>
                <a:spcPct val="100000"/>
              </a:lnSpc>
              <a:spcBef>
                <a:spcPts val="0"/>
              </a:spcBef>
              <a:spcAft>
                <a:spcPts val="0"/>
              </a:spcAft>
              <a:buClr>
                <a:schemeClr val="dk1"/>
              </a:buClr>
              <a:buSzPts val="2000"/>
            </a:pPr>
            <a:r>
              <a:rPr lang="en-US" dirty="0">
                <a:solidFill>
                  <a:schemeClr val="accent4"/>
                </a:solidFill>
              </a:rPr>
              <a:t>       Languages:</a:t>
            </a:r>
          </a:p>
          <a:p>
            <a:pPr marL="1168400" lvl="2" indent="-254000" algn="l">
              <a:buClr>
                <a:schemeClr val="dk1"/>
              </a:buClr>
              <a:buFont typeface="Arial"/>
              <a:buChar char="•"/>
            </a:pPr>
            <a:r>
              <a:rPr lang="en-US" sz="1600" dirty="0"/>
              <a:t>Python 3.9</a:t>
            </a:r>
          </a:p>
          <a:p>
            <a:pPr marL="1168400" lvl="2" indent="-254000" algn="l">
              <a:buClr>
                <a:schemeClr val="dk1"/>
              </a:buClr>
              <a:buFont typeface="Arial"/>
              <a:buChar char="•"/>
            </a:pPr>
            <a:r>
              <a:rPr lang="en-US" sz="1600" dirty="0"/>
              <a:t>HTML</a:t>
            </a:r>
          </a:p>
          <a:p>
            <a:pPr marL="1168400" lvl="2" indent="-254000" algn="l">
              <a:buClr>
                <a:schemeClr val="dk1"/>
              </a:buClr>
              <a:buFont typeface="Arial"/>
              <a:buChar char="•"/>
            </a:pPr>
            <a:r>
              <a:rPr lang="en-US" sz="1600" dirty="0"/>
              <a:t>PHP</a:t>
            </a:r>
          </a:p>
          <a:p>
            <a:pPr marL="1168400" lvl="2" indent="-254000" algn="l">
              <a:buClr>
                <a:schemeClr val="dk1"/>
              </a:buClr>
              <a:buFont typeface="Arial"/>
              <a:buChar char="•"/>
            </a:pPr>
            <a:r>
              <a:rPr lang="en-US" sz="1600" dirty="0"/>
              <a:t>CSS</a:t>
            </a:r>
          </a:p>
          <a:p>
            <a:pPr marL="1168400" lvl="2" indent="-254000" algn="l">
              <a:buClr>
                <a:schemeClr val="dk1"/>
              </a:buClr>
              <a:buFont typeface="Arial"/>
              <a:buChar char="•"/>
            </a:pPr>
            <a:r>
              <a:rPr lang="en-US" sz="1600" dirty="0"/>
              <a:t>Java Script</a:t>
            </a:r>
          </a:p>
          <a:p>
            <a:pPr marL="914400" lvl="2" indent="0" algn="l">
              <a:buClr>
                <a:schemeClr val="dk1"/>
              </a:buClr>
            </a:pPr>
            <a:endParaRPr lang="en-US" sz="1600" dirty="0"/>
          </a:p>
          <a:p>
            <a:pPr marL="457200" lvl="1" indent="0" algn="just">
              <a:buClr>
                <a:schemeClr val="dk1"/>
              </a:buClr>
            </a:pPr>
            <a:r>
              <a:rPr lang="en-US" dirty="0">
                <a:solidFill>
                  <a:schemeClr val="accent4"/>
                </a:solidFill>
              </a:rPr>
              <a:t>Frameworks and Libraries:</a:t>
            </a:r>
          </a:p>
          <a:p>
            <a:pPr marL="1168400" lvl="2" indent="-254000" algn="l">
              <a:buClr>
                <a:schemeClr val="dk1"/>
              </a:buClr>
              <a:buFont typeface="Arial"/>
              <a:buChar char="•"/>
            </a:pPr>
            <a:r>
              <a:rPr lang="en-US" sz="1600" dirty="0" err="1"/>
              <a:t>Tensorflow</a:t>
            </a:r>
            <a:r>
              <a:rPr lang="en-US" sz="1600" dirty="0"/>
              <a:t> 1.11.0</a:t>
            </a:r>
          </a:p>
          <a:p>
            <a:pPr marL="1168400" lvl="2" indent="-254000" algn="l">
              <a:buClr>
                <a:schemeClr val="dk1"/>
              </a:buClr>
              <a:buFont typeface="Arial"/>
              <a:buChar char="•"/>
            </a:pPr>
            <a:r>
              <a:rPr lang="en-US" sz="1600" dirty="0"/>
              <a:t>OpenCV 3.4.3.18</a:t>
            </a:r>
          </a:p>
          <a:p>
            <a:pPr marL="1168400" lvl="2" indent="-254000" algn="l">
              <a:buClr>
                <a:schemeClr val="dk1"/>
              </a:buClr>
              <a:buFont typeface="Arial"/>
              <a:buChar char="•"/>
            </a:pPr>
            <a:r>
              <a:rPr lang="en-US" sz="1600" dirty="0"/>
              <a:t>NumPy 1.15.3</a:t>
            </a:r>
          </a:p>
          <a:p>
            <a:pPr marL="1168400" lvl="2" indent="-254000" algn="l">
              <a:buClr>
                <a:schemeClr val="dk1"/>
              </a:buClr>
              <a:buFont typeface="Arial"/>
              <a:buChar char="•"/>
            </a:pPr>
            <a:r>
              <a:rPr lang="en-US" sz="1600" dirty="0"/>
              <a:t>Matplotlib 3.0.0</a:t>
            </a:r>
          </a:p>
          <a:p>
            <a:pPr marL="1168400" lvl="2" indent="-254000" algn="l">
              <a:buClr>
                <a:schemeClr val="dk1"/>
              </a:buClr>
              <a:buFont typeface="Arial"/>
              <a:buChar char="•"/>
            </a:pPr>
            <a:r>
              <a:rPr lang="en-US" sz="1600" dirty="0"/>
              <a:t>PIL 5.3.0</a:t>
            </a:r>
          </a:p>
          <a:p>
            <a:pPr marL="1168400" lvl="2" indent="-254000" algn="l">
              <a:buClr>
                <a:schemeClr val="dk1"/>
              </a:buClr>
              <a:buFont typeface="Arial"/>
              <a:buChar char="•"/>
            </a:pPr>
            <a:r>
              <a:rPr lang="en-US" sz="1600" dirty="0" err="1"/>
              <a:t>Keras</a:t>
            </a:r>
            <a:r>
              <a:rPr lang="en-US" sz="1600" dirty="0"/>
              <a:t> 2.4.0</a:t>
            </a:r>
          </a:p>
          <a:p>
            <a:pPr marL="1168400" lvl="2" indent="-254000" algn="l">
              <a:buClr>
                <a:schemeClr val="dk1"/>
              </a:buClr>
              <a:buFont typeface="Arial"/>
              <a:buChar char="•"/>
            </a:pPr>
            <a:r>
              <a:rPr lang="en-US" sz="1600" dirty="0"/>
              <a:t>Flask 2.0.1</a:t>
            </a:r>
          </a:p>
          <a:p>
            <a:pPr marL="457200" lvl="1" indent="0" algn="just">
              <a:buClr>
                <a:schemeClr val="dk1"/>
              </a:buClr>
            </a:pPr>
            <a:endParaRPr lang="en-US" dirty="0">
              <a:solidFill>
                <a:schemeClr val="accent4"/>
              </a:solidFill>
            </a:endParaRPr>
          </a:p>
          <a:p>
            <a:pPr marL="800100" lvl="1" indent="-342900" algn="just">
              <a:buClr>
                <a:schemeClr val="dk1"/>
              </a:buClr>
              <a:buFont typeface="Arial" panose="020B0604020202020204" pitchFamily="34" charset="0"/>
              <a:buChar char="•"/>
            </a:pPr>
            <a:endParaRPr lang="en-US" dirty="0">
              <a:solidFill>
                <a:schemeClr val="accent4"/>
              </a:solidFill>
            </a:endParaRPr>
          </a:p>
        </p:txBody>
      </p:sp>
      <p:pic>
        <p:nvPicPr>
          <p:cNvPr id="3" name="Picture 2">
            <a:extLst>
              <a:ext uri="{FF2B5EF4-FFF2-40B4-BE49-F238E27FC236}">
                <a16:creationId xmlns:a16="http://schemas.microsoft.com/office/drawing/2014/main" id="{F271036B-B244-4CED-8BDC-5C715093402D}"/>
              </a:ext>
            </a:extLst>
          </p:cNvPr>
          <p:cNvPicPr>
            <a:picLocks noChangeAspect="1"/>
          </p:cNvPicPr>
          <p:nvPr/>
        </p:nvPicPr>
        <p:blipFill>
          <a:blip r:embed="rId3"/>
          <a:stretch>
            <a:fillRect/>
          </a:stretch>
        </p:blipFill>
        <p:spPr>
          <a:xfrm>
            <a:off x="4328160" y="3907896"/>
            <a:ext cx="2042160" cy="969308"/>
          </a:xfrm>
          <a:prstGeom prst="rect">
            <a:avLst/>
          </a:prstGeom>
        </p:spPr>
      </p:pic>
      <p:pic>
        <p:nvPicPr>
          <p:cNvPr id="4" name="Picture 3">
            <a:extLst>
              <a:ext uri="{FF2B5EF4-FFF2-40B4-BE49-F238E27FC236}">
                <a16:creationId xmlns:a16="http://schemas.microsoft.com/office/drawing/2014/main" id="{758FA670-FF95-4841-89B5-C14A3F467146}"/>
              </a:ext>
            </a:extLst>
          </p:cNvPr>
          <p:cNvPicPr>
            <a:picLocks noChangeAspect="1"/>
          </p:cNvPicPr>
          <p:nvPr/>
        </p:nvPicPr>
        <p:blipFill>
          <a:blip r:embed="rId4"/>
          <a:stretch>
            <a:fillRect/>
          </a:stretch>
        </p:blipFill>
        <p:spPr>
          <a:xfrm>
            <a:off x="5316963" y="2416467"/>
            <a:ext cx="1131391" cy="1131391"/>
          </a:xfrm>
          <a:prstGeom prst="rect">
            <a:avLst/>
          </a:prstGeom>
        </p:spPr>
      </p:pic>
      <p:pic>
        <p:nvPicPr>
          <p:cNvPr id="5" name="Picture 4">
            <a:extLst>
              <a:ext uri="{FF2B5EF4-FFF2-40B4-BE49-F238E27FC236}">
                <a16:creationId xmlns:a16="http://schemas.microsoft.com/office/drawing/2014/main" id="{A3B3677F-4D26-49C3-A309-E8CA2EAE4BC0}"/>
              </a:ext>
            </a:extLst>
          </p:cNvPr>
          <p:cNvPicPr>
            <a:picLocks noChangeAspect="1"/>
          </p:cNvPicPr>
          <p:nvPr/>
        </p:nvPicPr>
        <p:blipFill>
          <a:blip r:embed="rId5"/>
          <a:stretch>
            <a:fillRect/>
          </a:stretch>
        </p:blipFill>
        <p:spPr>
          <a:xfrm>
            <a:off x="7425876" y="3854367"/>
            <a:ext cx="1219201" cy="1076366"/>
          </a:xfrm>
          <a:prstGeom prst="rect">
            <a:avLst/>
          </a:prstGeom>
        </p:spPr>
      </p:pic>
      <p:pic>
        <p:nvPicPr>
          <p:cNvPr id="6" name="Picture 5">
            <a:extLst>
              <a:ext uri="{FF2B5EF4-FFF2-40B4-BE49-F238E27FC236}">
                <a16:creationId xmlns:a16="http://schemas.microsoft.com/office/drawing/2014/main" id="{D4E9CFE7-9B6F-4B88-A5E0-26A62BB9349A}"/>
              </a:ext>
            </a:extLst>
          </p:cNvPr>
          <p:cNvPicPr>
            <a:picLocks noChangeAspect="1"/>
          </p:cNvPicPr>
          <p:nvPr/>
        </p:nvPicPr>
        <p:blipFill>
          <a:blip r:embed="rId6"/>
          <a:stretch>
            <a:fillRect/>
          </a:stretch>
        </p:blipFill>
        <p:spPr>
          <a:xfrm>
            <a:off x="5212852" y="1267343"/>
            <a:ext cx="1339611" cy="789086"/>
          </a:xfrm>
          <a:prstGeom prst="rect">
            <a:avLst/>
          </a:prstGeom>
        </p:spPr>
      </p:pic>
      <p:pic>
        <p:nvPicPr>
          <p:cNvPr id="9" name="Picture 8">
            <a:extLst>
              <a:ext uri="{FF2B5EF4-FFF2-40B4-BE49-F238E27FC236}">
                <a16:creationId xmlns:a16="http://schemas.microsoft.com/office/drawing/2014/main" id="{9CD7BF7B-9752-4B84-9FAB-E9CA0AC1C1F2}"/>
              </a:ext>
            </a:extLst>
          </p:cNvPr>
          <p:cNvPicPr>
            <a:picLocks noChangeAspect="1"/>
          </p:cNvPicPr>
          <p:nvPr/>
        </p:nvPicPr>
        <p:blipFill>
          <a:blip r:embed="rId7"/>
          <a:stretch>
            <a:fillRect/>
          </a:stretch>
        </p:blipFill>
        <p:spPr>
          <a:xfrm>
            <a:off x="3718687" y="2133630"/>
            <a:ext cx="1390056" cy="1390056"/>
          </a:xfrm>
          <a:prstGeom prst="rect">
            <a:avLst/>
          </a:prstGeom>
        </p:spPr>
      </p:pic>
      <p:pic>
        <p:nvPicPr>
          <p:cNvPr id="10" name="Picture 9">
            <a:extLst>
              <a:ext uri="{FF2B5EF4-FFF2-40B4-BE49-F238E27FC236}">
                <a16:creationId xmlns:a16="http://schemas.microsoft.com/office/drawing/2014/main" id="{2C82B36B-36CC-4D55-A4D5-E26184D5400B}"/>
              </a:ext>
            </a:extLst>
          </p:cNvPr>
          <p:cNvPicPr>
            <a:picLocks noChangeAspect="1"/>
          </p:cNvPicPr>
          <p:nvPr/>
        </p:nvPicPr>
        <p:blipFill rotWithShape="1">
          <a:blip r:embed="rId8"/>
          <a:srcRect b="6435"/>
          <a:stretch/>
        </p:blipFill>
        <p:spPr>
          <a:xfrm>
            <a:off x="6920820" y="857195"/>
            <a:ext cx="2028896" cy="2187563"/>
          </a:xfrm>
          <a:prstGeom prst="rect">
            <a:avLst/>
          </a:prstGeom>
        </p:spPr>
      </p:pic>
      <p:pic>
        <p:nvPicPr>
          <p:cNvPr id="11" name="Picture 10">
            <a:extLst>
              <a:ext uri="{FF2B5EF4-FFF2-40B4-BE49-F238E27FC236}">
                <a16:creationId xmlns:a16="http://schemas.microsoft.com/office/drawing/2014/main" id="{96D45E67-F3D4-4614-80F0-7B69521C29B3}"/>
              </a:ext>
            </a:extLst>
          </p:cNvPr>
          <p:cNvPicPr>
            <a:picLocks noChangeAspect="1"/>
          </p:cNvPicPr>
          <p:nvPr/>
        </p:nvPicPr>
        <p:blipFill>
          <a:blip r:embed="rId9"/>
          <a:stretch>
            <a:fillRect/>
          </a:stretch>
        </p:blipFill>
        <p:spPr>
          <a:xfrm>
            <a:off x="2875000" y="857195"/>
            <a:ext cx="2059341" cy="1153231"/>
          </a:xfrm>
          <a:prstGeom prst="rect">
            <a:avLst/>
          </a:prstGeom>
        </p:spPr>
      </p:pic>
      <p:sp>
        <p:nvSpPr>
          <p:cNvPr id="12" name="Google Shape;118;p21"/>
          <p:cNvSpPr txBox="1"/>
          <p:nvPr/>
        </p:nvSpPr>
        <p:spPr>
          <a:xfrm>
            <a:off x="353100" y="89285"/>
            <a:ext cx="8437800" cy="450300"/>
          </a:xfrm>
          <a:prstGeom prst="rect">
            <a:avLst/>
          </a:prstGeom>
          <a:noFill/>
          <a:ln>
            <a:noFill/>
          </a:ln>
        </p:spPr>
        <p:txBody>
          <a:bodyPr spcFirstLastPara="1" wrap="square" lIns="17150" tIns="17150" rIns="17150" bIns="17150" anchor="t" anchorCtr="0">
            <a:spAutoFit/>
          </a:bodyPr>
          <a:lstStyle/>
          <a:p>
            <a:pPr marL="0" marR="0" lvl="0" indent="0" algn="ctr" rtl="0">
              <a:lnSpc>
                <a:spcPct val="100000"/>
              </a:lnSpc>
              <a:spcBef>
                <a:spcPts val="0"/>
              </a:spcBef>
              <a:spcAft>
                <a:spcPts val="0"/>
              </a:spcAft>
              <a:buClr>
                <a:srgbClr val="EB220C"/>
              </a:buClr>
              <a:buSzPts val="2700"/>
              <a:buFont typeface="Calibri"/>
              <a:buNone/>
            </a:pPr>
            <a:r>
              <a:rPr lang="en-US" sz="2700" b="1" i="0" u="none" strike="noStrike" cap="none" dirty="0">
                <a:solidFill>
                  <a:schemeClr val="accent6">
                    <a:lumMod val="20000"/>
                    <a:lumOff val="80000"/>
                  </a:schemeClr>
                </a:solidFill>
                <a:latin typeface="Calibri"/>
                <a:ea typeface="Calibri"/>
                <a:cs typeface="Calibri"/>
                <a:sym typeface="Calibri"/>
              </a:rPr>
              <a:t>SOFTWARE REQUIREMENTS</a:t>
            </a:r>
            <a:endParaRPr sz="2700" b="1" i="0" u="none" strike="noStrike" cap="none" dirty="0">
              <a:solidFill>
                <a:schemeClr val="accent6">
                  <a:lumMod val="20000"/>
                  <a:lumOff val="80000"/>
                </a:schemeClr>
              </a:solidFill>
              <a:latin typeface="Calibri"/>
              <a:ea typeface="Calibri"/>
              <a:cs typeface="Calibri"/>
              <a:sym typeface="Calibri"/>
            </a:endParaRPr>
          </a:p>
        </p:txBody>
      </p:sp>
      <p:pic>
        <p:nvPicPr>
          <p:cNvPr id="7170" name="Picture 2" descr="Vardhaman Logo cop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0" y="4763"/>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47D1-4499-40A9-81E5-770174A73D1D}"/>
              </a:ext>
            </a:extLst>
          </p:cNvPr>
          <p:cNvSpPr>
            <a:spLocks noGrp="1"/>
          </p:cNvSpPr>
          <p:nvPr>
            <p:ph type="title"/>
          </p:nvPr>
        </p:nvSpPr>
        <p:spPr>
          <a:xfrm>
            <a:off x="115824" y="76277"/>
            <a:ext cx="8619744" cy="463307"/>
          </a:xfrm>
        </p:spPr>
        <p:txBody>
          <a:bodyPr>
            <a:normAutofit/>
          </a:bodyPr>
          <a:lstStyle/>
          <a:p>
            <a:r>
              <a:rPr lang="en-IN" sz="2700" b="1" dirty="0">
                <a:solidFill>
                  <a:schemeClr val="accent6">
                    <a:lumMod val="40000"/>
                    <a:lumOff val="60000"/>
                  </a:schemeClr>
                </a:solidFill>
                <a:latin typeface="Calibri" panose="020F0502020204030204" pitchFamily="34" charset="0"/>
                <a:cs typeface="Calibri" panose="020F0502020204030204" pitchFamily="34" charset="0"/>
              </a:rPr>
              <a:t>SCHEMA DIAGRAM</a:t>
            </a:r>
          </a:p>
        </p:txBody>
      </p:sp>
      <p:sp>
        <p:nvSpPr>
          <p:cNvPr id="6" name="Google Shape;120;p21">
            <a:extLst>
              <a:ext uri="{FF2B5EF4-FFF2-40B4-BE49-F238E27FC236}">
                <a16:creationId xmlns:a16="http://schemas.microsoft.com/office/drawing/2014/main" id="{2ADDC92A-0113-4A29-B54C-45C3D1D04C0A}"/>
              </a:ext>
            </a:extLst>
          </p:cNvPr>
          <p:cNvSpPr/>
          <p:nvPr/>
        </p:nvSpPr>
        <p:spPr>
          <a:xfrm>
            <a:off x="0" y="733015"/>
            <a:ext cx="9069861" cy="71597"/>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8" name="Picture 7">
            <a:extLst>
              <a:ext uri="{FF2B5EF4-FFF2-40B4-BE49-F238E27FC236}">
                <a16:creationId xmlns:a16="http://schemas.microsoft.com/office/drawing/2014/main" id="{4079FCE0-4881-4349-A767-D81F75F7C5EA}"/>
              </a:ext>
            </a:extLst>
          </p:cNvPr>
          <p:cNvPicPr>
            <a:picLocks noChangeAspect="1"/>
          </p:cNvPicPr>
          <p:nvPr/>
        </p:nvPicPr>
        <p:blipFill>
          <a:blip r:embed="rId2"/>
          <a:stretch>
            <a:fillRect/>
          </a:stretch>
        </p:blipFill>
        <p:spPr>
          <a:xfrm>
            <a:off x="954088" y="887917"/>
            <a:ext cx="7498080" cy="4217670"/>
          </a:xfrm>
          <a:prstGeom prst="rect">
            <a:avLst/>
          </a:prstGeom>
        </p:spPr>
      </p:pic>
      <p:pic>
        <p:nvPicPr>
          <p:cNvPr id="8194"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14972"/>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13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9547" y="-65133"/>
            <a:ext cx="8667600" cy="666300"/>
          </a:xfrm>
          <a:prstGeom prst="rect">
            <a:avLst/>
          </a:prstGeom>
          <a:noFill/>
          <a:ln>
            <a:noFill/>
          </a:ln>
        </p:spPr>
        <p:txBody>
          <a:bodyPr spcFirstLastPara="1" wrap="square" lIns="19050" tIns="19050" rIns="19050" bIns="19050" anchor="b" anchorCtr="0">
            <a:normAutofit/>
          </a:bodyPr>
          <a:lstStyle/>
          <a:p>
            <a:pPr marL="0" lvl="0" indent="0" algn="ctr" rtl="0">
              <a:lnSpc>
                <a:spcPct val="100000"/>
              </a:lnSpc>
              <a:spcBef>
                <a:spcPts val="0"/>
              </a:spcBef>
              <a:spcAft>
                <a:spcPts val="0"/>
              </a:spcAft>
              <a:buClr>
                <a:srgbClr val="FF0000"/>
              </a:buClr>
              <a:buSzPts val="2700"/>
              <a:buFont typeface="Helvetica Neue"/>
              <a:buNone/>
            </a:pPr>
            <a:r>
              <a:rPr lang="en-US" sz="2700" b="1" dirty="0">
                <a:solidFill>
                  <a:schemeClr val="accent6">
                    <a:lumMod val="20000"/>
                    <a:lumOff val="80000"/>
                  </a:schemeClr>
                </a:solidFill>
              </a:rPr>
              <a:t>CONCLUSION</a:t>
            </a:r>
            <a:endParaRPr sz="2700" b="1" dirty="0">
              <a:solidFill>
                <a:schemeClr val="accent6">
                  <a:lumMod val="20000"/>
                  <a:lumOff val="80000"/>
                </a:schemeClr>
              </a:solidFill>
            </a:endParaRPr>
          </a:p>
        </p:txBody>
      </p:sp>
      <p:sp>
        <p:nvSpPr>
          <p:cNvPr id="134" name="Google Shape;134;p23"/>
          <p:cNvSpPr txBox="1">
            <a:spLocks noGrp="1"/>
          </p:cNvSpPr>
          <p:nvPr>
            <p:ph type="body" idx="1"/>
          </p:nvPr>
        </p:nvSpPr>
        <p:spPr>
          <a:xfrm>
            <a:off x="238125" y="817684"/>
            <a:ext cx="8667600" cy="4068600"/>
          </a:xfrm>
          <a:prstGeom prst="rect">
            <a:avLst/>
          </a:prstGeom>
          <a:noFill/>
          <a:ln>
            <a:noFill/>
          </a:ln>
        </p:spPr>
        <p:txBody>
          <a:bodyPr spcFirstLastPara="1" wrap="square" lIns="19050" tIns="19050" rIns="19050" bIns="19050" anchor="t" anchorCtr="0">
            <a:normAutofit/>
          </a:bodyPr>
          <a:lstStyle/>
          <a:p>
            <a:pPr marL="0" lvl="0" indent="0" algn="ctr" rtl="0">
              <a:lnSpc>
                <a:spcPct val="100000"/>
              </a:lnSpc>
              <a:spcBef>
                <a:spcPts val="0"/>
              </a:spcBef>
              <a:spcAft>
                <a:spcPts val="0"/>
              </a:spcAft>
              <a:buClr>
                <a:srgbClr val="000000"/>
              </a:buClr>
              <a:buSzPts val="2000"/>
              <a:buFont typeface="Helvetica Neue"/>
              <a:buNone/>
            </a:pPr>
            <a:endParaRPr dirty="0"/>
          </a:p>
          <a:p>
            <a:pPr marL="254000" lvl="0" indent="-254000" algn="l" rtl="0">
              <a:lnSpc>
                <a:spcPct val="100000"/>
              </a:lnSpc>
              <a:spcBef>
                <a:spcPts val="0"/>
              </a:spcBef>
              <a:spcAft>
                <a:spcPts val="0"/>
              </a:spcAft>
              <a:buClr>
                <a:schemeClr val="dk1"/>
              </a:buClr>
              <a:buSzPts val="2000"/>
              <a:buFont typeface="Arial"/>
              <a:buChar char="•"/>
            </a:pPr>
            <a:r>
              <a:rPr lang="en-US" dirty="0"/>
              <a:t>In this report, a functional real time vision based American sign language recognition for D&amp;M people have been developed for ASL alphabets.</a:t>
            </a:r>
            <a:endParaRPr dirty="0"/>
          </a:p>
          <a:p>
            <a:pPr marL="254000" lvl="0" indent="-254000" algn="l" rtl="0">
              <a:lnSpc>
                <a:spcPct val="150000"/>
              </a:lnSpc>
              <a:spcBef>
                <a:spcPts val="0"/>
              </a:spcBef>
              <a:spcAft>
                <a:spcPts val="0"/>
              </a:spcAft>
              <a:buClr>
                <a:schemeClr val="dk1"/>
              </a:buClr>
              <a:buSzPts val="2000"/>
              <a:buFont typeface="Arial"/>
              <a:buChar char="•"/>
            </a:pPr>
            <a:r>
              <a:rPr lang="en-US" dirty="0"/>
              <a:t>We achieved an accuracy of 97.3% on our dataset.</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Prediction has been improved after implementing two layers of algorithms in which we verify and predict symbols which are more similar to each other.</a:t>
            </a:r>
            <a:endParaRPr dirty="0"/>
          </a:p>
          <a:p>
            <a:pPr marL="254000" lvl="0" indent="-254000" algn="l" rtl="0">
              <a:lnSpc>
                <a:spcPct val="100000"/>
              </a:lnSpc>
              <a:spcBef>
                <a:spcPts val="0"/>
              </a:spcBef>
              <a:spcAft>
                <a:spcPts val="0"/>
              </a:spcAft>
              <a:buClr>
                <a:schemeClr val="dk1"/>
              </a:buClr>
              <a:buSzPts val="2000"/>
              <a:buFont typeface="Arial"/>
              <a:buChar char="•"/>
            </a:pPr>
            <a:r>
              <a:rPr lang="en-US" dirty="0"/>
              <a:t>We are planning to achieve higher accuracy even in case of complex</a:t>
            </a:r>
            <a:endParaRPr dirty="0"/>
          </a:p>
          <a:p>
            <a:pPr marL="0" lvl="0" indent="0" algn="l" rtl="0">
              <a:lnSpc>
                <a:spcPct val="100000"/>
              </a:lnSpc>
              <a:spcBef>
                <a:spcPts val="0"/>
              </a:spcBef>
              <a:spcAft>
                <a:spcPts val="0"/>
              </a:spcAft>
              <a:buClr>
                <a:srgbClr val="000000"/>
              </a:buClr>
              <a:buSzPts val="2000"/>
              <a:buFont typeface="Helvetica Neue"/>
              <a:buNone/>
            </a:pPr>
            <a:r>
              <a:rPr lang="en-US" dirty="0"/>
              <a:t>    backgrounds by trying out various background subtraction algorithms.</a:t>
            </a:r>
            <a:endParaRPr dirty="0"/>
          </a:p>
          <a:p>
            <a:pPr marL="228600" lvl="0" indent="-222250" algn="l" rtl="0">
              <a:lnSpc>
                <a:spcPct val="100000"/>
              </a:lnSpc>
              <a:spcBef>
                <a:spcPts val="0"/>
              </a:spcBef>
              <a:spcAft>
                <a:spcPts val="0"/>
              </a:spcAft>
              <a:buClr>
                <a:schemeClr val="dk1"/>
              </a:buClr>
              <a:buSzPts val="2000"/>
              <a:buFont typeface="Arial"/>
              <a:buChar char="•"/>
            </a:pPr>
            <a:r>
              <a:rPr lang="en-US" dirty="0"/>
              <a:t>We are also thinking of improving the preprocessing to predict </a:t>
            </a:r>
            <a:r>
              <a:rPr lang="en-US"/>
              <a:t>gestures in </a:t>
            </a:r>
            <a:r>
              <a:rPr lang="en-US" dirty="0"/>
              <a:t>low light conditions with a higher accuracy.</a:t>
            </a:r>
            <a:endParaRPr dirty="0"/>
          </a:p>
        </p:txBody>
      </p:sp>
      <p:sp>
        <p:nvSpPr>
          <p:cNvPr id="135" name="Google Shape;135;p23"/>
          <p:cNvSpPr/>
          <p:nvPr/>
        </p:nvSpPr>
        <p:spPr>
          <a:xfrm>
            <a:off x="17772" y="714173"/>
            <a:ext cx="9258900" cy="75900"/>
          </a:xfrm>
          <a:prstGeom prst="rect">
            <a:avLst/>
          </a:prstGeom>
          <a:solidFill>
            <a:srgbClr val="4BACC6"/>
          </a:solidFill>
          <a:ln w="25400" cap="flat" cmpd="sng">
            <a:solidFill>
              <a:srgbClr val="4BACC6"/>
            </a:solidFill>
            <a:prstDash val="solid"/>
            <a:round/>
            <a:headEnd type="none" w="sm" len="sm"/>
            <a:tailEnd type="none" w="sm" len="sm"/>
          </a:ln>
        </p:spPr>
        <p:txBody>
          <a:bodyPr spcFirstLastPara="1" wrap="square" lIns="17150" tIns="17150" rIns="17150" bIns="1715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sz="1100" b="1" i="0" u="none" strike="noStrike" cap="none">
              <a:solidFill>
                <a:srgbClr val="000000"/>
              </a:solidFill>
              <a:latin typeface="Helvetica Neue"/>
              <a:ea typeface="Helvetica Neue"/>
              <a:cs typeface="Helvetica Neue"/>
              <a:sym typeface="Helvetica Neue"/>
            </a:endParaRPr>
          </a:p>
        </p:txBody>
      </p:sp>
      <p:pic>
        <p:nvPicPr>
          <p:cNvPr id="9218" name="Picture 2" descr="Vardhaman Logo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2" y="-46862"/>
            <a:ext cx="9477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744</Words>
  <Application>Microsoft Office PowerPoint</Application>
  <PresentationFormat>On-screen Show (16:9)</PresentationFormat>
  <Paragraphs>107</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Impact</vt:lpstr>
      <vt:lpstr>Helvetica Neue</vt:lpstr>
      <vt:lpstr>Arial</vt:lpstr>
      <vt:lpstr>Times New Roman</vt:lpstr>
      <vt:lpstr>Times</vt:lpstr>
      <vt:lpstr>Helvetica Neue Light</vt:lpstr>
      <vt:lpstr>Ribeye</vt:lpstr>
      <vt:lpstr>Simple Dark</vt:lpstr>
      <vt:lpstr> Vardhaman college of Engineering  A5017-PRODUCT REALIZATION</vt:lpstr>
      <vt:lpstr>Outlines</vt:lpstr>
      <vt:lpstr>PowerPoint Presentation</vt:lpstr>
      <vt:lpstr>EXISTING SYSTEM</vt:lpstr>
      <vt:lpstr>EXISTING MODEL(show &amp; Tell)</vt:lpstr>
      <vt:lpstr>PROPOSED SYSTEM</vt:lpstr>
      <vt:lpstr>PowerPoint Presentation</vt:lpstr>
      <vt:lpstr>SCHEMA DIAGRAM</vt:lpstr>
      <vt:lpstr>CONCLUSION</vt:lpstr>
      <vt:lpstr>PowerPoint Presentation</vt:lpstr>
      <vt:lpstr>REFERNCES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A5016- ENGINEERING DESIGN THINKING</dc:title>
  <cp:lastModifiedBy>Praneeth Sunkavalli</cp:lastModifiedBy>
  <cp:revision>24</cp:revision>
  <dcterms:modified xsi:type="dcterms:W3CDTF">2022-03-03T08:40:51Z</dcterms:modified>
</cp:coreProperties>
</file>