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" charset="1" panose="00000500000000000000"/>
      <p:regular r:id="rId10"/>
    </p:embeddedFont>
    <p:embeddedFont>
      <p:font typeface="Montserrat Bold" charset="1" panose="00000800000000000000"/>
      <p:regular r:id="rId11"/>
    </p:embeddedFont>
    <p:embeddedFont>
      <p:font typeface="Montserrat Italics" charset="1" panose="00000500000000000000"/>
      <p:regular r:id="rId12"/>
    </p:embeddedFont>
    <p:embeddedFont>
      <p:font typeface="Montserrat Bold Italics" charset="1" panose="00000800000000000000"/>
      <p:regular r:id="rId13"/>
    </p:embeddedFont>
    <p:embeddedFont>
      <p:font typeface="Montserrat Thin" charset="1" panose="00000300000000000000"/>
      <p:regular r:id="rId14"/>
    </p:embeddedFont>
    <p:embeddedFont>
      <p:font typeface="Montserrat Thin Italics" charset="1" panose="00000300000000000000"/>
      <p:regular r:id="rId15"/>
    </p:embeddedFont>
    <p:embeddedFont>
      <p:font typeface="Montserrat Extra-Light" charset="1" panose="00000300000000000000"/>
      <p:regular r:id="rId16"/>
    </p:embeddedFont>
    <p:embeddedFont>
      <p:font typeface="Montserrat Extra-Light Italics" charset="1" panose="00000300000000000000"/>
      <p:regular r:id="rId17"/>
    </p:embeddedFont>
    <p:embeddedFont>
      <p:font typeface="Montserrat Light" charset="1" panose="000004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 Medium Italics" charset="1" panose="00000600000000000000"/>
      <p:regular r:id="rId21"/>
    </p:embeddedFont>
    <p:embeddedFont>
      <p:font typeface="Montserrat Semi-Bold" charset="1" panose="00000700000000000000"/>
      <p:regular r:id="rId22"/>
    </p:embeddedFont>
    <p:embeddedFont>
      <p:font typeface="Montserrat Semi-Bold Italics" charset="1" panose="00000700000000000000"/>
      <p:regular r:id="rId23"/>
    </p:embeddedFont>
    <p:embeddedFont>
      <p:font typeface="Montserrat Ultra-Bold" charset="1" panose="00000900000000000000"/>
      <p:regular r:id="rId24"/>
    </p:embeddedFont>
    <p:embeddedFont>
      <p:font typeface="Montserrat Ultra-Bold Italics" charset="1" panose="00000900000000000000"/>
      <p:regular r:id="rId25"/>
    </p:embeddedFont>
    <p:embeddedFont>
      <p:font typeface="Montserrat Heavy" charset="1" panose="00000A00000000000000"/>
      <p:regular r:id="rId26"/>
    </p:embeddedFont>
    <p:embeddedFont>
      <p:font typeface="Montserrat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456" y="1456"/>
            <a:ext cx="1819668" cy="181675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68111" y="1608548"/>
            <a:ext cx="14889542" cy="8678452"/>
            <a:chOff x="0" y="0"/>
            <a:chExt cx="6362742" cy="37085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62742" cy="3708559"/>
            </a:xfrm>
            <a:custGeom>
              <a:avLst/>
              <a:gdLst/>
              <a:ahLst/>
              <a:cxnLst/>
              <a:rect r="r" b="b" t="t" l="l"/>
              <a:pathLst>
                <a:path h="3708559" w="6362742">
                  <a:moveTo>
                    <a:pt x="0" y="0"/>
                  </a:moveTo>
                  <a:lnTo>
                    <a:pt x="6362742" y="0"/>
                  </a:lnTo>
                  <a:lnTo>
                    <a:pt x="6362742" y="3708559"/>
                  </a:lnTo>
                  <a:lnTo>
                    <a:pt x="0" y="3708559"/>
                  </a:ln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35580" y="1772043"/>
            <a:ext cx="14616840" cy="879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5"/>
              </a:lnSpc>
            </a:pPr>
            <a:r>
              <a:rPr lang="en-US" sz="2254">
                <a:solidFill>
                  <a:srgbClr val="FFFFFF"/>
                </a:solidFill>
                <a:latin typeface="Montserrat Bold Italics"/>
              </a:rPr>
              <a:t>Strategic Handset Leasing Implementation</a:t>
            </a:r>
            <a:r>
              <a:rPr lang="en-US" sz="2254">
                <a:solidFill>
                  <a:srgbClr val="FFFFFF"/>
                </a:solidFill>
                <a:latin typeface="Montserrat Italics"/>
              </a:rPr>
              <a:t>: Implementing handset leasing strategically can enhance Company X's market competitiveness.</a:t>
            </a:r>
          </a:p>
          <a:p>
            <a:pPr>
              <a:lnSpc>
                <a:spcPts val="3155"/>
              </a:lnSpc>
            </a:pPr>
            <a:r>
              <a:rPr lang="en-US" sz="2254">
                <a:solidFill>
                  <a:srgbClr val="FFFFFF"/>
                </a:solidFill>
                <a:latin typeface="Montserrat Bold Italics"/>
              </a:rPr>
              <a:t>Insights: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Global Success: Handset leasing globally profitable, especially among tech-focused youth.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Youth Demand: Tech-savvy youth drive demand for frequent upgrades.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Cost </a:t>
            </a:r>
            <a:r>
              <a:rPr lang="en-US" sz="2254">
                <a:solidFill>
                  <a:srgbClr val="FFFFFF"/>
                </a:solidFill>
                <a:latin typeface="Montserrat Italics"/>
              </a:rPr>
              <a:t>Barrier: High upfront costs hinder frequent upgrades, impacting satisfaction.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Demographic Dynamics: Older, financially stable individuals prefer outright purchases.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Insurance Disinterest: Majority of customers reluctant to purchase phone insurance.</a:t>
            </a:r>
          </a:p>
          <a:p>
            <a:pPr>
              <a:lnSpc>
                <a:spcPts val="3155"/>
              </a:lnSpc>
            </a:pPr>
            <a:r>
              <a:rPr lang="en-US" sz="2254">
                <a:solidFill>
                  <a:srgbClr val="FFFFFF"/>
                </a:solidFill>
                <a:latin typeface="Montserrat Bold Italics"/>
              </a:rPr>
              <a:t>Solutions: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Cost Optimization: Lower upfront and upgrade costs to encourage frequent upgrades.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Targeted Marketing: Promote tech advantages to older demographics, encouraging leasing.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Insurance Incentives: Provide complimentary or affordable insurance with leasing plans.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Competitive Messaging: Advertise superior advantages of Company X's Lease Plan.</a:t>
            </a:r>
          </a:p>
          <a:p>
            <a:pPr>
              <a:lnSpc>
                <a:spcPts val="3155"/>
              </a:lnSpc>
            </a:pPr>
            <a:r>
              <a:rPr lang="en-US" sz="2254">
                <a:solidFill>
                  <a:srgbClr val="FFFFFF"/>
                </a:solidFill>
                <a:latin typeface="Montserrat Bold Italics"/>
              </a:rPr>
              <a:t>Next Steps: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Phased Implementation: Focus on cost optimization, targeted marketing, and competitive messaging.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Customer Education: Develop campaigns to educate on leasing benefits, addressing concerns.</a:t>
            </a:r>
          </a:p>
          <a:p>
            <a:pPr marL="486682" indent="-243341" lvl="1">
              <a:lnSpc>
                <a:spcPts val="3155"/>
              </a:lnSpc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Market Positioning: Position Company X as a leader in affordable and cutting-edge leasing.</a:t>
            </a:r>
          </a:p>
          <a:p>
            <a:pPr>
              <a:lnSpc>
                <a:spcPts val="3155"/>
              </a:lnSpc>
            </a:pPr>
            <a:r>
              <a:rPr lang="en-US" sz="2254">
                <a:solidFill>
                  <a:srgbClr val="FFFFFF"/>
                </a:solidFill>
                <a:latin typeface="Montserrat Bold Italics"/>
              </a:rPr>
              <a:t>Overall Recommendation:</a:t>
            </a:r>
          </a:p>
          <a:p>
            <a:pPr marL="486682" indent="-243341" lvl="1">
              <a:lnSpc>
                <a:spcPts val="3155"/>
              </a:lnSpc>
              <a:spcBef>
                <a:spcPct val="0"/>
              </a:spcBef>
              <a:buFont typeface="Arial"/>
              <a:buChar char="•"/>
            </a:pPr>
            <a:r>
              <a:rPr lang="en-US" sz="2254">
                <a:solidFill>
                  <a:srgbClr val="FFFFFF"/>
                </a:solidFill>
                <a:latin typeface="Montserrat Italics"/>
              </a:rPr>
              <a:t>Strategic Implementation: Execute the proposed </a:t>
            </a:r>
            <a:r>
              <a:rPr lang="en-US" sz="2254">
                <a:solidFill>
                  <a:srgbClr val="FFFFFF"/>
                </a:solidFill>
                <a:latin typeface="Montserrat Bold Italics"/>
              </a:rPr>
              <a:t>GadgetSwap Solution </a:t>
            </a:r>
            <a:r>
              <a:rPr lang="en-US" sz="2254">
                <a:solidFill>
                  <a:srgbClr val="FFFFFF"/>
                </a:solidFill>
                <a:latin typeface="Montserrat Italics"/>
              </a:rPr>
              <a:t>for competitive positioning and customer satisfaction.</a:t>
            </a:r>
          </a:p>
          <a:p>
            <a:pPr>
              <a:lnSpc>
                <a:spcPts val="315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65185" y="457200"/>
            <a:ext cx="1415763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Montserrat Bold"/>
              </a:rPr>
              <a:t>EXECUTIVE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Forage_BCG</dc:title>
  <dc:creator>Suryadeep Khungar</dc:creator>
  <cp:revision>1</cp:revision>
  <dcterms:created xsi:type="dcterms:W3CDTF">2006-08-16T00:00:00Z</dcterms:created>
  <dcterms:modified xsi:type="dcterms:W3CDTF">2011-08-01T06:04:30Z</dcterms:modified>
  <dc:identifier>DAF7diHWlKc</dc:identifier>
</cp:coreProperties>
</file>