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ora" charset="0"/>
      <p:regular r:id="rId13"/>
      <p:bold r:id="rId14"/>
      <p:italic r:id="rId15"/>
      <p:boldItalic r:id="rId16"/>
    </p:embeddedFont>
    <p:embeddedFont>
      <p:font typeface="Comic Sans MS" pitchFamily="66" charset="0"/>
      <p:regular r:id="rId17"/>
      <p:bold r:id="rId18"/>
      <p:italic r:id="rId19"/>
      <p:boldItalic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Open Sans Light" charset="0"/>
      <p:regular r:id="rId25"/>
      <p:bold r:id="rId26"/>
      <p:italic r:id="rId27"/>
      <p:boldItalic r:id="rId28"/>
    </p:embeddedFont>
    <p:embeddedFont>
      <p:font typeface="Open Sans" charset="0"/>
      <p:regular r:id="rId29"/>
      <p:bold r:id="rId30"/>
      <p:italic r:id="rId31"/>
      <p:boldItalic r:id="rId32"/>
    </p:embeddedFont>
    <p:embeddedFont>
      <p:font typeface="Open Sans ExtraBold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4805BA6-CC0E-4A04-AB1C-FC66D92E5182}">
  <a:tblStyle styleId="{D4805BA6-CC0E-4A04-AB1C-FC66D92E518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014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49ee68a6_2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b49ee68a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49ee68a6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b49ee68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49ee68a6_7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eb49ee68a6_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49ee68a6_7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b49ee68a6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49ee68a6_2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eb49ee68a6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49ee68a6_7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eb49ee68a6_7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49ee68a6_7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eb49ee68a6_7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49ee68a6_7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b49ee68a6_7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rot="10800000" flipH="1">
            <a:off x="-9600" y="-2243"/>
            <a:ext cx="9163206" cy="5147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37898" y="1895175"/>
            <a:ext cx="6548701" cy="72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" sz="3500" b="1" i="0" u="none" strike="noStrike" cap="none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 dirty="0"/>
          </a:p>
        </p:txBody>
      </p:sp>
      <p:sp>
        <p:nvSpPr>
          <p:cNvPr id="101" name="Google Shape;101;p25"/>
          <p:cNvSpPr/>
          <p:nvPr/>
        </p:nvSpPr>
        <p:spPr>
          <a:xfrm>
            <a:off x="525777" y="2959928"/>
            <a:ext cx="5550600" cy="61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</a:pPr>
            <a:r>
              <a:rPr lang="en" sz="2800" b="0" i="0" u="none" strike="noStrike" cap="none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</a:t>
            </a:r>
            <a:r>
              <a:rPr lang="en" sz="2800" b="0" i="0" u="none" strike="noStrike" cap="none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Analytics </a:t>
            </a:r>
            <a:r>
              <a:rPr lang="en" sz="28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lang="en" sz="2800" b="0" i="0" u="none" strike="noStrike" cap="none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pproach</a:t>
            </a:r>
            <a:endParaRPr dirty="0"/>
          </a:p>
        </p:txBody>
      </p:sp>
      <p:pic>
        <p:nvPicPr>
          <p:cNvPr id="102" name="Google Shape;102;p25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275524"/>
            <a:ext cx="3170886" cy="38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15846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Agenda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154640"/>
            <a:ext cx="4282800" cy="3693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 smtClean="0"/>
              <a:t>Pre-Analysis </a:t>
            </a:r>
            <a:r>
              <a:rPr lang="en-US" dirty="0"/>
              <a:t>Introduction</a:t>
            </a:r>
            <a:r>
              <a:rPr lang="en-US" dirty="0" smtClean="0"/>
              <a:t>:</a:t>
            </a:r>
            <a:endParaRPr lang="en-US" b="0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Gain your approval for our methodologies and process.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Essential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reference before </a:t>
            </a:r>
            <a:r>
              <a:rPr lang="en-US" dirty="0">
                <a:latin typeface="Verdana" pitchFamily="34" charset="0"/>
                <a:ea typeface="Verdana" pitchFamily="34" charset="0"/>
              </a:rPr>
              <a:t>delving into detailed strategy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lvl="1"/>
            <a:endParaRPr lang="en-US" dirty="0"/>
          </a:p>
          <a:p>
            <a:pPr algn="ctr"/>
            <a:r>
              <a:rPr lang="en-US" dirty="0"/>
              <a:t>Phases Overview:</a:t>
            </a:r>
            <a:endParaRPr lang="en-US" b="0" dirty="0"/>
          </a:p>
          <a:p>
            <a:pPr marL="342900" lvl="1" indent="-342900">
              <a:buFont typeface="+mj-lt"/>
              <a:buAutoNum type="arabicPeriod"/>
            </a:pPr>
            <a:r>
              <a:rPr lang="en-US" i="1" dirty="0">
                <a:latin typeface="Verdana" pitchFamily="34" charset="0"/>
                <a:ea typeface="Verdana" pitchFamily="34" charset="0"/>
              </a:rPr>
              <a:t>Data Exploration:</a:t>
            </a:r>
            <a:r>
              <a:rPr lang="en-US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Understand </a:t>
            </a:r>
            <a:r>
              <a:rPr lang="en-US" dirty="0">
                <a:latin typeface="Verdana" pitchFamily="34" charset="0"/>
                <a:ea typeface="Verdana" pitchFamily="34" charset="0"/>
              </a:rPr>
              <a:t>data distributions.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i="1" dirty="0">
                <a:latin typeface="Verdana" pitchFamily="34" charset="0"/>
                <a:ea typeface="Verdana" pitchFamily="34" charset="0"/>
              </a:rPr>
              <a:t>Model Development:</a:t>
            </a:r>
            <a:r>
              <a:rPr lang="en-US" dirty="0">
                <a:latin typeface="Verdana" pitchFamily="34" charset="0"/>
                <a:ea typeface="Verdana" pitchFamily="34" charset="0"/>
              </a:rPr>
              <a:t> Feature engineering, data transformations, and modeling.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i="1" dirty="0">
                <a:latin typeface="Verdana" pitchFamily="34" charset="0"/>
                <a:ea typeface="Verdana" pitchFamily="34" charset="0"/>
              </a:rPr>
              <a:t>Interpretation: </a:t>
            </a:r>
            <a:r>
              <a:rPr lang="en-US" dirty="0">
                <a:latin typeface="Verdana" pitchFamily="34" charset="0"/>
                <a:ea typeface="Verdana" pitchFamily="34" charset="0"/>
              </a:rPr>
              <a:t>Result interpretation and reporting.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Propel </a:t>
            </a:r>
            <a:r>
              <a:rPr lang="en-US" dirty="0">
                <a:latin typeface="Verdana" pitchFamily="34" charset="0"/>
                <a:ea typeface="Verdana" pitchFamily="34" charset="0"/>
              </a:rPr>
              <a:t>strategic business growth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4612101" y="1277735"/>
            <a:ext cx="4408807" cy="326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2000" b="1" dirty="0"/>
              <a:t>Contextual Challenge: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Our challenge: 1000 potential customers, no transaction history.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Marketing team aims to boost business via data analysis.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Goal: Uncover insights to optimize targeted marketing resource allocation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lvl="1"/>
            <a:endParaRPr lang="en-US" dirty="0"/>
          </a:p>
          <a:p>
            <a:pPr algn="ctr"/>
            <a:r>
              <a:rPr lang="en-US" sz="2000" b="1" dirty="0"/>
              <a:t>Strategic Objective: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Leverage analysis to reveal customer trends and behavior.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Enhance performance through focus on high-value customers.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4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205025" y="140450"/>
            <a:ext cx="8565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213900" y="1125650"/>
            <a:ext cx="87162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latin typeface="Verdana" pitchFamily="34" charset="0"/>
                <a:ea typeface="Verdana" pitchFamily="34" charset="0"/>
                <a:cs typeface="Lora"/>
                <a:sym typeface="Lora"/>
              </a:rPr>
              <a:t>Approach Followed </a:t>
            </a:r>
            <a:r>
              <a:rPr lang="en" sz="2200" dirty="0">
                <a:latin typeface="Verdana" pitchFamily="34" charset="0"/>
                <a:ea typeface="Verdana" pitchFamily="34" charset="0"/>
                <a:cs typeface="Lora"/>
                <a:sym typeface="Lora"/>
              </a:rPr>
              <a:t>for </a:t>
            </a:r>
            <a:r>
              <a:rPr lang="en" sz="2200" dirty="0" smtClean="0">
                <a:latin typeface="Verdana" pitchFamily="34" charset="0"/>
                <a:ea typeface="Verdana" pitchFamily="34" charset="0"/>
                <a:cs typeface="Lora"/>
                <a:sym typeface="Lora"/>
              </a:rPr>
              <a:t>Data Analysis </a:t>
            </a:r>
            <a:r>
              <a:rPr lang="en" sz="2200" dirty="0">
                <a:latin typeface="Verdana" pitchFamily="34" charset="0"/>
                <a:ea typeface="Verdana" pitchFamily="34" charset="0"/>
                <a:cs typeface="Lora"/>
                <a:sym typeface="Lora"/>
              </a:rPr>
              <a:t>:</a:t>
            </a:r>
            <a:endParaRPr sz="2200" dirty="0">
              <a:latin typeface="Verdana" pitchFamily="34" charset="0"/>
              <a:ea typeface="Verdana" pitchFamily="34" charset="0"/>
              <a:cs typeface="Lora"/>
              <a:sym typeface="Lor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Verdana" pitchFamily="34" charset="0"/>
                <a:ea typeface="Verdana" pitchFamily="34" charset="0"/>
                <a:cs typeface="Lora"/>
                <a:sym typeface="Lora"/>
              </a:rPr>
              <a:t> </a:t>
            </a:r>
            <a:endParaRPr sz="2400" dirty="0">
              <a:latin typeface="Verdana" pitchFamily="34" charset="0"/>
              <a:ea typeface="Verdana" pitchFamily="34" charset="0"/>
              <a:cs typeface="Lora"/>
              <a:sym typeface="Lora"/>
            </a:endParaRPr>
          </a:p>
          <a:p>
            <a:pPr marL="61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romanUcPeriod"/>
            </a:pPr>
            <a:r>
              <a:rPr lang="en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Age Distribution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w.r.t Gender</a:t>
            </a:r>
            <a:endParaRPr sz="1800" dirty="0" smtClean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188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sz="18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61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romanUcPeriod"/>
            </a:pPr>
            <a:r>
              <a:rPr lang="en" sz="1800" dirty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Bike </a:t>
            </a:r>
            <a:r>
              <a:rPr lang="en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Purchases (Past 3 Years) </a:t>
            </a:r>
            <a:endParaRPr sz="18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188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sz="18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61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romanUcPeriod"/>
            </a:pPr>
            <a:r>
              <a:rPr lang="en" sz="1800" dirty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Job </a:t>
            </a:r>
            <a:r>
              <a:rPr lang="en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Industry</a:t>
            </a:r>
            <a:endParaRPr sz="18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188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sz="18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615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romanUcPeriod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Cars owned: State-wise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D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istribution</a:t>
            </a:r>
            <a:endParaRPr sz="18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 pitchFamily="34" charset="0"/>
              <a:ea typeface="Verdana" pitchFamily="34" charset="0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05025" y="140450"/>
            <a:ext cx="8565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 </a:t>
            </a:r>
            <a:r>
              <a:rPr lang="en" sz="2000" b="1" dirty="0">
                <a:solidFill>
                  <a:srgbClr val="FFFFFF"/>
                </a:solidFill>
              </a:rPr>
              <a:t>: Age Distribution &amp; Bike Purchases</a:t>
            </a: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132375" y="928413"/>
            <a:ext cx="4439700" cy="41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Predominant age groups among new customers: 40-49, 50-59, and 60-69.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Fewer customers in age groups 10-19 and 90-99, for evident reasons.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Data highlights a substantial number of bike purchases in the last 3 years within the 40-50 age group, with a slightly higher female ratio.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Marketing and advertising focus recommendation: Prioritize females within the target audience.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626" y="2998204"/>
            <a:ext cx="4284025" cy="2042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6" name="Picture 2" descr="C:\Users\user\Pictures\Screenshot 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50" y="1020483"/>
            <a:ext cx="2251788" cy="1891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205025" y="198575"/>
            <a:ext cx="8565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 : Job Industry</a:t>
            </a: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502364" y="1433575"/>
            <a:ext cx="44541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" sz="1500" dirty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Financial Services, Manufacturing, and Health are the top </a:t>
            </a:r>
            <a:r>
              <a:rPr lang="en" sz="15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three item selling industries</a:t>
            </a:r>
            <a:r>
              <a:rPr lang="en" sz="1500" dirty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, followed by </a:t>
            </a:r>
            <a:r>
              <a:rPr lang="en" sz="15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Retail </a:t>
            </a:r>
            <a:r>
              <a:rPr lang="en" sz="1500" dirty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and </a:t>
            </a:r>
            <a:r>
              <a:rPr lang="en" sz="15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Property</a:t>
            </a:r>
            <a:r>
              <a:rPr lang="en" sz="1500" dirty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.</a:t>
            </a:r>
            <a:endParaRPr sz="15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Similar industries also stand at the top with respect to </a:t>
            </a:r>
            <a:r>
              <a:rPr lang="en-IN" sz="15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c</a:t>
            </a:r>
            <a:r>
              <a:rPr lang="en" sz="1500" dirty="0" smtClean="0"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ars owned </a:t>
            </a:r>
            <a:r>
              <a:rPr lang="en" sz="15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as </a:t>
            </a:r>
            <a:r>
              <a:rPr lang="en" sz="1500" dirty="0">
                <a:solidFill>
                  <a:schemeClr val="dk1"/>
                </a:solidFill>
                <a:latin typeface="Verdana" pitchFamily="34" charset="0"/>
                <a:ea typeface="Verdana" pitchFamily="34" charset="0"/>
                <a:cs typeface="Open Sans"/>
                <a:sym typeface="Open Sans"/>
              </a:rPr>
              <a:t>seen in the second chart. </a:t>
            </a:r>
            <a:endParaRPr sz="1500" dirty="0">
              <a:latin typeface="Verdana" pitchFamily="34" charset="0"/>
              <a:ea typeface="Verdana" pitchFamily="34" charset="0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user\Desktop\Screenshot 2024-01-15 1556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75" y="1029191"/>
            <a:ext cx="2478330" cy="206083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Screenshot 2024-01-15 1618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75" y="3193934"/>
            <a:ext cx="2478330" cy="18762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205025" y="182727"/>
            <a:ext cx="8565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dirty="0">
                <a:solidFill>
                  <a:srgbClr val="FFFFFF"/>
                </a:solidFill>
              </a:rPr>
              <a:t>Data </a:t>
            </a:r>
            <a:r>
              <a:rPr lang="en" sz="2000" b="1" dirty="0" smtClean="0">
                <a:solidFill>
                  <a:srgbClr val="FFFFFF"/>
                </a:solidFill>
              </a:rPr>
              <a:t>Exploration : State-wise Distribution</a:t>
            </a:r>
            <a:endParaRPr dirty="0"/>
          </a:p>
        </p:txBody>
      </p:sp>
      <p:sp>
        <p:nvSpPr>
          <p:cNvPr id="141" name="Google Shape;141;p30"/>
          <p:cNvSpPr/>
          <p:nvPr/>
        </p:nvSpPr>
        <p:spPr>
          <a:xfrm>
            <a:off x="3922620" y="1193284"/>
            <a:ext cx="4470300" cy="368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285750" lvl="3" indent="-285750">
              <a:buFont typeface="Arial" pitchFamily="34" charset="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</a:rPr>
              <a:t>Potential Market Opportunities: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New South Wales identified as a promising market among three states.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In New South Wales, the number of vehicle owners is nearly equal to non-vehicle owners, suggesting significant potential for valuable customers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lvl="4"/>
            <a:endParaRPr lang="en-US" dirty="0">
              <a:latin typeface="Verdana" pitchFamily="34" charset="0"/>
              <a:ea typeface="Verdana" pitchFamily="34" charset="0"/>
            </a:endParaRPr>
          </a:p>
          <a:p>
            <a:pPr marL="285750" lvl="3" indent="-285750">
              <a:buFont typeface="Arial" pitchFamily="34" charset="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</a:rPr>
              <a:t>Market Insights for VIC and QLD: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VIC and QLD have a higher proportion of customers owning cars compared to non-vehicle owners.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dirty="0">
                <a:latin typeface="Verdana" pitchFamily="34" charset="0"/>
                <a:ea typeface="Verdana" pitchFamily="34" charset="0"/>
              </a:rPr>
              <a:t>Strategic initiatives can be explored to encourage car owners in VIC and QLD to consider purchasing bikes.</a:t>
            </a:r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74" name="Picture 2" descr="C:\Users\user\Desktop\Screenshot 2024-01-15 1627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3008544"/>
            <a:ext cx="2476500" cy="200025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Screenshot 2024-01-15 1632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943825"/>
            <a:ext cx="2476500" cy="196655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205025" y="213099"/>
            <a:ext cx="8565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 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0" y="903652"/>
            <a:ext cx="9144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0" algn="ctr">
              <a:lnSpc>
                <a:spcPct val="115000"/>
              </a:lnSpc>
              <a:buSzPts val="2000"/>
            </a:pPr>
            <a:r>
              <a:rPr lang="en-IN" sz="2400" b="1" i="1" dirty="0" smtClean="0">
                <a:solidFill>
                  <a:srgbClr val="0070C0"/>
                </a:solidFill>
              </a:rPr>
              <a:t>Prioritizing </a:t>
            </a:r>
            <a:r>
              <a:rPr lang="en-IN" sz="2400" b="1" i="1" dirty="0">
                <a:solidFill>
                  <a:srgbClr val="0070C0"/>
                </a:solidFill>
              </a:rPr>
              <a:t>High-Value </a:t>
            </a:r>
            <a:r>
              <a:rPr lang="en-IN" sz="2400" b="1" i="1" dirty="0" smtClean="0">
                <a:solidFill>
                  <a:srgbClr val="0070C0"/>
                </a:solidFill>
              </a:rPr>
              <a:t>Clientele:</a:t>
            </a:r>
            <a:endParaRPr sz="2200" b="1" i="1" u="none" strike="noStrike" cap="none" dirty="0">
              <a:solidFill>
                <a:srgbClr val="0070C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130775" y="1549825"/>
            <a:ext cx="8906700" cy="3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139700" indent="0"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Highlighting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key segments for targeted efforts within the new list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:</a:t>
            </a:r>
          </a:p>
          <a:p>
            <a:pPr marL="13970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Focus on individuals aged between 40 and 50.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Note a predominance of high-value female customers compared to males.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Concentrate efforts on clients employed in Financial Services, Manufacturing, and Health sectors.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Prioritize clients currently residing in New South Wales and Victoria.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205025" y="169523"/>
            <a:ext cx="85656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205025" y="882176"/>
            <a:ext cx="856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" sz="2000" b="1" dirty="0" smtClean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SUMMARY TABLE FOR HIGH VALUE CLIENTELE</a:t>
            </a:r>
            <a:endParaRPr sz="2000" b="1" i="0" u="none" strike="noStrike" cap="none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8" name="Google Shape;158;p32"/>
          <p:cNvGraphicFramePr/>
          <p:nvPr>
            <p:extLst>
              <p:ext uri="{D42A27DB-BD31-4B8C-83A1-F6EECF244321}">
                <p14:modId xmlns:p14="http://schemas.microsoft.com/office/powerpoint/2010/main" val="3301717608"/>
              </p:ext>
            </p:extLst>
          </p:nvPr>
        </p:nvGraphicFramePr>
        <p:xfrm>
          <a:off x="113820" y="1550702"/>
          <a:ext cx="8896550" cy="3395175"/>
        </p:xfrm>
        <a:graphic>
          <a:graphicData uri="http://schemas.openxmlformats.org/drawingml/2006/table">
            <a:tbl>
              <a:tblPr firstRow="1" bandRow="1">
                <a:noFill/>
                <a:tableStyleId>{D4805BA6-CC0E-4A04-AB1C-FC66D92E5182}</a:tableStyleId>
              </a:tblPr>
              <a:tblGrid>
                <a:gridCol w="1382471"/>
                <a:gridCol w="1600200"/>
                <a:gridCol w="633845"/>
                <a:gridCol w="1308634"/>
                <a:gridCol w="1429525"/>
                <a:gridCol w="980825"/>
                <a:gridCol w="1561050"/>
              </a:tblGrid>
              <a:tr h="75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Customer ID</a:t>
                      </a:r>
                      <a:endParaRPr sz="1000" u="none" strike="noStrike" cap="non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Bike </a:t>
                      </a:r>
                      <a:r>
                        <a:rPr lang="en" sz="1000" u="none" strike="noStrike" cap="none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related purchases </a:t>
                      </a: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for the </a:t>
                      </a:r>
                      <a:r>
                        <a:rPr lang="en" sz="1000" u="none" strike="noStrike" cap="none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past</a:t>
                      </a:r>
                      <a:r>
                        <a:rPr lang="en" sz="1000" u="none" strike="noStrike" cap="none" baseline="0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 </a:t>
                      </a:r>
                      <a:r>
                        <a:rPr lang="en" sz="1000" u="none" strike="noStrike" cap="none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3 </a:t>
                      </a: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years</a:t>
                      </a:r>
                      <a:endParaRPr sz="1000" u="none" strike="noStrike" cap="non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Age</a:t>
                      </a:r>
                      <a:endParaRPr sz="1000" u="none" strike="noStrike" cap="none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Job Industry</a:t>
                      </a:r>
                      <a:endParaRPr sz="1000" u="none" strike="noStrike" cap="non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Wealth Segment</a:t>
                      </a:r>
                      <a:endParaRPr sz="1000" u="none" strike="noStrike" cap="non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Owns Cars</a:t>
                      </a:r>
                      <a:endParaRPr sz="1000" u="none" strike="noStrike" cap="none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State</a:t>
                      </a:r>
                      <a:endParaRPr sz="1000" u="none" strike="noStrike" cap="non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650</a:t>
                      </a:r>
                      <a:endParaRPr sz="1000" b="1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486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44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Health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No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New South Wales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1842</a:t>
                      </a:r>
                      <a:endParaRPr sz="1000" b="1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445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44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Financial Services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No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50</a:t>
                      </a:r>
                      <a:endParaRPr sz="1000" b="1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266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41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Yes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New 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South Wales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3297</a:t>
                      </a:r>
                      <a:endParaRPr sz="1000" b="1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234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Verdana" pitchFamily="34" charset="0"/>
                          <a:ea typeface="Verdana" pitchFamily="34" charset="0"/>
                        </a:rPr>
                        <a:t>46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No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Victoria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2001</a:t>
                      </a:r>
                      <a:endParaRPr sz="1000" b="1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168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44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Verdana" pitchFamily="34" charset="0"/>
                          <a:ea typeface="Verdana" pitchFamily="34" charset="0"/>
                        </a:rPr>
                        <a:t>Yes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New 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Arial"/>
                          <a:sym typeface="Arial"/>
                        </a:rPr>
                        <a:t>South Wales</a:t>
                      </a:r>
                      <a:endParaRPr sz="1000" u="none" strike="noStrike" cap="none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/>
          <p:nvPr/>
        </p:nvSpPr>
        <p:spPr>
          <a:xfrm rot="21279027">
            <a:off x="2844681" y="1899205"/>
            <a:ext cx="3953102" cy="72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" sz="4000" b="0" i="0" u="none" strike="noStrike" cap="none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Open Sans ExtraBold"/>
                <a:sym typeface="Open Sans ExtraBold"/>
              </a:rPr>
              <a:t>THANK </a:t>
            </a:r>
            <a:r>
              <a:rPr lang="en" sz="4000" b="0" i="0" u="none" strike="noStrike" cap="none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Open Sans ExtraBold"/>
                <a:sym typeface="Open Sans ExtraBold"/>
              </a:rPr>
              <a:t>YOU!</a:t>
            </a:r>
            <a:endParaRPr sz="4000" b="0" i="0" u="none" strike="noStrike" cap="none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Open Sans ExtraBold"/>
              <a:sym typeface="Open Sans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489</Words>
  <Application>Microsoft Office PowerPoint</Application>
  <PresentationFormat>On-screen Show (16:9)</PresentationFormat>
  <Paragraphs>103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Lora</vt:lpstr>
      <vt:lpstr>Noto Sans Symbols</vt:lpstr>
      <vt:lpstr>Comic Sans MS</vt:lpstr>
      <vt:lpstr>Verdana</vt:lpstr>
      <vt:lpstr>Open Sans Light</vt:lpstr>
      <vt:lpstr>Open Sans</vt:lpstr>
      <vt:lpstr>Open Sans ExtraBold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user;Suryadeep Khungar</dc:creator>
  <cp:lastModifiedBy>user</cp:lastModifiedBy>
  <cp:revision>11</cp:revision>
  <dcterms:modified xsi:type="dcterms:W3CDTF">2024-01-15T11:38:06Z</dcterms:modified>
</cp:coreProperties>
</file>