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277" r:id="rId21"/>
    <p:sldId id="280" r:id="rId22"/>
    <p:sldId id="278" r:id="rId23"/>
    <p:sldId id="279"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7478F9-7107-4160-B303-A128437B01C5}"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B8C8-BCB0-460C-8E3E-593DF7F28103}" type="slidenum">
              <a:rPr lang="en-IN" smtClean="0"/>
              <a:t>‹#›</a:t>
            </a:fld>
            <a:endParaRPr lang="en-IN"/>
          </a:p>
        </p:txBody>
      </p:sp>
    </p:spTree>
    <p:extLst>
      <p:ext uri="{BB962C8B-B14F-4D97-AF65-F5344CB8AC3E}">
        <p14:creationId xmlns:p14="http://schemas.microsoft.com/office/powerpoint/2010/main" val="170395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478F9-7107-4160-B303-A128437B01C5}"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B8C8-BCB0-460C-8E3E-593DF7F28103}" type="slidenum">
              <a:rPr lang="en-IN" smtClean="0"/>
              <a:t>‹#›</a:t>
            </a:fld>
            <a:endParaRPr lang="en-IN"/>
          </a:p>
        </p:txBody>
      </p:sp>
    </p:spTree>
    <p:extLst>
      <p:ext uri="{BB962C8B-B14F-4D97-AF65-F5344CB8AC3E}">
        <p14:creationId xmlns:p14="http://schemas.microsoft.com/office/powerpoint/2010/main" val="2026287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478F9-7107-4160-B303-A128437B01C5}"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B8C8-BCB0-460C-8E3E-593DF7F281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0612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478F9-7107-4160-B303-A128437B01C5}"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B8C8-BCB0-460C-8E3E-593DF7F28103}" type="slidenum">
              <a:rPr lang="en-IN" smtClean="0"/>
              <a:t>‹#›</a:t>
            </a:fld>
            <a:endParaRPr lang="en-IN"/>
          </a:p>
        </p:txBody>
      </p:sp>
    </p:spTree>
    <p:extLst>
      <p:ext uri="{BB962C8B-B14F-4D97-AF65-F5344CB8AC3E}">
        <p14:creationId xmlns:p14="http://schemas.microsoft.com/office/powerpoint/2010/main" val="880519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478F9-7107-4160-B303-A128437B01C5}"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B8C8-BCB0-460C-8E3E-593DF7F281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951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478F9-7107-4160-B303-A128437B01C5}"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B8C8-BCB0-460C-8E3E-593DF7F28103}" type="slidenum">
              <a:rPr lang="en-IN" smtClean="0"/>
              <a:t>‹#›</a:t>
            </a:fld>
            <a:endParaRPr lang="en-IN"/>
          </a:p>
        </p:txBody>
      </p:sp>
    </p:spTree>
    <p:extLst>
      <p:ext uri="{BB962C8B-B14F-4D97-AF65-F5344CB8AC3E}">
        <p14:creationId xmlns:p14="http://schemas.microsoft.com/office/powerpoint/2010/main" val="2513237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478F9-7107-4160-B303-A128437B01C5}"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B8C8-BCB0-460C-8E3E-593DF7F28103}" type="slidenum">
              <a:rPr lang="en-IN" smtClean="0"/>
              <a:t>‹#›</a:t>
            </a:fld>
            <a:endParaRPr lang="en-IN"/>
          </a:p>
        </p:txBody>
      </p:sp>
    </p:spTree>
    <p:extLst>
      <p:ext uri="{BB962C8B-B14F-4D97-AF65-F5344CB8AC3E}">
        <p14:creationId xmlns:p14="http://schemas.microsoft.com/office/powerpoint/2010/main" val="3574766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478F9-7107-4160-B303-A128437B01C5}"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B8C8-BCB0-460C-8E3E-593DF7F28103}" type="slidenum">
              <a:rPr lang="en-IN" smtClean="0"/>
              <a:t>‹#›</a:t>
            </a:fld>
            <a:endParaRPr lang="en-IN"/>
          </a:p>
        </p:txBody>
      </p:sp>
    </p:spTree>
    <p:extLst>
      <p:ext uri="{BB962C8B-B14F-4D97-AF65-F5344CB8AC3E}">
        <p14:creationId xmlns:p14="http://schemas.microsoft.com/office/powerpoint/2010/main" val="390284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478F9-7107-4160-B303-A128437B01C5}"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B8C8-BCB0-460C-8E3E-593DF7F28103}" type="slidenum">
              <a:rPr lang="en-IN" smtClean="0"/>
              <a:t>‹#›</a:t>
            </a:fld>
            <a:endParaRPr lang="en-IN"/>
          </a:p>
        </p:txBody>
      </p:sp>
    </p:spTree>
    <p:extLst>
      <p:ext uri="{BB962C8B-B14F-4D97-AF65-F5344CB8AC3E}">
        <p14:creationId xmlns:p14="http://schemas.microsoft.com/office/powerpoint/2010/main" val="295691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478F9-7107-4160-B303-A128437B01C5}" type="datetimeFigureOut">
              <a:rPr lang="en-IN" smtClean="0"/>
              <a:t>01-01-2023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B8C8-BCB0-460C-8E3E-593DF7F28103}" type="slidenum">
              <a:rPr lang="en-IN" smtClean="0"/>
              <a:t>‹#›</a:t>
            </a:fld>
            <a:endParaRPr lang="en-IN"/>
          </a:p>
        </p:txBody>
      </p:sp>
    </p:spTree>
    <p:extLst>
      <p:ext uri="{BB962C8B-B14F-4D97-AF65-F5344CB8AC3E}">
        <p14:creationId xmlns:p14="http://schemas.microsoft.com/office/powerpoint/2010/main" val="51221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7478F9-7107-4160-B303-A128437B01C5}" type="datetimeFigureOut">
              <a:rPr lang="en-IN" smtClean="0"/>
              <a:t>01-01-2023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1B8C8-BCB0-460C-8E3E-593DF7F28103}" type="slidenum">
              <a:rPr lang="en-IN" smtClean="0"/>
              <a:t>‹#›</a:t>
            </a:fld>
            <a:endParaRPr lang="en-IN"/>
          </a:p>
        </p:txBody>
      </p:sp>
    </p:spTree>
    <p:extLst>
      <p:ext uri="{BB962C8B-B14F-4D97-AF65-F5344CB8AC3E}">
        <p14:creationId xmlns:p14="http://schemas.microsoft.com/office/powerpoint/2010/main" val="300918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7478F9-7107-4160-B303-A128437B01C5}" type="datetimeFigureOut">
              <a:rPr lang="en-IN" smtClean="0"/>
              <a:t>01-01-2023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91B8C8-BCB0-460C-8E3E-593DF7F28103}" type="slidenum">
              <a:rPr lang="en-IN" smtClean="0"/>
              <a:t>‹#›</a:t>
            </a:fld>
            <a:endParaRPr lang="en-IN"/>
          </a:p>
        </p:txBody>
      </p:sp>
    </p:spTree>
    <p:extLst>
      <p:ext uri="{BB962C8B-B14F-4D97-AF65-F5344CB8AC3E}">
        <p14:creationId xmlns:p14="http://schemas.microsoft.com/office/powerpoint/2010/main" val="3137638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7478F9-7107-4160-B303-A128437B01C5}" type="datetimeFigureOut">
              <a:rPr lang="en-IN" smtClean="0"/>
              <a:t>01-01-2023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91B8C8-BCB0-460C-8E3E-593DF7F28103}" type="slidenum">
              <a:rPr lang="en-IN" smtClean="0"/>
              <a:t>‹#›</a:t>
            </a:fld>
            <a:endParaRPr lang="en-IN"/>
          </a:p>
        </p:txBody>
      </p:sp>
    </p:spTree>
    <p:extLst>
      <p:ext uri="{BB962C8B-B14F-4D97-AF65-F5344CB8AC3E}">
        <p14:creationId xmlns:p14="http://schemas.microsoft.com/office/powerpoint/2010/main" val="51931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478F9-7107-4160-B303-A128437B01C5}" type="datetimeFigureOut">
              <a:rPr lang="en-IN" smtClean="0"/>
              <a:t>01-01-2023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91B8C8-BCB0-460C-8E3E-593DF7F28103}" type="slidenum">
              <a:rPr lang="en-IN" smtClean="0"/>
              <a:t>‹#›</a:t>
            </a:fld>
            <a:endParaRPr lang="en-IN"/>
          </a:p>
        </p:txBody>
      </p:sp>
    </p:spTree>
    <p:extLst>
      <p:ext uri="{BB962C8B-B14F-4D97-AF65-F5344CB8AC3E}">
        <p14:creationId xmlns:p14="http://schemas.microsoft.com/office/powerpoint/2010/main" val="3234686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478F9-7107-4160-B303-A128437B01C5}" type="datetimeFigureOut">
              <a:rPr lang="en-IN" smtClean="0"/>
              <a:t>01-01-2023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1B8C8-BCB0-460C-8E3E-593DF7F28103}" type="slidenum">
              <a:rPr lang="en-IN" smtClean="0"/>
              <a:t>‹#›</a:t>
            </a:fld>
            <a:endParaRPr lang="en-IN"/>
          </a:p>
        </p:txBody>
      </p:sp>
    </p:spTree>
    <p:extLst>
      <p:ext uri="{BB962C8B-B14F-4D97-AF65-F5344CB8AC3E}">
        <p14:creationId xmlns:p14="http://schemas.microsoft.com/office/powerpoint/2010/main" val="61715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7478F9-7107-4160-B303-A128437B01C5}" type="datetimeFigureOut">
              <a:rPr lang="en-IN" smtClean="0"/>
              <a:t>01-01-2023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1B8C8-BCB0-460C-8E3E-593DF7F28103}" type="slidenum">
              <a:rPr lang="en-IN" smtClean="0"/>
              <a:t>‹#›</a:t>
            </a:fld>
            <a:endParaRPr lang="en-IN"/>
          </a:p>
        </p:txBody>
      </p:sp>
    </p:spTree>
    <p:extLst>
      <p:ext uri="{BB962C8B-B14F-4D97-AF65-F5344CB8AC3E}">
        <p14:creationId xmlns:p14="http://schemas.microsoft.com/office/powerpoint/2010/main" val="294465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7478F9-7107-4160-B303-A128437B01C5}" type="datetimeFigureOut">
              <a:rPr lang="en-IN" smtClean="0"/>
              <a:t>01-01-2023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91B8C8-BCB0-460C-8E3E-593DF7F28103}" type="slidenum">
              <a:rPr lang="en-IN" smtClean="0"/>
              <a:t>‹#›</a:t>
            </a:fld>
            <a:endParaRPr lang="en-IN"/>
          </a:p>
        </p:txBody>
      </p:sp>
    </p:spTree>
    <p:extLst>
      <p:ext uri="{BB962C8B-B14F-4D97-AF65-F5344CB8AC3E}">
        <p14:creationId xmlns:p14="http://schemas.microsoft.com/office/powerpoint/2010/main" val="3751034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w3schools.com/cssref/css3_pr_justify-content.asp" TargetMode="External"/><Relationship Id="rId3" Type="http://schemas.openxmlformats.org/officeDocument/2006/relationships/hyperlink" Target="https://www.w3schools.com/cssref/css3_pr_align-items.asp" TargetMode="External"/><Relationship Id="rId7" Type="http://schemas.openxmlformats.org/officeDocument/2006/relationships/hyperlink" Target="https://www.w3schools.com/cssref/css3_pr_flex-wrap.asp" TargetMode="External"/><Relationship Id="rId2" Type="http://schemas.openxmlformats.org/officeDocument/2006/relationships/hyperlink" Target="https://www.w3schools.com/cssref/css3_pr_align-content.asp" TargetMode="External"/><Relationship Id="rId1" Type="http://schemas.openxmlformats.org/officeDocument/2006/relationships/slideLayout" Target="../slideLayouts/slideLayout2.xml"/><Relationship Id="rId6" Type="http://schemas.openxmlformats.org/officeDocument/2006/relationships/hyperlink" Target="https://www.w3schools.com/cssref/css3_pr_flex-flow.asp" TargetMode="External"/><Relationship Id="rId5" Type="http://schemas.openxmlformats.org/officeDocument/2006/relationships/hyperlink" Target="https://www.w3schools.com/cssref/css3_pr_flex-direction.asp" TargetMode="External"/><Relationship Id="rId4" Type="http://schemas.openxmlformats.org/officeDocument/2006/relationships/hyperlink" Target="https://www.w3schools.com/cssref/pr_class_display.as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cssref/css3_pr_flex.asp" TargetMode="External"/><Relationship Id="rId7" Type="http://schemas.openxmlformats.org/officeDocument/2006/relationships/hyperlink" Target="https://www.w3schools.com/cssref/css3_pr_order.asp" TargetMode="External"/><Relationship Id="rId2" Type="http://schemas.openxmlformats.org/officeDocument/2006/relationships/hyperlink" Target="https://www.w3schools.com/cssref/css3_pr_align-self.asp" TargetMode="External"/><Relationship Id="rId1" Type="http://schemas.openxmlformats.org/officeDocument/2006/relationships/slideLayout" Target="../slideLayouts/slideLayout2.xml"/><Relationship Id="rId6" Type="http://schemas.openxmlformats.org/officeDocument/2006/relationships/hyperlink" Target="https://www.w3schools.com/cssref/css3_pr_flex-shrink.asp" TargetMode="External"/><Relationship Id="rId5" Type="http://schemas.openxmlformats.org/officeDocument/2006/relationships/hyperlink" Target="https://www.w3schools.com/cssref/css3_pr_flex-grow.asp" TargetMode="External"/><Relationship Id="rId4" Type="http://schemas.openxmlformats.org/officeDocument/2006/relationships/hyperlink" Target="https://www.w3schools.com/cssref/css3_pr_flex-basis.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AA20-B8CF-9A78-A080-F80B9D9AD673}"/>
              </a:ext>
            </a:extLst>
          </p:cNvPr>
          <p:cNvSpPr>
            <a:spLocks noGrp="1"/>
          </p:cNvSpPr>
          <p:nvPr>
            <p:ph type="title"/>
          </p:nvPr>
        </p:nvSpPr>
        <p:spPr>
          <a:xfrm>
            <a:off x="206817" y="123583"/>
            <a:ext cx="8596668" cy="1320800"/>
          </a:xfrm>
        </p:spPr>
        <p:txBody>
          <a:bodyPr/>
          <a:lstStyle/>
          <a:p>
            <a:pPr algn="ctr"/>
            <a:r>
              <a:rPr lang="en-US" b="1" dirty="0">
                <a:solidFill>
                  <a:schemeClr val="tx1"/>
                </a:solidFill>
                <a:highlight>
                  <a:srgbClr val="00FFFF"/>
                </a:highlight>
              </a:rPr>
              <a:t>Introduction of </a:t>
            </a:r>
            <a:r>
              <a:rPr lang="en-US" b="1" dirty="0" err="1">
                <a:solidFill>
                  <a:schemeClr val="tx1"/>
                </a:solidFill>
                <a:highlight>
                  <a:srgbClr val="00FFFF"/>
                </a:highlight>
              </a:rPr>
              <a:t>css</a:t>
            </a:r>
            <a:r>
              <a:rPr lang="en-US" b="1" dirty="0">
                <a:solidFill>
                  <a:schemeClr val="tx1"/>
                </a:solidFill>
                <a:highlight>
                  <a:srgbClr val="00FFFF"/>
                </a:highlight>
              </a:rPr>
              <a:t> </a:t>
            </a:r>
            <a:endParaRPr lang="en-IN" b="1" dirty="0">
              <a:solidFill>
                <a:schemeClr val="tx1"/>
              </a:solidFill>
              <a:highlight>
                <a:srgbClr val="00FFFF"/>
              </a:highlight>
            </a:endParaRPr>
          </a:p>
        </p:txBody>
      </p:sp>
      <p:sp>
        <p:nvSpPr>
          <p:cNvPr id="5" name="Content Placeholder 4">
            <a:extLst>
              <a:ext uri="{FF2B5EF4-FFF2-40B4-BE49-F238E27FC236}">
                <a16:creationId xmlns:a16="http://schemas.microsoft.com/office/drawing/2014/main" id="{6C3075A1-8AD1-4FCF-9C6A-1A9FFE0767FA}"/>
              </a:ext>
            </a:extLst>
          </p:cNvPr>
          <p:cNvSpPr>
            <a:spLocks noGrp="1"/>
          </p:cNvSpPr>
          <p:nvPr>
            <p:ph idx="1"/>
          </p:nvPr>
        </p:nvSpPr>
        <p:spPr>
          <a:xfrm>
            <a:off x="206817" y="1272299"/>
            <a:ext cx="8596668" cy="1789974"/>
          </a:xfrm>
        </p:spPr>
        <p:txBody>
          <a:bodyPr/>
          <a:lstStyle/>
          <a:p>
            <a:r>
              <a:rPr lang="en-US" b="0" i="0" dirty="0">
                <a:solidFill>
                  <a:srgbClr val="000000"/>
                </a:solidFill>
                <a:effectLst/>
                <a:latin typeface="Verdana" panose="020B0604030504040204" pitchFamily="34" charset="0"/>
              </a:rPr>
              <a:t>CSS stands for Cascading Style Sheets</a:t>
            </a:r>
          </a:p>
          <a:p>
            <a:r>
              <a:rPr lang="en-US" b="0" i="0" dirty="0">
                <a:solidFill>
                  <a:srgbClr val="000000"/>
                </a:solidFill>
                <a:effectLst/>
                <a:latin typeface="Verdana" panose="020B0604030504040204" pitchFamily="34" charset="0"/>
              </a:rPr>
              <a:t>CSS is the language we use to style an HTML document.</a:t>
            </a:r>
          </a:p>
          <a:p>
            <a:r>
              <a:rPr lang="en-US" b="0" i="0" dirty="0">
                <a:solidFill>
                  <a:srgbClr val="000000"/>
                </a:solidFill>
                <a:effectLst/>
                <a:latin typeface="Verdana" panose="020B0604030504040204" pitchFamily="34" charset="0"/>
              </a:rPr>
              <a:t>CSS describes how HTML elements should be displayed.</a:t>
            </a:r>
            <a:endParaRPr lang="en-IN" dirty="0"/>
          </a:p>
        </p:txBody>
      </p:sp>
      <p:sp>
        <p:nvSpPr>
          <p:cNvPr id="6" name="TextBox 5">
            <a:extLst>
              <a:ext uri="{FF2B5EF4-FFF2-40B4-BE49-F238E27FC236}">
                <a16:creationId xmlns:a16="http://schemas.microsoft.com/office/drawing/2014/main" id="{D56385D4-4779-C7A8-8F0A-3F6F3996CDCC}"/>
              </a:ext>
            </a:extLst>
          </p:cNvPr>
          <p:cNvSpPr txBox="1"/>
          <p:nvPr/>
        </p:nvSpPr>
        <p:spPr>
          <a:xfrm>
            <a:off x="7856738" y="1582340"/>
            <a:ext cx="4208015" cy="3693319"/>
          </a:xfrm>
          <a:prstGeom prst="rect">
            <a:avLst/>
          </a:prstGeom>
          <a:noFill/>
        </p:spPr>
        <p:txBody>
          <a:bodyPr wrap="square" rtlCol="0">
            <a:spAutoFit/>
          </a:bodyPr>
          <a:lstStyle/>
          <a:p>
            <a:r>
              <a:rPr lang="en-IN" b="0" i="0" dirty="0">
                <a:solidFill>
                  <a:srgbClr val="A52A2A"/>
                </a:solidFill>
                <a:effectLst/>
                <a:latin typeface="Consolas" panose="020B0609020204030204" pitchFamily="49" charset="0"/>
              </a:rPr>
              <a:t>body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background-color</a:t>
            </a:r>
            <a:r>
              <a:rPr lang="en-IN" b="0" i="0" dirty="0" err="1">
                <a:solidFill>
                  <a:srgbClr val="000000"/>
                </a:solidFill>
                <a:effectLst/>
                <a:latin typeface="Consolas" panose="020B0609020204030204" pitchFamily="49" charset="0"/>
              </a:rPr>
              <a:t>:</a:t>
            </a:r>
            <a:r>
              <a:rPr lang="en-IN" b="0" i="0" dirty="0" err="1">
                <a:solidFill>
                  <a:srgbClr val="0000CD"/>
                </a:solidFill>
                <a:effectLst/>
                <a:latin typeface="Consolas" panose="020B0609020204030204" pitchFamily="49" charset="0"/>
              </a:rPr>
              <a:t>blue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h1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white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text-align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center</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p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font-family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verdana</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font-size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8" name="Rectangle 3">
            <a:extLst>
              <a:ext uri="{FF2B5EF4-FFF2-40B4-BE49-F238E27FC236}">
                <a16:creationId xmlns:a16="http://schemas.microsoft.com/office/drawing/2014/main" id="{C9EC2B98-819F-DF75-00FF-5E12207EB3C4}"/>
              </a:ext>
            </a:extLst>
          </p:cNvPr>
          <p:cNvSpPr>
            <a:spLocks noChangeArrowheads="1"/>
          </p:cNvSpPr>
          <p:nvPr/>
        </p:nvSpPr>
        <p:spPr bwMode="auto">
          <a:xfrm>
            <a:off x="793056" y="3457851"/>
            <a:ext cx="5681708" cy="26827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CSS 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  </a:t>
            </a:r>
            <a:r>
              <a:rPr kumimoji="0" lang="en-US" altLang="en-US" sz="7100" b="0" i="0" u="none" strike="noStrike" cap="none" normalizeH="0" baseline="0" dirty="0">
                <a:ln>
                  <a:noFill/>
                </a:ln>
                <a:solidFill>
                  <a:srgbClr val="000000"/>
                </a:solidFill>
                <a:effectLst/>
                <a:latin typeface="Verdana" panose="020B060403050404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CSS selector">
            <a:extLst>
              <a:ext uri="{FF2B5EF4-FFF2-40B4-BE49-F238E27FC236}">
                <a16:creationId xmlns:a16="http://schemas.microsoft.com/office/drawing/2014/main" id="{CF43296E-D349-8B8A-B969-C5EAFA42C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048" y="4180754"/>
            <a:ext cx="5419725"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9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463E-900E-3091-13B0-5E403126A8D0}"/>
              </a:ext>
            </a:extLst>
          </p:cNvPr>
          <p:cNvSpPr>
            <a:spLocks noGrp="1"/>
          </p:cNvSpPr>
          <p:nvPr>
            <p:ph type="title"/>
          </p:nvPr>
        </p:nvSpPr>
        <p:spPr>
          <a:xfrm>
            <a:off x="570802" y="227860"/>
            <a:ext cx="8596668" cy="1320800"/>
          </a:xfrm>
        </p:spPr>
        <p:txBody>
          <a:bodyPr/>
          <a:lstStyle/>
          <a:p>
            <a:r>
              <a:rPr lang="en-US" b="0" i="0" dirty="0">
                <a:solidFill>
                  <a:srgbClr val="000000"/>
                </a:solidFill>
                <a:effectLst/>
                <a:latin typeface="Segoe UI" panose="020B0502040204020203" pitchFamily="34" charset="0"/>
              </a:rPr>
              <a:t>CSS Height, Width and Max-width</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67490C0-9F83-776A-1D07-F278FAC3A695}"/>
              </a:ext>
            </a:extLst>
          </p:cNvPr>
          <p:cNvSpPr>
            <a:spLocks noGrp="1"/>
          </p:cNvSpPr>
          <p:nvPr>
            <p:ph idx="1"/>
          </p:nvPr>
        </p:nvSpPr>
        <p:spPr>
          <a:xfrm>
            <a:off x="570802" y="1488613"/>
            <a:ext cx="8596668" cy="4645857"/>
          </a:xfrm>
        </p:spPr>
        <p:txBody>
          <a:bodyPr>
            <a:normAutofit/>
          </a:bodyPr>
          <a:lstStyle/>
          <a:p>
            <a:r>
              <a:rPr lang="en-US" dirty="0"/>
              <a:t>The CSS height and width properties are used to set the height and width of an element.</a:t>
            </a:r>
          </a:p>
          <a:p>
            <a:r>
              <a:rPr lang="en-US" dirty="0"/>
              <a:t>The CSS max-width property is used to set the maximum width of an element.</a:t>
            </a:r>
          </a:p>
          <a:p>
            <a:pPr marL="0" indent="0">
              <a:buNone/>
            </a:pPr>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50%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powderblue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pPr marL="0" indent="0">
              <a:buNone/>
            </a:pPr>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max-width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500px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powderblue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6688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5C32-0EA0-FAE4-6B80-31D1B755B964}"/>
              </a:ext>
            </a:extLst>
          </p:cNvPr>
          <p:cNvSpPr>
            <a:spLocks noGrp="1"/>
          </p:cNvSpPr>
          <p:nvPr>
            <p:ph type="title"/>
          </p:nvPr>
        </p:nvSpPr>
        <p:spPr>
          <a:xfrm>
            <a:off x="109163" y="156238"/>
            <a:ext cx="8596668" cy="1320800"/>
          </a:xfrm>
        </p:spPr>
        <p:txBody>
          <a:bodyPr/>
          <a:lstStyle/>
          <a:p>
            <a:r>
              <a:rPr lang="en-IN" b="0" i="0" dirty="0">
                <a:solidFill>
                  <a:srgbClr val="000000"/>
                </a:solidFill>
                <a:effectLst/>
                <a:latin typeface="Segoe UI" panose="020B0502040204020203" pitchFamily="34" charset="0"/>
              </a:rPr>
              <a:t>CSS Box Model</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B3E194F-955F-61A1-9E57-64C7FF47D3E1}"/>
              </a:ext>
            </a:extLst>
          </p:cNvPr>
          <p:cNvSpPr>
            <a:spLocks noGrp="1"/>
          </p:cNvSpPr>
          <p:nvPr>
            <p:ph idx="1"/>
          </p:nvPr>
        </p:nvSpPr>
        <p:spPr>
          <a:xfrm>
            <a:off x="109163" y="1059758"/>
            <a:ext cx="8596668" cy="3880773"/>
          </a:xfrm>
        </p:spPr>
        <p:txBody>
          <a:bodyPr>
            <a:normAutofit fontScale="92500" lnSpcReduction="10000"/>
          </a:bodyPr>
          <a:lstStyle/>
          <a:p>
            <a:r>
              <a:rPr lang="en-US" b="0" i="0" dirty="0">
                <a:solidFill>
                  <a:srgbClr val="000000"/>
                </a:solidFill>
                <a:effectLst/>
                <a:latin typeface="Verdana" panose="020B0604030504040204" pitchFamily="34" charset="0"/>
              </a:rPr>
              <a:t>All HTML elements can be considered as boxes.</a:t>
            </a:r>
          </a:p>
          <a:p>
            <a:r>
              <a:rPr lang="en-US" b="0" i="0" dirty="0">
                <a:solidFill>
                  <a:srgbClr val="000000"/>
                </a:solidFill>
                <a:effectLst/>
                <a:latin typeface="Verdana" panose="020B0604030504040204" pitchFamily="34" charset="0"/>
              </a:rPr>
              <a:t>The CSS box model is essentially a box that wraps around every HTML element. It consists of: margins, borders, padding, and the actual content</a:t>
            </a:r>
          </a:p>
          <a:p>
            <a:pPr marL="0" indent="0">
              <a:buNone/>
            </a:pPr>
            <a:endParaRPr lang="en-US" b="0" i="0" dirty="0">
              <a:solidFill>
                <a:srgbClr val="000000"/>
              </a:solidFill>
              <a:effectLst/>
              <a:latin typeface="Segoe UI" panose="020B0502040204020203" pitchFamily="34" charset="0"/>
            </a:endParaRPr>
          </a:p>
          <a:p>
            <a:pPr marL="0" indent="0">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Demonstration of the box model:</a:t>
            </a:r>
          </a:p>
          <a:p>
            <a:pPr marL="0" indent="0">
              <a:buNone/>
            </a:pPr>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15px solid green</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padding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margin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06996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1699-7C31-A48D-8C75-7528C219B45C}"/>
              </a:ext>
            </a:extLst>
          </p:cNvPr>
          <p:cNvSpPr>
            <a:spLocks noGrp="1"/>
          </p:cNvSpPr>
          <p:nvPr>
            <p:ph type="title"/>
          </p:nvPr>
        </p:nvSpPr>
        <p:spPr>
          <a:xfrm>
            <a:off x="206818" y="156238"/>
            <a:ext cx="8596668" cy="1320800"/>
          </a:xfrm>
        </p:spPr>
        <p:txBody>
          <a:bodyPr/>
          <a:lstStyle/>
          <a:p>
            <a:r>
              <a:rPr lang="en-IN" b="0" i="0" dirty="0">
                <a:solidFill>
                  <a:srgbClr val="000000"/>
                </a:solidFill>
                <a:effectLst/>
                <a:latin typeface="Segoe UI" panose="020B0502040204020203" pitchFamily="34" charset="0"/>
              </a:rPr>
              <a:t>CSS Text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9E02A5E-2481-F195-F93C-019BCC87DDF2}"/>
              </a:ext>
            </a:extLst>
          </p:cNvPr>
          <p:cNvSpPr>
            <a:spLocks noGrp="1"/>
          </p:cNvSpPr>
          <p:nvPr>
            <p:ph idx="1"/>
          </p:nvPr>
        </p:nvSpPr>
        <p:spPr>
          <a:xfrm>
            <a:off x="206818" y="997614"/>
            <a:ext cx="8596668" cy="5554106"/>
          </a:xfrm>
        </p:spPr>
        <p:txBody>
          <a:bodyPr>
            <a:normAutofit lnSpcReduction="10000"/>
          </a:bodyPr>
          <a:lstStyle/>
          <a:p>
            <a:r>
              <a:rPr lang="en-US" b="0" i="0" dirty="0">
                <a:solidFill>
                  <a:srgbClr val="000000"/>
                </a:solidFill>
                <a:effectLst/>
                <a:latin typeface="Verdana" panose="020B0604030504040204" pitchFamily="34" charset="0"/>
              </a:rPr>
              <a:t>CSS has a lot of properties for formatting text.</a:t>
            </a:r>
          </a:p>
          <a:p>
            <a:pPr marL="0" indent="0">
              <a:buNone/>
            </a:pPr>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white</a:t>
            </a:r>
            <a:r>
              <a:rPr lang="en-US" b="0" i="0" dirty="0">
                <a:solidFill>
                  <a:srgbClr val="000000"/>
                </a:solidFill>
                <a:effectLst/>
                <a:latin typeface="Consolas" panose="020B0609020204030204" pitchFamily="49" charset="0"/>
              </a:rPr>
              <a:t>;</a:t>
            </a:r>
          </a:p>
          <a:p>
            <a:pPr marL="0" indent="0">
              <a:buNone/>
            </a:pPr>
            <a:r>
              <a:rPr lang="en-IN" b="0" i="0" dirty="0">
                <a:solidFill>
                  <a:srgbClr val="FF0000"/>
                </a:solidFill>
                <a:effectLst/>
                <a:latin typeface="Consolas" panose="020B0609020204030204" pitchFamily="49" charset="0"/>
              </a:rPr>
              <a:t>text-decoration-line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underline</a:t>
            </a:r>
            <a:r>
              <a:rPr lang="en-IN" b="0" i="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IN" b="0" i="0" dirty="0">
                <a:solidFill>
                  <a:srgbClr val="FF0000"/>
                </a:solidFill>
                <a:effectLst/>
                <a:latin typeface="Consolas" panose="020B0609020204030204" pitchFamily="49" charset="0"/>
              </a:rPr>
              <a:t>text-transform</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uppercase</a:t>
            </a:r>
            <a:r>
              <a:rPr lang="en-IN" b="0" i="0" dirty="0">
                <a:solidFill>
                  <a:srgbClr val="000000"/>
                </a:solidFill>
                <a:effectLst/>
                <a:latin typeface="Consolas" panose="020B0609020204030204" pitchFamily="49" charset="0"/>
              </a:rPr>
              <a:t>;</a:t>
            </a:r>
            <a:r>
              <a:rPr lang="en-US" b="0" i="0" dirty="0">
                <a:solidFill>
                  <a:srgbClr val="000000"/>
                </a:solidFill>
                <a:effectLst/>
                <a:latin typeface="Consolas" panose="020B0609020204030204" pitchFamily="49" charset="0"/>
              </a:rPr>
              <a:t> or </a:t>
            </a:r>
            <a:r>
              <a:rPr lang="en-IN" b="0" i="0" dirty="0">
                <a:solidFill>
                  <a:srgbClr val="0000CD"/>
                </a:solidFill>
                <a:effectLst/>
                <a:latin typeface="Consolas" panose="020B0609020204030204" pitchFamily="49" charset="0"/>
              </a:rPr>
              <a:t>lowercase</a:t>
            </a:r>
            <a:r>
              <a:rPr lang="en-IN" b="0" i="0" dirty="0">
                <a:solidFill>
                  <a:srgbClr val="000000"/>
                </a:solidFill>
                <a:effectLst/>
                <a:latin typeface="Consolas" panose="020B0609020204030204" pitchFamily="49" charset="0"/>
              </a:rPr>
              <a:t>;</a:t>
            </a:r>
            <a:endParaRPr lang="en-US" b="0" i="0" dirty="0">
              <a:solidFill>
                <a:srgbClr val="000000"/>
              </a:solidFill>
              <a:effectLst/>
              <a:latin typeface="Consolas" panose="020B0609020204030204" pitchFamily="49" charset="0"/>
            </a:endParaRPr>
          </a:p>
          <a:p>
            <a:pPr marL="0" indent="0">
              <a:buNone/>
            </a:pPr>
            <a:r>
              <a:rPr lang="en-IN" b="0" i="0" dirty="0">
                <a:solidFill>
                  <a:srgbClr val="FF0000"/>
                </a:solidFill>
                <a:effectLst/>
                <a:latin typeface="Consolas" panose="020B0609020204030204" pitchFamily="49" charset="0"/>
              </a:rPr>
              <a:t>text-align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center</a:t>
            </a:r>
            <a:r>
              <a:rPr lang="en-IN"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IN" b="0" i="0" dirty="0">
                <a:solidFill>
                  <a:srgbClr val="A52A2A"/>
                </a:solidFill>
                <a:effectLst/>
                <a:latin typeface="Consolas" panose="020B0609020204030204" pitchFamily="49" charset="0"/>
              </a:rPr>
              <a:t>p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text-indent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50px</a:t>
            </a:r>
            <a:r>
              <a:rPr lang="en-IN" b="0" i="0" dirty="0">
                <a:solidFill>
                  <a:srgbClr val="000000"/>
                </a:solidFill>
                <a:effectLst/>
                <a:latin typeface="Consolas" panose="020B0609020204030204" pitchFamily="49" charset="0"/>
              </a:rPr>
              <a:t>;</a:t>
            </a:r>
          </a:p>
          <a:p>
            <a:pPr marL="0" indent="0">
              <a:buNone/>
            </a:pPr>
            <a:r>
              <a:rPr lang="en-IN" b="0" i="0" dirty="0">
                <a:solidFill>
                  <a:srgbClr val="FF0000"/>
                </a:solidFill>
                <a:effectLst/>
                <a:latin typeface="Consolas" panose="020B0609020204030204" pitchFamily="49" charset="0"/>
              </a:rPr>
              <a:t>	 letter-spacing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5px</a:t>
            </a:r>
            <a:r>
              <a:rPr lang="en-IN" b="0" i="0" dirty="0">
                <a:solidFill>
                  <a:srgbClr val="000000"/>
                </a:solidFill>
                <a:effectLst/>
                <a:latin typeface="Consolas" panose="020B0609020204030204" pitchFamily="49" charset="0"/>
              </a:rPr>
              <a:t>;</a:t>
            </a:r>
          </a:p>
          <a:p>
            <a:pPr marL="0" indent="0">
              <a:buNone/>
            </a:pPr>
            <a:r>
              <a:rPr lang="en-IN" b="0" i="0" dirty="0">
                <a:solidFill>
                  <a:srgbClr val="FF0000"/>
                </a:solidFill>
                <a:effectLst/>
                <a:latin typeface="Consolas" panose="020B0609020204030204" pitchFamily="49" charset="0"/>
              </a:rPr>
              <a:t>	line-height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1.8</a:t>
            </a:r>
            <a:r>
              <a:rPr lang="en-IN" b="0" i="0" dirty="0">
                <a:solidFill>
                  <a:srgbClr val="000000"/>
                </a:solidFill>
                <a:effectLst/>
                <a:latin typeface="Consolas" panose="020B0609020204030204" pitchFamily="49" charset="0"/>
              </a:rPr>
              <a:t>;</a:t>
            </a:r>
          </a:p>
          <a:p>
            <a:pPr marL="0" indent="0">
              <a:buNone/>
            </a:pPr>
            <a:r>
              <a:rPr lang="en-IN" b="0" i="0" dirty="0">
                <a:solidFill>
                  <a:srgbClr val="FF0000"/>
                </a:solidFill>
                <a:effectLst/>
                <a:latin typeface="Consolas" panose="020B0609020204030204" pitchFamily="49" charset="0"/>
              </a:rPr>
              <a:t>	word-spacing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10px</a:t>
            </a:r>
            <a:r>
              <a:rPr lang="en-IN" b="0" i="0" dirty="0">
                <a:solidFill>
                  <a:srgbClr val="000000"/>
                </a:solidFill>
                <a:effectLst/>
                <a:latin typeface="Consolas" panose="020B0609020204030204" pitchFamily="49" charset="0"/>
              </a:rPr>
              <a:t>;</a:t>
            </a:r>
          </a:p>
          <a:p>
            <a:pPr marL="0" indent="0">
              <a:buNone/>
            </a:pPr>
            <a:r>
              <a:rPr lang="en-IN" b="0" i="0" dirty="0">
                <a:solidFill>
                  <a:srgbClr val="FF0000"/>
                </a:solidFill>
                <a:effectLst/>
                <a:latin typeface="Consolas" panose="020B0609020204030204" pitchFamily="49" charset="0"/>
              </a:rPr>
              <a:t>	text-shadow</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2px </a:t>
            </a:r>
            <a:r>
              <a:rPr lang="en-IN" b="0" i="0" dirty="0" err="1">
                <a:solidFill>
                  <a:srgbClr val="0000CD"/>
                </a:solidFill>
                <a:effectLst/>
                <a:latin typeface="Consolas" panose="020B0609020204030204" pitchFamily="49" charset="0"/>
              </a:rPr>
              <a:t>2px</a:t>
            </a:r>
            <a:r>
              <a:rPr lang="en-IN" b="0" i="0" dirty="0">
                <a:solidFill>
                  <a:srgbClr val="0000CD"/>
                </a:solidFill>
                <a:effectLst/>
                <a:latin typeface="Consolas" panose="020B0609020204030204" pitchFamily="49" charset="0"/>
              </a:rPr>
              <a:t> 5px 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177652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FA43-5171-D7D2-B6BC-FDA1E3AF6047}"/>
              </a:ext>
            </a:extLst>
          </p:cNvPr>
          <p:cNvSpPr>
            <a:spLocks noGrp="1"/>
          </p:cNvSpPr>
          <p:nvPr>
            <p:ph type="title"/>
          </p:nvPr>
        </p:nvSpPr>
        <p:spPr>
          <a:xfrm>
            <a:off x="206817" y="0"/>
            <a:ext cx="8596668" cy="1320800"/>
          </a:xfrm>
        </p:spPr>
        <p:txBody>
          <a:bodyPr/>
          <a:lstStyle/>
          <a:p>
            <a:r>
              <a:rPr lang="en-IN" b="0" i="0" dirty="0">
                <a:solidFill>
                  <a:srgbClr val="000000"/>
                </a:solidFill>
                <a:effectLst/>
                <a:latin typeface="Segoe UI" panose="020B0502040204020203" pitchFamily="34" charset="0"/>
              </a:rPr>
              <a:t>CSS Fonts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E795F48-BEC0-F280-E425-FC4DA09A5D8E}"/>
              </a:ext>
            </a:extLst>
          </p:cNvPr>
          <p:cNvSpPr>
            <a:spLocks noGrp="1"/>
          </p:cNvSpPr>
          <p:nvPr>
            <p:ph idx="1"/>
          </p:nvPr>
        </p:nvSpPr>
        <p:spPr>
          <a:xfrm>
            <a:off x="135797" y="849420"/>
            <a:ext cx="6140716" cy="2266641"/>
          </a:xfrm>
        </p:spPr>
        <p:txBody>
          <a:bodyPr/>
          <a:lstStyle/>
          <a:p>
            <a:pPr marL="0" indent="0">
              <a:buNone/>
            </a:pPr>
            <a:r>
              <a:rPr lang="en-US" b="0" i="0" dirty="0">
                <a:solidFill>
                  <a:srgbClr val="A52A2A"/>
                </a:solidFill>
                <a:effectLst/>
                <a:latin typeface="Consolas" panose="020B0609020204030204" pitchFamily="49" charset="0"/>
              </a:rPr>
              <a:t>.p1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font-family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"Times New Roman“;</a:t>
            </a:r>
          </a:p>
          <a:p>
            <a:pPr marL="0" indent="0">
              <a:buNone/>
            </a:pPr>
            <a:r>
              <a:rPr lang="en-US" dirty="0">
                <a:solidFill>
                  <a:srgbClr val="0000CD"/>
                </a:solidFill>
                <a:latin typeface="Consolas" panose="020B0609020204030204" pitchFamily="49" charset="0"/>
              </a:rPr>
              <a:t>	</a:t>
            </a:r>
            <a:r>
              <a:rPr lang="en-IN" b="0" i="0" dirty="0">
                <a:solidFill>
                  <a:srgbClr val="FF0000"/>
                </a:solidFill>
                <a:effectLst/>
                <a:latin typeface="Consolas" panose="020B0609020204030204" pitchFamily="49" charset="0"/>
              </a:rPr>
              <a:t> font-style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italic</a:t>
            </a:r>
            <a:r>
              <a:rPr lang="en-IN" b="0" i="0" dirty="0">
                <a:solidFill>
                  <a:srgbClr val="000000"/>
                </a:solidFill>
                <a:effectLst/>
                <a:latin typeface="Consolas" panose="020B0609020204030204" pitchFamily="49" charset="0"/>
              </a:rPr>
              <a:t>;</a:t>
            </a:r>
            <a:endParaRPr lang="en-US" dirty="0">
              <a:solidFill>
                <a:srgbClr val="0000CD"/>
              </a:solidFill>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	</a:t>
            </a:r>
            <a:r>
              <a:rPr lang="en-IN" b="0" i="0" dirty="0">
                <a:solidFill>
                  <a:srgbClr val="FF0000"/>
                </a:solidFill>
                <a:effectLst/>
                <a:latin typeface="Consolas" panose="020B0609020204030204" pitchFamily="49" charset="0"/>
              </a:rPr>
              <a:t> font-weight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bold</a:t>
            </a:r>
            <a:r>
              <a:rPr lang="en-IN" b="0" i="0" dirty="0">
                <a:solidFill>
                  <a:srgbClr val="000000"/>
                </a:solidFill>
                <a:effectLst/>
                <a:latin typeface="Consolas" panose="020B0609020204030204" pitchFamily="49" charset="0"/>
              </a:rPr>
              <a:t>;</a:t>
            </a:r>
            <a:endParaRPr lang="en-US" b="0" i="0" dirty="0">
              <a:solidFill>
                <a:srgbClr val="0000CD"/>
              </a:solidFill>
              <a:effectLst/>
              <a:latin typeface="Consolas" panose="020B0609020204030204" pitchFamily="49" charset="0"/>
            </a:endParaRPr>
          </a:p>
          <a:p>
            <a:pPr marL="0" indent="0">
              <a:buNone/>
            </a:pPr>
            <a:r>
              <a:rPr lang="en-IN" b="0" i="0" dirty="0">
                <a:solidFill>
                  <a:srgbClr val="FF0000"/>
                </a:solidFill>
                <a:effectLst/>
                <a:latin typeface="Consolas" panose="020B0609020204030204" pitchFamily="49" charset="0"/>
              </a:rPr>
              <a:t>	font-size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40px</a:t>
            </a:r>
            <a:r>
              <a:rPr lang="en-IN"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4" name="TextBox 3">
            <a:extLst>
              <a:ext uri="{FF2B5EF4-FFF2-40B4-BE49-F238E27FC236}">
                <a16:creationId xmlns:a16="http://schemas.microsoft.com/office/drawing/2014/main" id="{4EF4F39C-C045-A0D7-73D6-507340933819}"/>
              </a:ext>
            </a:extLst>
          </p:cNvPr>
          <p:cNvSpPr txBox="1"/>
          <p:nvPr/>
        </p:nvSpPr>
        <p:spPr>
          <a:xfrm>
            <a:off x="7578367" y="244837"/>
            <a:ext cx="3568823" cy="3139321"/>
          </a:xfrm>
          <a:prstGeom prst="rect">
            <a:avLst/>
          </a:prstGeom>
          <a:noFill/>
        </p:spPr>
        <p:txBody>
          <a:bodyPr wrap="square" rtlCol="0">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1" i="0" dirty="0">
                <a:solidFill>
                  <a:srgbClr val="0000CD"/>
                </a:solidFill>
                <a:effectLst/>
                <a:latin typeface="Consolas" panose="020B0609020204030204" pitchFamily="49" charset="0"/>
              </a:rPr>
              <a:t>&lt;</a:t>
            </a:r>
            <a:r>
              <a:rPr lang="en-US" b="1" i="0" dirty="0">
                <a:solidFill>
                  <a:srgbClr val="A52A2A"/>
                </a:solidFill>
                <a:effectLst/>
                <a:latin typeface="Consolas" panose="020B0609020204030204" pitchFamily="49" charset="0"/>
              </a:rPr>
              <a:t>link</a:t>
            </a:r>
            <a:r>
              <a:rPr lang="en-US" b="1" i="0" dirty="0">
                <a:solidFill>
                  <a:srgbClr val="FF0000"/>
                </a:solidFill>
                <a:effectLst/>
                <a:latin typeface="Consolas" panose="020B0609020204030204" pitchFamily="49" charset="0"/>
              </a:rPr>
              <a:t> </a:t>
            </a:r>
            <a:r>
              <a:rPr lang="en-US" b="1" i="0" dirty="0" err="1">
                <a:solidFill>
                  <a:srgbClr val="FF0000"/>
                </a:solidFill>
                <a:effectLst/>
                <a:latin typeface="Consolas" panose="020B0609020204030204" pitchFamily="49" charset="0"/>
              </a:rPr>
              <a:t>rel</a:t>
            </a:r>
            <a:r>
              <a:rPr lang="en-US" b="1" i="0" dirty="0">
                <a:solidFill>
                  <a:srgbClr val="0000CD"/>
                </a:solidFill>
                <a:effectLst/>
                <a:latin typeface="Consolas" panose="020B0609020204030204" pitchFamily="49" charset="0"/>
              </a:rPr>
              <a:t>="stylesheet"</a:t>
            </a:r>
            <a:r>
              <a:rPr lang="en-US" b="1" i="0" dirty="0">
                <a:solidFill>
                  <a:srgbClr val="FF0000"/>
                </a:solidFill>
                <a:effectLst/>
                <a:latin typeface="Consolas" panose="020B0609020204030204" pitchFamily="49" charset="0"/>
              </a:rPr>
              <a:t> </a:t>
            </a:r>
            <a:r>
              <a:rPr lang="en-US" b="1" i="0" dirty="0" err="1">
                <a:solidFill>
                  <a:srgbClr val="FF0000"/>
                </a:solidFill>
                <a:effectLst/>
                <a:latin typeface="Consolas" panose="020B0609020204030204" pitchFamily="49" charset="0"/>
              </a:rPr>
              <a:t>href</a:t>
            </a:r>
            <a:r>
              <a:rPr lang="en-US" b="1" i="0" dirty="0">
                <a:solidFill>
                  <a:srgbClr val="0000CD"/>
                </a:solidFill>
                <a:effectLst/>
                <a:latin typeface="Consolas" panose="020B0609020204030204" pitchFamily="49" charset="0"/>
              </a:rPr>
              <a:t>="https://fonts.googleapis.com/</a:t>
            </a:r>
            <a:r>
              <a:rPr lang="en-US" b="1" i="0" dirty="0" err="1">
                <a:solidFill>
                  <a:srgbClr val="0000CD"/>
                </a:solidFill>
                <a:effectLst/>
                <a:latin typeface="Consolas" panose="020B0609020204030204" pitchFamily="49" charset="0"/>
              </a:rPr>
              <a:t>css?family</a:t>
            </a:r>
            <a:r>
              <a:rPr lang="en-US" b="1" i="0" dirty="0">
                <a:solidFill>
                  <a:srgbClr val="0000CD"/>
                </a:solidFill>
                <a:effectLst/>
                <a:latin typeface="Consolas" panose="020B0609020204030204" pitchFamily="49" charset="0"/>
              </a:rPr>
              <a:t>=</a:t>
            </a:r>
            <a:r>
              <a:rPr lang="en-US" b="1" i="0" dirty="0" err="1">
                <a:solidFill>
                  <a:srgbClr val="0000CD"/>
                </a:solidFill>
                <a:effectLst/>
                <a:latin typeface="Consolas" panose="020B0609020204030204" pitchFamily="49" charset="0"/>
              </a:rPr>
              <a:t>Trirong</a:t>
            </a:r>
            <a:r>
              <a:rPr lang="en-US" b="1"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style</a:t>
            </a:r>
            <a:r>
              <a:rPr lang="en-US" b="0" i="0" dirty="0">
                <a:solidFill>
                  <a:srgbClr val="0000CD"/>
                </a:solidFill>
                <a:effectLst/>
                <a:latin typeface="Consolas" panose="020B0609020204030204" pitchFamily="49" charset="0"/>
              </a:rPr>
              <a:t>&gt;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font-family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Trirong</a:t>
            </a:r>
            <a:r>
              <a:rPr lang="en-US" b="0" i="0" dirty="0">
                <a:solidFill>
                  <a:srgbClr val="0000CD"/>
                </a:solidFill>
                <a:effectLst/>
                <a:latin typeface="Consolas" panose="020B0609020204030204" pitchFamily="49" charset="0"/>
              </a:rPr>
              <a:t>", serif</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/style</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endParaRPr lang="en-IN" dirty="0"/>
          </a:p>
        </p:txBody>
      </p:sp>
      <p:sp>
        <p:nvSpPr>
          <p:cNvPr id="5" name="TextBox 4">
            <a:extLst>
              <a:ext uri="{FF2B5EF4-FFF2-40B4-BE49-F238E27FC236}">
                <a16:creationId xmlns:a16="http://schemas.microsoft.com/office/drawing/2014/main" id="{86FFD3EE-42EF-9924-A019-F8C6E8CB6908}"/>
              </a:ext>
            </a:extLst>
          </p:cNvPr>
          <p:cNvSpPr txBox="1"/>
          <p:nvPr/>
        </p:nvSpPr>
        <p:spPr>
          <a:xfrm>
            <a:off x="135797" y="3231471"/>
            <a:ext cx="11736280" cy="3693319"/>
          </a:xfrm>
          <a:prstGeom prst="rect">
            <a:avLst/>
          </a:prstGeom>
          <a:noFill/>
        </p:spPr>
        <p:txBody>
          <a:bodyPr wrap="square" rtlCol="0">
            <a:spAutoFit/>
          </a:bodyPr>
          <a:lstStyle/>
          <a:p>
            <a:r>
              <a:rPr lang="en-IN" b="0" i="0" dirty="0">
                <a:solidFill>
                  <a:srgbClr val="000000"/>
                </a:solidFill>
                <a:effectLst/>
                <a:latin typeface="Segoe UI" panose="020B0502040204020203" pitchFamily="34" charset="0"/>
              </a:rPr>
              <a:t>CSS Icons</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rel</a:t>
            </a:r>
            <a:r>
              <a:rPr lang="en-IN" b="0" i="0" dirty="0">
                <a:solidFill>
                  <a:srgbClr val="0000CD"/>
                </a:solidFill>
                <a:effectLst/>
                <a:latin typeface="Consolas" panose="020B0609020204030204" pitchFamily="49" charset="0"/>
              </a:rPr>
              <a:t>="stylesheet"</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="https://fonts.googleapis.com/</a:t>
            </a:r>
            <a:r>
              <a:rPr lang="en-IN" b="0" i="0" dirty="0" err="1">
                <a:solidFill>
                  <a:srgbClr val="0000CD"/>
                </a:solidFill>
                <a:effectLst/>
                <a:latin typeface="Consolas" panose="020B0609020204030204" pitchFamily="49" charset="0"/>
              </a:rPr>
              <a:t>icon?family</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Material+Icons</a:t>
            </a:r>
            <a:r>
              <a:rPr lang="en-IN"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script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="https://kit.fontawesome.com/a076d05399.js"</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crossorigin</a:t>
            </a:r>
            <a:r>
              <a:rPr lang="en-US" b="0" i="0" dirty="0">
                <a:solidFill>
                  <a:srgbClr val="0000CD"/>
                </a:solidFill>
                <a:effectLst/>
                <a:latin typeface="Consolas" panose="020B0609020204030204" pitchFamily="49" charset="0"/>
              </a:rPr>
              <a:t>="anonymous"&gt;&lt;</a:t>
            </a:r>
            <a:r>
              <a:rPr lang="en-US" b="0" i="0" dirty="0">
                <a:solidFill>
                  <a:srgbClr val="A52A2A"/>
                </a:solidFill>
                <a:effectLst/>
                <a:latin typeface="Consolas" panose="020B0609020204030204" pitchFamily="49" charset="0"/>
              </a:rPr>
              <a:t>/script</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fa-cloud"&gt;&lt;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fa-heart"&gt;&lt;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fa-car"&gt;&lt;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fa-file"&gt;&lt;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fa-bars"&gt;&lt;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p>
          <a:p>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="material-icons"&gt;</a:t>
            </a:r>
            <a:r>
              <a:rPr lang="en-IN" b="0" i="0" dirty="0">
                <a:solidFill>
                  <a:srgbClr val="000000"/>
                </a:solidFill>
                <a:effectLst/>
                <a:latin typeface="Consolas" panose="020B0609020204030204" pitchFamily="49" charset="0"/>
              </a:rPr>
              <a:t>computer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i</a:t>
            </a:r>
            <a:r>
              <a:rPr lang="en-IN"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325295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2D90-BBE9-6CB5-418E-126A9B27EDC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CSS Layout -display Property</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01D9656-F291-1055-51A0-36478D1369CA}"/>
              </a:ext>
            </a:extLst>
          </p:cNvPr>
          <p:cNvSpPr>
            <a:spLocks noGrp="1"/>
          </p:cNvSpPr>
          <p:nvPr>
            <p:ph idx="1"/>
          </p:nvPr>
        </p:nvSpPr>
        <p:spPr>
          <a:xfrm>
            <a:off x="526414" y="1488613"/>
            <a:ext cx="8596668" cy="1320801"/>
          </a:xfrm>
        </p:spPr>
        <p:txBody>
          <a:bodyPr/>
          <a:lstStyle/>
          <a:p>
            <a:r>
              <a:rPr lang="en-US" dirty="0"/>
              <a:t>The display property specifies if/how an element is displayed.</a:t>
            </a:r>
          </a:p>
          <a:p>
            <a:r>
              <a:rPr lang="en-US" dirty="0"/>
              <a:t>Every HTML element has a default display value depending on what type of element it is. The default display value for most elements is block or inline</a:t>
            </a:r>
            <a:endParaRPr lang="en-IN" dirty="0"/>
          </a:p>
        </p:txBody>
      </p:sp>
      <p:sp>
        <p:nvSpPr>
          <p:cNvPr id="5" name="TextBox 4">
            <a:extLst>
              <a:ext uri="{FF2B5EF4-FFF2-40B4-BE49-F238E27FC236}">
                <a16:creationId xmlns:a16="http://schemas.microsoft.com/office/drawing/2014/main" id="{A111AA4A-1F48-7E4B-1A02-964FC66CB947}"/>
              </a:ext>
            </a:extLst>
          </p:cNvPr>
          <p:cNvSpPr txBox="1"/>
          <p:nvPr/>
        </p:nvSpPr>
        <p:spPr>
          <a:xfrm>
            <a:off x="427178" y="2848258"/>
            <a:ext cx="9096980" cy="1200329"/>
          </a:xfrm>
          <a:prstGeom prst="rect">
            <a:avLst/>
          </a:prstGeom>
          <a:noFill/>
        </p:spPr>
        <p:txBody>
          <a:bodyPr wrap="square" rtlCol="0">
            <a:spAutoFit/>
          </a:bodyPr>
          <a:lstStyle/>
          <a:p>
            <a:r>
              <a:rPr lang="en-US" b="0" i="0" dirty="0">
                <a:solidFill>
                  <a:srgbClr val="000000"/>
                </a:solidFill>
                <a:effectLst/>
                <a:latin typeface="Verdana" panose="020B0604030504040204" pitchFamily="34" charset="0"/>
              </a:rPr>
              <a:t>A block-level element always starts on a new line and takes up the full width available</a:t>
            </a:r>
          </a:p>
          <a:p>
            <a:r>
              <a:rPr lang="en-US" b="1" dirty="0"/>
              <a:t>Examples of block-level elements</a:t>
            </a:r>
            <a:r>
              <a:rPr lang="en-US" dirty="0"/>
              <a:t>:</a:t>
            </a:r>
          </a:p>
          <a:p>
            <a:r>
              <a:rPr lang="en-US" dirty="0"/>
              <a:t>&lt;div&gt;,&lt;h1&gt; - &lt;h6&gt;,&lt;p&gt;,&lt;form&gt;,&lt;header&gt;,&lt;footer&gt;,&lt;section&gt;</a:t>
            </a:r>
            <a:endParaRPr lang="en-IN" dirty="0"/>
          </a:p>
        </p:txBody>
      </p:sp>
      <p:sp>
        <p:nvSpPr>
          <p:cNvPr id="6" name="TextBox 5">
            <a:extLst>
              <a:ext uri="{FF2B5EF4-FFF2-40B4-BE49-F238E27FC236}">
                <a16:creationId xmlns:a16="http://schemas.microsoft.com/office/drawing/2014/main" id="{6C173E42-CA5F-4A7A-69D2-24849F8EBC00}"/>
              </a:ext>
            </a:extLst>
          </p:cNvPr>
          <p:cNvSpPr txBox="1"/>
          <p:nvPr/>
        </p:nvSpPr>
        <p:spPr>
          <a:xfrm>
            <a:off x="313350" y="4252898"/>
            <a:ext cx="9736172" cy="2031325"/>
          </a:xfrm>
          <a:prstGeom prst="rect">
            <a:avLst/>
          </a:prstGeom>
          <a:noFill/>
        </p:spPr>
        <p:txBody>
          <a:bodyPr wrap="square" rtlCol="0">
            <a:spAutoFit/>
          </a:bodyPr>
          <a:lstStyle/>
          <a:p>
            <a:r>
              <a:rPr lang="en-US" b="0" i="0" dirty="0">
                <a:solidFill>
                  <a:srgbClr val="000000"/>
                </a:solidFill>
                <a:effectLst/>
                <a:latin typeface="Verdana" panose="020B0604030504040204" pitchFamily="34" charset="0"/>
              </a:rPr>
              <a:t>An inline element does not start on a new line and only takes up as much width as necessary.</a:t>
            </a:r>
          </a:p>
          <a:p>
            <a:r>
              <a:rPr lang="en-US" b="1" dirty="0"/>
              <a:t>Examples of inline elements:</a:t>
            </a:r>
            <a:endParaRPr lang="en-US" dirty="0"/>
          </a:p>
          <a:p>
            <a:r>
              <a:rPr lang="en-US" dirty="0"/>
              <a:t>&lt;span&gt;,&lt;a&gt;,&lt;</a:t>
            </a:r>
            <a:r>
              <a:rPr lang="en-US" dirty="0" err="1"/>
              <a:t>img</a:t>
            </a:r>
            <a:r>
              <a:rPr lang="en-US" dirty="0"/>
              <a:t>&gt;</a:t>
            </a:r>
          </a:p>
          <a:p>
            <a:pPr algn="l"/>
            <a:r>
              <a:rPr lang="en-US" b="0" i="0" dirty="0">
                <a:solidFill>
                  <a:srgbClr val="A52A2A"/>
                </a:solidFill>
                <a:effectLst/>
                <a:latin typeface="Consolas" panose="020B0609020204030204" pitchFamily="49" charset="0"/>
              </a:rPr>
              <a:t>a </a:t>
            </a:r>
            <a:r>
              <a:rPr lang="en-US" b="0" i="0" dirty="0">
                <a:solidFill>
                  <a:srgbClr val="000000"/>
                </a:solidFill>
                <a:effectLst/>
                <a:latin typeface="Consolas" panose="020B0609020204030204" pitchFamily="49" charset="0"/>
              </a:rPr>
              <a:t>{											</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display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block</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ED77B480-CC3A-461D-36E8-527085B05232}"/>
              </a:ext>
            </a:extLst>
          </p:cNvPr>
          <p:cNvSpPr txBox="1"/>
          <p:nvPr/>
        </p:nvSpPr>
        <p:spPr>
          <a:xfrm>
            <a:off x="9123082" y="1988240"/>
            <a:ext cx="2444318" cy="923330"/>
          </a:xfrm>
          <a:prstGeom prst="rect">
            <a:avLst/>
          </a:prstGeom>
          <a:noFill/>
        </p:spPr>
        <p:txBody>
          <a:bodyPr wrap="square" rtlCol="0">
            <a:spAutoFit/>
          </a:bodyPr>
          <a:lstStyle/>
          <a:p>
            <a:r>
              <a:rPr lang="en-IN" b="0" i="0" dirty="0">
                <a:solidFill>
                  <a:srgbClr val="A52A2A"/>
                </a:solidFill>
                <a:effectLst/>
                <a:latin typeface="Consolas" panose="020B0609020204030204" pitchFamily="49" charset="0"/>
              </a:rPr>
              <a:t>h1.hidden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none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417730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A988-C0BC-09ED-BAD1-4792352EA88F}"/>
              </a:ext>
            </a:extLst>
          </p:cNvPr>
          <p:cNvSpPr>
            <a:spLocks noGrp="1"/>
          </p:cNvSpPr>
          <p:nvPr>
            <p:ph type="title"/>
          </p:nvPr>
        </p:nvSpPr>
        <p:spPr>
          <a:xfrm>
            <a:off x="233451" y="174594"/>
            <a:ext cx="8596668" cy="1320800"/>
          </a:xfrm>
        </p:spPr>
        <p:txBody>
          <a:bodyPr/>
          <a:lstStyle/>
          <a:p>
            <a:r>
              <a:rPr lang="en-US" b="0" i="0" dirty="0">
                <a:solidFill>
                  <a:srgbClr val="000000"/>
                </a:solidFill>
                <a:effectLst/>
                <a:latin typeface="Segoe UI" panose="020B0502040204020203" pitchFamily="34" charset="0"/>
              </a:rPr>
              <a:t>CSS Layout -position Property</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C96E986-7792-3415-728B-0A9660208C40}"/>
              </a:ext>
            </a:extLst>
          </p:cNvPr>
          <p:cNvSpPr>
            <a:spLocks noGrp="1"/>
          </p:cNvSpPr>
          <p:nvPr>
            <p:ph idx="1"/>
          </p:nvPr>
        </p:nvSpPr>
        <p:spPr>
          <a:xfrm>
            <a:off x="517536" y="1370478"/>
            <a:ext cx="8596668" cy="1612420"/>
          </a:xfrm>
        </p:spPr>
        <p:txBody>
          <a:bodyPr/>
          <a:lstStyle/>
          <a:p>
            <a:r>
              <a:rPr lang="en-US" dirty="0"/>
              <a:t>The position property specifies the type of positioning method used for an element (static, relative, fixed, absolute or sticky).</a:t>
            </a:r>
          </a:p>
          <a:p>
            <a:pPr marL="0" indent="0">
              <a:buNone/>
            </a:pPr>
            <a:r>
              <a:rPr lang="en-US" b="1" dirty="0"/>
              <a:t>five different position values:</a:t>
            </a:r>
          </a:p>
          <a:p>
            <a:pPr marL="0" indent="0">
              <a:buNone/>
            </a:pPr>
            <a:r>
              <a:rPr lang="en-US" dirty="0"/>
              <a:t>Static , relative, fixed , absolute , sticky</a:t>
            </a:r>
          </a:p>
          <a:p>
            <a:pPr marL="0" indent="0">
              <a:buNone/>
            </a:pPr>
            <a:endParaRPr lang="en-IN" dirty="0"/>
          </a:p>
        </p:txBody>
      </p:sp>
      <p:sp>
        <p:nvSpPr>
          <p:cNvPr id="5" name="TextBox 4">
            <a:extLst>
              <a:ext uri="{FF2B5EF4-FFF2-40B4-BE49-F238E27FC236}">
                <a16:creationId xmlns:a16="http://schemas.microsoft.com/office/drawing/2014/main" id="{5D0D194B-C1E9-120F-404A-9C0BCF4FBDDD}"/>
              </a:ext>
            </a:extLst>
          </p:cNvPr>
          <p:cNvSpPr txBox="1"/>
          <p:nvPr/>
        </p:nvSpPr>
        <p:spPr>
          <a:xfrm>
            <a:off x="233451" y="3100526"/>
            <a:ext cx="9481352" cy="2585323"/>
          </a:xfrm>
          <a:prstGeom prst="rect">
            <a:avLst/>
          </a:prstGeom>
          <a:noFill/>
        </p:spPr>
        <p:txBody>
          <a:bodyPr wrap="square" rtlCol="0">
            <a:spAutoFit/>
          </a:bodyPr>
          <a:lstStyle/>
          <a:p>
            <a:r>
              <a:rPr lang="en-US" b="1" dirty="0"/>
              <a:t>Position: static</a:t>
            </a:r>
          </a:p>
          <a:p>
            <a:r>
              <a:rPr lang="en-US" dirty="0"/>
              <a:t>HTML elements are positioned static by default.</a:t>
            </a:r>
          </a:p>
          <a:p>
            <a:r>
              <a:rPr lang="en-US" dirty="0"/>
              <a:t>Static positioned elements are not affected by the top, bottom, left, and right properties.</a:t>
            </a:r>
          </a:p>
          <a:p>
            <a:endParaRPr lang="en-US" dirty="0"/>
          </a:p>
          <a:p>
            <a:r>
              <a:rPr lang="en-IN" b="0" i="0" dirty="0" err="1">
                <a:solidFill>
                  <a:srgbClr val="A52A2A"/>
                </a:solidFill>
                <a:effectLst/>
                <a:latin typeface="Consolas" panose="020B0609020204030204" pitchFamily="49" charset="0"/>
              </a:rPr>
              <a:t>div.static</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position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static</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3px solid #73AD21</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825417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A988-C0BC-09ED-BAD1-4792352EA88F}"/>
              </a:ext>
            </a:extLst>
          </p:cNvPr>
          <p:cNvSpPr>
            <a:spLocks noGrp="1"/>
          </p:cNvSpPr>
          <p:nvPr>
            <p:ph type="title"/>
          </p:nvPr>
        </p:nvSpPr>
        <p:spPr>
          <a:xfrm>
            <a:off x="126919" y="112451"/>
            <a:ext cx="8596668" cy="1320800"/>
          </a:xfrm>
        </p:spPr>
        <p:txBody>
          <a:bodyPr/>
          <a:lstStyle/>
          <a:p>
            <a:r>
              <a:rPr lang="en-US" b="0" i="0" dirty="0">
                <a:solidFill>
                  <a:srgbClr val="000000"/>
                </a:solidFill>
                <a:effectLst/>
                <a:latin typeface="Segoe UI" panose="020B0502040204020203" pitchFamily="34" charset="0"/>
              </a:rPr>
              <a:t>CSS Layout -position Property</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C96E986-7792-3415-728B-0A9660208C40}"/>
              </a:ext>
            </a:extLst>
          </p:cNvPr>
          <p:cNvSpPr>
            <a:spLocks noGrp="1"/>
          </p:cNvSpPr>
          <p:nvPr>
            <p:ph idx="1"/>
          </p:nvPr>
        </p:nvSpPr>
        <p:spPr>
          <a:xfrm>
            <a:off x="251206" y="918840"/>
            <a:ext cx="8596668" cy="2698811"/>
          </a:xfrm>
        </p:spPr>
        <p:txBody>
          <a:bodyPr>
            <a:normAutofit fontScale="92500" lnSpcReduction="10000"/>
          </a:bodyPr>
          <a:lstStyle/>
          <a:p>
            <a:r>
              <a:rPr lang="en-US" sz="1600" b="1" dirty="0"/>
              <a:t>position: relative;</a:t>
            </a:r>
          </a:p>
          <a:p>
            <a:pPr marL="0" indent="0">
              <a:buNone/>
            </a:pPr>
            <a:r>
              <a:rPr lang="en-US" sz="1600" dirty="0"/>
              <a:t>An element with position: relative; is positioned relative to its normal position.</a:t>
            </a:r>
          </a:p>
          <a:p>
            <a:pPr marL="0" indent="0">
              <a:buNone/>
            </a:pPr>
            <a:r>
              <a:rPr lang="en-US" sz="1600" dirty="0"/>
              <a:t>Setting the top, right, bottom, and left properties of a relatively-positioned element will cause it to be adjusted away from its normal position. Other content will not be adjusted to fit into any gap left by the element.</a:t>
            </a:r>
          </a:p>
          <a:p>
            <a:r>
              <a:rPr lang="en-IN" sz="1600" b="0" i="0" dirty="0">
                <a:solidFill>
                  <a:srgbClr val="A52A2A"/>
                </a:solidFill>
                <a:effectLst/>
                <a:latin typeface="Consolas" panose="020B0609020204030204" pitchFamily="49" charset="0"/>
              </a:rPr>
              <a:t>div</a:t>
            </a:r>
            <a:r>
              <a:rPr lang="en-IN" sz="1600" b="0" i="0" dirty="0">
                <a:solidFill>
                  <a:srgbClr val="000000"/>
                </a:solidFill>
                <a:effectLst/>
                <a:latin typeface="Consolas" panose="020B0609020204030204" pitchFamily="49" charset="0"/>
              </a:rPr>
              <a:t>{</a:t>
            </a:r>
            <a:br>
              <a:rPr lang="en-IN" sz="1600" b="0" i="0" dirty="0">
                <a:solidFill>
                  <a:srgbClr val="FF0000"/>
                </a:solidFill>
                <a:effectLst/>
                <a:latin typeface="Consolas" panose="020B0609020204030204" pitchFamily="49" charset="0"/>
              </a:rPr>
            </a:br>
            <a:r>
              <a:rPr lang="en-IN" sz="1600" b="0" i="0" dirty="0">
                <a:solidFill>
                  <a:srgbClr val="FF0000"/>
                </a:solidFill>
                <a:effectLst/>
                <a:latin typeface="Consolas" panose="020B0609020204030204" pitchFamily="49" charset="0"/>
              </a:rPr>
              <a:t>  position</a:t>
            </a:r>
            <a:r>
              <a:rPr lang="en-IN" sz="1600" b="0" i="0" dirty="0">
                <a:solidFill>
                  <a:srgbClr val="000000"/>
                </a:solidFill>
                <a:effectLst/>
                <a:latin typeface="Consolas" panose="020B0609020204030204" pitchFamily="49" charset="0"/>
              </a:rPr>
              <a:t>:</a:t>
            </a:r>
            <a:r>
              <a:rPr lang="en-IN" sz="1600" b="0" i="0" dirty="0">
                <a:solidFill>
                  <a:srgbClr val="0000CD"/>
                </a:solidFill>
                <a:effectLst/>
                <a:latin typeface="Consolas" panose="020B0609020204030204" pitchFamily="49" charset="0"/>
              </a:rPr>
              <a:t> relative</a:t>
            </a:r>
            <a:r>
              <a:rPr lang="en-IN" sz="1600" b="0" i="0" dirty="0">
                <a:solidFill>
                  <a:srgbClr val="000000"/>
                </a:solidFill>
                <a:effectLst/>
                <a:latin typeface="Consolas" panose="020B0609020204030204" pitchFamily="49" charset="0"/>
              </a:rPr>
              <a:t>;</a:t>
            </a:r>
            <a:br>
              <a:rPr lang="en-IN" sz="1600" b="0" i="0" dirty="0">
                <a:solidFill>
                  <a:srgbClr val="FF0000"/>
                </a:solidFill>
                <a:effectLst/>
                <a:latin typeface="Consolas" panose="020B0609020204030204" pitchFamily="49" charset="0"/>
              </a:rPr>
            </a:br>
            <a:r>
              <a:rPr lang="en-IN" sz="1600" b="0" i="0" dirty="0">
                <a:solidFill>
                  <a:srgbClr val="FF0000"/>
                </a:solidFill>
                <a:effectLst/>
                <a:latin typeface="Consolas" panose="020B0609020204030204" pitchFamily="49" charset="0"/>
              </a:rPr>
              <a:t>  left</a:t>
            </a:r>
            <a:r>
              <a:rPr lang="en-IN" sz="1600" b="0" i="0" dirty="0">
                <a:solidFill>
                  <a:srgbClr val="000000"/>
                </a:solidFill>
                <a:effectLst/>
                <a:latin typeface="Consolas" panose="020B0609020204030204" pitchFamily="49" charset="0"/>
              </a:rPr>
              <a:t>:</a:t>
            </a:r>
            <a:r>
              <a:rPr lang="en-IN" sz="1600" b="0" i="0" dirty="0">
                <a:solidFill>
                  <a:srgbClr val="0000CD"/>
                </a:solidFill>
                <a:effectLst/>
                <a:latin typeface="Consolas" panose="020B0609020204030204" pitchFamily="49" charset="0"/>
              </a:rPr>
              <a:t> 30px</a:t>
            </a:r>
            <a:r>
              <a:rPr lang="en-IN" sz="1600" b="0" i="0" dirty="0">
                <a:solidFill>
                  <a:srgbClr val="000000"/>
                </a:solidFill>
                <a:effectLst/>
                <a:latin typeface="Consolas" panose="020B0609020204030204" pitchFamily="49" charset="0"/>
              </a:rPr>
              <a:t>;</a:t>
            </a:r>
            <a:br>
              <a:rPr lang="en-IN" sz="1600" b="0" i="0" dirty="0">
                <a:solidFill>
                  <a:srgbClr val="FF0000"/>
                </a:solidFill>
                <a:effectLst/>
                <a:latin typeface="Consolas" panose="020B0609020204030204" pitchFamily="49" charset="0"/>
              </a:rPr>
            </a:br>
            <a:r>
              <a:rPr lang="en-IN" sz="1600" b="0" i="0" dirty="0">
                <a:solidFill>
                  <a:srgbClr val="FF0000"/>
                </a:solidFill>
                <a:effectLst/>
                <a:latin typeface="Consolas" panose="020B0609020204030204" pitchFamily="49" charset="0"/>
              </a:rPr>
              <a:t>  border</a:t>
            </a:r>
            <a:r>
              <a:rPr lang="en-IN" sz="1600" b="0" i="0" dirty="0">
                <a:solidFill>
                  <a:srgbClr val="000000"/>
                </a:solidFill>
                <a:effectLst/>
                <a:latin typeface="Consolas" panose="020B0609020204030204" pitchFamily="49" charset="0"/>
              </a:rPr>
              <a:t>:</a:t>
            </a:r>
            <a:r>
              <a:rPr lang="en-IN" sz="1600" b="0" i="0" dirty="0">
                <a:solidFill>
                  <a:srgbClr val="0000CD"/>
                </a:solidFill>
                <a:effectLst/>
                <a:latin typeface="Consolas" panose="020B0609020204030204" pitchFamily="49" charset="0"/>
              </a:rPr>
              <a:t> 3px solid #73AD21</a:t>
            </a:r>
            <a:r>
              <a:rPr lang="en-IN" sz="1600" b="0" i="0" dirty="0">
                <a:solidFill>
                  <a:srgbClr val="000000"/>
                </a:solidFill>
                <a:effectLst/>
                <a:latin typeface="Consolas" panose="020B0609020204030204" pitchFamily="49" charset="0"/>
              </a:rPr>
              <a:t>;</a:t>
            </a:r>
            <a:br>
              <a:rPr lang="en-IN" sz="1600" b="0" i="0" dirty="0">
                <a:solidFill>
                  <a:srgbClr val="FF0000"/>
                </a:solidFill>
                <a:effectLst/>
                <a:latin typeface="Consolas" panose="020B0609020204030204" pitchFamily="49" charset="0"/>
              </a:rPr>
            </a:br>
            <a:r>
              <a:rPr lang="en-IN" sz="1600" b="0" i="0" dirty="0">
                <a:solidFill>
                  <a:srgbClr val="000000"/>
                </a:solidFill>
                <a:effectLst/>
                <a:latin typeface="Consolas" panose="020B0609020204030204" pitchFamily="49" charset="0"/>
              </a:rPr>
              <a:t>}</a:t>
            </a:r>
            <a:endParaRPr lang="en-IN" sz="1600" dirty="0"/>
          </a:p>
        </p:txBody>
      </p:sp>
      <p:sp>
        <p:nvSpPr>
          <p:cNvPr id="5" name="TextBox 4">
            <a:extLst>
              <a:ext uri="{FF2B5EF4-FFF2-40B4-BE49-F238E27FC236}">
                <a16:creationId xmlns:a16="http://schemas.microsoft.com/office/drawing/2014/main" id="{5D0D194B-C1E9-120F-404A-9C0BCF4FBDDD}"/>
              </a:ext>
            </a:extLst>
          </p:cNvPr>
          <p:cNvSpPr txBox="1"/>
          <p:nvPr/>
        </p:nvSpPr>
        <p:spPr>
          <a:xfrm>
            <a:off x="357738" y="3617651"/>
            <a:ext cx="9481352" cy="2677656"/>
          </a:xfrm>
          <a:prstGeom prst="rect">
            <a:avLst/>
          </a:prstGeom>
          <a:noFill/>
        </p:spPr>
        <p:txBody>
          <a:bodyPr wrap="square" rtlCol="0">
            <a:spAutoFit/>
          </a:bodyPr>
          <a:lstStyle/>
          <a:p>
            <a:r>
              <a:rPr lang="en-US" sz="1400" b="1" dirty="0"/>
              <a:t>position: fixed;</a:t>
            </a:r>
          </a:p>
          <a:p>
            <a:r>
              <a:rPr lang="en-US" sz="1400" dirty="0"/>
              <a:t>An element with position: fixed; is positioned relative to the viewport, which means it always stays in the same place even if the page is scrolled. The top, right, bottom, and left properties are used to position the element.</a:t>
            </a:r>
          </a:p>
          <a:p>
            <a:r>
              <a:rPr lang="en-US" sz="1400" dirty="0"/>
              <a:t>A fixed element does not leave a gap in the page where it would normally have been located.</a:t>
            </a:r>
          </a:p>
          <a:p>
            <a:r>
              <a:rPr lang="en-US" sz="1400" dirty="0"/>
              <a:t>Notice the fixed element in the lower-right corner of the page.</a:t>
            </a:r>
          </a:p>
          <a:p>
            <a:r>
              <a:rPr lang="en-US" sz="1400" b="0" i="0" dirty="0">
                <a:solidFill>
                  <a:srgbClr val="A52A2A"/>
                </a:solidFill>
                <a:effectLst/>
                <a:latin typeface="Consolas" panose="020B0609020204030204" pitchFamily="49" charset="0"/>
              </a:rPr>
              <a:t>div</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FF0000"/>
                </a:solidFill>
                <a:effectLst/>
                <a:latin typeface="Consolas" panose="020B0609020204030204" pitchFamily="49" charset="0"/>
              </a:rPr>
              <a:t>  position</a:t>
            </a:r>
            <a:r>
              <a:rPr lang="en-US" sz="1400" b="0" i="0" dirty="0">
                <a:solidFill>
                  <a:srgbClr val="000000"/>
                </a:solidFill>
                <a:effectLst/>
                <a:latin typeface="Consolas" panose="020B0609020204030204" pitchFamily="49" charset="0"/>
              </a:rPr>
              <a:t>:</a:t>
            </a:r>
            <a:r>
              <a:rPr lang="en-US" sz="1400" b="0" i="0" dirty="0">
                <a:solidFill>
                  <a:srgbClr val="0000CD"/>
                </a:solidFill>
                <a:effectLst/>
                <a:latin typeface="Consolas" panose="020B0609020204030204" pitchFamily="49" charset="0"/>
              </a:rPr>
              <a:t> fixed</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FF0000"/>
                </a:solidFill>
                <a:effectLst/>
                <a:latin typeface="Consolas" panose="020B0609020204030204" pitchFamily="49" charset="0"/>
              </a:rPr>
              <a:t>  bottom</a:t>
            </a:r>
            <a:r>
              <a:rPr lang="en-US" sz="1400" b="0" i="0" dirty="0">
                <a:solidFill>
                  <a:srgbClr val="000000"/>
                </a:solidFill>
                <a:effectLst/>
                <a:latin typeface="Consolas" panose="020B0609020204030204" pitchFamily="49" charset="0"/>
              </a:rPr>
              <a:t>:</a:t>
            </a:r>
            <a:r>
              <a:rPr lang="en-US" sz="1400" b="0" i="0" dirty="0">
                <a:solidFill>
                  <a:srgbClr val="0000CD"/>
                </a:solidFill>
                <a:effectLst/>
                <a:latin typeface="Consolas" panose="020B0609020204030204" pitchFamily="49" charset="0"/>
              </a:rPr>
              <a:t> 0</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FF0000"/>
                </a:solidFill>
                <a:effectLst/>
                <a:latin typeface="Consolas" panose="020B0609020204030204" pitchFamily="49" charset="0"/>
              </a:rPr>
              <a:t>  right</a:t>
            </a:r>
            <a:r>
              <a:rPr lang="en-US" sz="1400" b="0" i="0" dirty="0">
                <a:solidFill>
                  <a:srgbClr val="000000"/>
                </a:solidFill>
                <a:effectLst/>
                <a:latin typeface="Consolas" panose="020B0609020204030204" pitchFamily="49" charset="0"/>
              </a:rPr>
              <a:t>:</a:t>
            </a:r>
            <a:r>
              <a:rPr lang="en-US" sz="1400" b="0" i="0" dirty="0">
                <a:solidFill>
                  <a:srgbClr val="0000CD"/>
                </a:solidFill>
                <a:effectLst/>
                <a:latin typeface="Consolas" panose="020B0609020204030204" pitchFamily="49" charset="0"/>
              </a:rPr>
              <a:t> 0</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FF0000"/>
                </a:solidFill>
                <a:effectLst/>
                <a:latin typeface="Consolas" panose="020B0609020204030204" pitchFamily="49" charset="0"/>
              </a:rPr>
              <a:t>  width</a:t>
            </a:r>
            <a:r>
              <a:rPr lang="en-US" sz="1400" b="0" i="0" dirty="0">
                <a:solidFill>
                  <a:srgbClr val="000000"/>
                </a:solidFill>
                <a:effectLst/>
                <a:latin typeface="Consolas" panose="020B0609020204030204" pitchFamily="49" charset="0"/>
              </a:rPr>
              <a:t>:</a:t>
            </a:r>
            <a:r>
              <a:rPr lang="en-US" sz="1400" b="0" i="0" dirty="0">
                <a:solidFill>
                  <a:srgbClr val="0000CD"/>
                </a:solidFill>
                <a:effectLst/>
                <a:latin typeface="Consolas" panose="020B0609020204030204" pitchFamily="49" charset="0"/>
              </a:rPr>
              <a:t> 300px</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FF0000"/>
                </a:solidFill>
                <a:effectLst/>
                <a:latin typeface="Consolas" panose="020B0609020204030204" pitchFamily="49" charset="0"/>
              </a:rPr>
              <a:t>  border</a:t>
            </a:r>
            <a:r>
              <a:rPr lang="en-US" sz="1400" b="0" i="0" dirty="0">
                <a:solidFill>
                  <a:srgbClr val="000000"/>
                </a:solidFill>
                <a:effectLst/>
                <a:latin typeface="Consolas" panose="020B0609020204030204" pitchFamily="49" charset="0"/>
              </a:rPr>
              <a:t>:</a:t>
            </a:r>
            <a:r>
              <a:rPr lang="en-US" sz="1400" b="0" i="0" dirty="0">
                <a:solidFill>
                  <a:srgbClr val="0000CD"/>
                </a:solidFill>
                <a:effectLst/>
                <a:latin typeface="Consolas" panose="020B0609020204030204" pitchFamily="49" charset="0"/>
              </a:rPr>
              <a:t> 3px solid #73AD21</a:t>
            </a:r>
            <a:r>
              <a:rPr lang="en-US" sz="1400" b="0" i="0" dirty="0">
                <a:solidFill>
                  <a:srgbClr val="000000"/>
                </a:solidFill>
                <a:effectLst/>
                <a:latin typeface="Consolas" panose="020B0609020204030204" pitchFamily="49" charset="0"/>
              </a:rPr>
              <a:t>;</a:t>
            </a:r>
            <a:br>
              <a:rPr lang="en-US" sz="1400" b="0" i="0" dirty="0">
                <a:solidFill>
                  <a:srgbClr val="FF0000"/>
                </a:solidFill>
                <a:effectLst/>
                <a:latin typeface="Consolas" panose="020B0609020204030204" pitchFamily="49" charset="0"/>
              </a:rPr>
            </a:br>
            <a:r>
              <a:rPr lang="en-US" sz="1400" b="0" i="0" dirty="0">
                <a:solidFill>
                  <a:srgbClr val="000000"/>
                </a:solidFill>
                <a:effectLst/>
                <a:latin typeface="Consolas" panose="020B0609020204030204" pitchFamily="49" charset="0"/>
              </a:rPr>
              <a:t>}</a:t>
            </a:r>
            <a:endParaRPr lang="en-IN" sz="1400" dirty="0"/>
          </a:p>
        </p:txBody>
      </p:sp>
    </p:spTree>
    <p:extLst>
      <p:ext uri="{BB962C8B-B14F-4D97-AF65-F5344CB8AC3E}">
        <p14:creationId xmlns:p14="http://schemas.microsoft.com/office/powerpoint/2010/main" val="2918920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A988-C0BC-09ED-BAD1-4792352EA88F}"/>
              </a:ext>
            </a:extLst>
          </p:cNvPr>
          <p:cNvSpPr>
            <a:spLocks noGrp="1"/>
          </p:cNvSpPr>
          <p:nvPr>
            <p:ph type="title"/>
          </p:nvPr>
        </p:nvSpPr>
        <p:spPr>
          <a:xfrm>
            <a:off x="126919" y="112451"/>
            <a:ext cx="8596668" cy="1320800"/>
          </a:xfrm>
        </p:spPr>
        <p:txBody>
          <a:bodyPr/>
          <a:lstStyle/>
          <a:p>
            <a:r>
              <a:rPr lang="en-US" b="0" i="0" dirty="0">
                <a:solidFill>
                  <a:srgbClr val="000000"/>
                </a:solidFill>
                <a:effectLst/>
                <a:latin typeface="Segoe UI" panose="020B0502040204020203" pitchFamily="34" charset="0"/>
              </a:rPr>
              <a:t>CSS Layout -position Property</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C96E986-7792-3415-728B-0A9660208C40}"/>
              </a:ext>
            </a:extLst>
          </p:cNvPr>
          <p:cNvSpPr>
            <a:spLocks noGrp="1"/>
          </p:cNvSpPr>
          <p:nvPr>
            <p:ph idx="1"/>
          </p:nvPr>
        </p:nvSpPr>
        <p:spPr>
          <a:xfrm>
            <a:off x="251206" y="918840"/>
            <a:ext cx="8596668" cy="2698811"/>
          </a:xfrm>
        </p:spPr>
        <p:txBody>
          <a:bodyPr>
            <a:normAutofit fontScale="77500" lnSpcReduction="20000"/>
          </a:bodyPr>
          <a:lstStyle/>
          <a:p>
            <a:r>
              <a:rPr lang="en-US" sz="1600" b="1" dirty="0"/>
              <a:t>position: absolute;</a:t>
            </a:r>
          </a:p>
          <a:p>
            <a:r>
              <a:rPr lang="en-US" sz="1600" dirty="0"/>
              <a:t>An element with position: absolute; is positioned relative to the nearest positioned ancestor (instead of positioned relative to the viewport, like fixed).</a:t>
            </a:r>
          </a:p>
          <a:p>
            <a:r>
              <a:rPr lang="en-US" sz="1600" dirty="0"/>
              <a:t>However; if an absolute positioned element has no positioned ancestors, it uses the document body, and moves along with page scrolling.</a:t>
            </a:r>
          </a:p>
          <a:p>
            <a:r>
              <a:rPr lang="en-US" sz="1600" dirty="0"/>
              <a:t>Note: Absolute positioned elements are removed from the normal flow, and can overlap elements.</a:t>
            </a:r>
          </a:p>
          <a:p>
            <a:pPr marL="0" indent="0">
              <a:buNone/>
            </a:pPr>
            <a:r>
              <a:rPr lang="en-IN" sz="1600" b="0" i="0" dirty="0">
                <a:solidFill>
                  <a:srgbClr val="A52A2A"/>
                </a:solidFill>
                <a:effectLst/>
                <a:latin typeface="Consolas" panose="020B0609020204030204" pitchFamily="49" charset="0"/>
              </a:rPr>
              <a:t>div</a:t>
            </a:r>
            <a:r>
              <a:rPr lang="en-IN" sz="1600" b="0" i="0" dirty="0">
                <a:solidFill>
                  <a:srgbClr val="000000"/>
                </a:solidFill>
                <a:effectLst/>
                <a:latin typeface="Consolas" panose="020B0609020204030204" pitchFamily="49" charset="0"/>
              </a:rPr>
              <a:t>{</a:t>
            </a:r>
            <a:br>
              <a:rPr lang="en-IN" sz="1600" b="0" i="0" dirty="0">
                <a:solidFill>
                  <a:srgbClr val="FF0000"/>
                </a:solidFill>
                <a:effectLst/>
                <a:latin typeface="Consolas" panose="020B0609020204030204" pitchFamily="49" charset="0"/>
              </a:rPr>
            </a:br>
            <a:r>
              <a:rPr lang="en-IN" sz="1600" b="0" i="0" dirty="0">
                <a:solidFill>
                  <a:srgbClr val="FF0000"/>
                </a:solidFill>
                <a:effectLst/>
                <a:latin typeface="Consolas" panose="020B0609020204030204" pitchFamily="49" charset="0"/>
              </a:rPr>
              <a:t>  position</a:t>
            </a:r>
            <a:r>
              <a:rPr lang="en-IN" sz="1600" b="0" i="0" dirty="0">
                <a:solidFill>
                  <a:srgbClr val="000000"/>
                </a:solidFill>
                <a:effectLst/>
                <a:latin typeface="Consolas" panose="020B0609020204030204" pitchFamily="49" charset="0"/>
              </a:rPr>
              <a:t>:</a:t>
            </a:r>
            <a:r>
              <a:rPr lang="en-IN" sz="1600" b="0" i="0" dirty="0">
                <a:solidFill>
                  <a:srgbClr val="0000CD"/>
                </a:solidFill>
                <a:effectLst/>
                <a:latin typeface="Consolas" panose="020B0609020204030204" pitchFamily="49" charset="0"/>
              </a:rPr>
              <a:t> absolute</a:t>
            </a:r>
            <a:r>
              <a:rPr lang="en-IN" sz="1600" b="0" i="0" dirty="0">
                <a:solidFill>
                  <a:srgbClr val="000000"/>
                </a:solidFill>
                <a:effectLst/>
                <a:latin typeface="Consolas" panose="020B0609020204030204" pitchFamily="49" charset="0"/>
              </a:rPr>
              <a:t>;</a:t>
            </a:r>
            <a:br>
              <a:rPr lang="en-IN" sz="1600" b="0" i="0" dirty="0">
                <a:solidFill>
                  <a:srgbClr val="FF0000"/>
                </a:solidFill>
                <a:effectLst/>
                <a:latin typeface="Consolas" panose="020B0609020204030204" pitchFamily="49" charset="0"/>
              </a:rPr>
            </a:br>
            <a:r>
              <a:rPr lang="en-IN" sz="1600" b="0" i="0" dirty="0">
                <a:solidFill>
                  <a:srgbClr val="FF0000"/>
                </a:solidFill>
                <a:effectLst/>
                <a:latin typeface="Consolas" panose="020B0609020204030204" pitchFamily="49" charset="0"/>
              </a:rPr>
              <a:t>  top</a:t>
            </a:r>
            <a:r>
              <a:rPr lang="en-IN" sz="1600" b="0" i="0" dirty="0">
                <a:solidFill>
                  <a:srgbClr val="000000"/>
                </a:solidFill>
                <a:effectLst/>
                <a:latin typeface="Consolas" panose="020B0609020204030204" pitchFamily="49" charset="0"/>
              </a:rPr>
              <a:t>:</a:t>
            </a:r>
            <a:r>
              <a:rPr lang="en-IN" sz="1600" b="0" i="0" dirty="0">
                <a:solidFill>
                  <a:srgbClr val="0000CD"/>
                </a:solidFill>
                <a:effectLst/>
                <a:latin typeface="Consolas" panose="020B0609020204030204" pitchFamily="49" charset="0"/>
              </a:rPr>
              <a:t> 80px</a:t>
            </a:r>
            <a:r>
              <a:rPr lang="en-IN" sz="1600" b="0" i="0" dirty="0">
                <a:solidFill>
                  <a:srgbClr val="000000"/>
                </a:solidFill>
                <a:effectLst/>
                <a:latin typeface="Consolas" panose="020B0609020204030204" pitchFamily="49" charset="0"/>
              </a:rPr>
              <a:t>;</a:t>
            </a:r>
            <a:br>
              <a:rPr lang="en-IN" sz="1600" b="0" i="0" dirty="0">
                <a:solidFill>
                  <a:srgbClr val="FF0000"/>
                </a:solidFill>
                <a:effectLst/>
                <a:latin typeface="Consolas" panose="020B0609020204030204" pitchFamily="49" charset="0"/>
              </a:rPr>
            </a:br>
            <a:r>
              <a:rPr lang="en-IN" sz="1600" b="0" i="0" dirty="0">
                <a:solidFill>
                  <a:srgbClr val="FF0000"/>
                </a:solidFill>
                <a:effectLst/>
                <a:latin typeface="Consolas" panose="020B0609020204030204" pitchFamily="49" charset="0"/>
              </a:rPr>
              <a:t>  right</a:t>
            </a:r>
            <a:r>
              <a:rPr lang="en-IN" sz="1600" b="0" i="0" dirty="0">
                <a:solidFill>
                  <a:srgbClr val="000000"/>
                </a:solidFill>
                <a:effectLst/>
                <a:latin typeface="Consolas" panose="020B0609020204030204" pitchFamily="49" charset="0"/>
              </a:rPr>
              <a:t>:</a:t>
            </a:r>
            <a:r>
              <a:rPr lang="en-IN" sz="1600" b="0" i="0" dirty="0">
                <a:solidFill>
                  <a:srgbClr val="0000CD"/>
                </a:solidFill>
                <a:effectLst/>
                <a:latin typeface="Consolas" panose="020B0609020204030204" pitchFamily="49" charset="0"/>
              </a:rPr>
              <a:t> 0</a:t>
            </a:r>
            <a:r>
              <a:rPr lang="en-IN" sz="1600" b="0" i="0" dirty="0">
                <a:solidFill>
                  <a:srgbClr val="000000"/>
                </a:solidFill>
                <a:effectLst/>
                <a:latin typeface="Consolas" panose="020B0609020204030204" pitchFamily="49" charset="0"/>
              </a:rPr>
              <a:t>;</a:t>
            </a:r>
            <a:br>
              <a:rPr lang="en-IN" sz="1600" b="0" i="0" dirty="0">
                <a:solidFill>
                  <a:srgbClr val="FF0000"/>
                </a:solidFill>
                <a:effectLst/>
                <a:latin typeface="Consolas" panose="020B0609020204030204" pitchFamily="49" charset="0"/>
              </a:rPr>
            </a:br>
            <a:r>
              <a:rPr lang="en-IN" sz="1600" b="0" i="0" dirty="0">
                <a:solidFill>
                  <a:srgbClr val="FF0000"/>
                </a:solidFill>
                <a:effectLst/>
                <a:latin typeface="Consolas" panose="020B0609020204030204" pitchFamily="49" charset="0"/>
              </a:rPr>
              <a:t>  width</a:t>
            </a:r>
            <a:r>
              <a:rPr lang="en-IN" sz="1600" b="0" i="0" dirty="0">
                <a:solidFill>
                  <a:srgbClr val="000000"/>
                </a:solidFill>
                <a:effectLst/>
                <a:latin typeface="Consolas" panose="020B0609020204030204" pitchFamily="49" charset="0"/>
              </a:rPr>
              <a:t>:</a:t>
            </a:r>
            <a:r>
              <a:rPr lang="en-IN" sz="1600" b="0" i="0" dirty="0">
                <a:solidFill>
                  <a:srgbClr val="0000CD"/>
                </a:solidFill>
                <a:effectLst/>
                <a:latin typeface="Consolas" panose="020B0609020204030204" pitchFamily="49" charset="0"/>
              </a:rPr>
              <a:t> 200px</a:t>
            </a:r>
            <a:r>
              <a:rPr lang="en-IN" sz="1600" b="0" i="0" dirty="0">
                <a:solidFill>
                  <a:srgbClr val="000000"/>
                </a:solidFill>
                <a:effectLst/>
                <a:latin typeface="Consolas" panose="020B0609020204030204" pitchFamily="49" charset="0"/>
              </a:rPr>
              <a:t>;</a:t>
            </a:r>
            <a:br>
              <a:rPr lang="en-IN" sz="1600" b="0" i="0" dirty="0">
                <a:solidFill>
                  <a:srgbClr val="FF0000"/>
                </a:solidFill>
                <a:effectLst/>
                <a:latin typeface="Consolas" panose="020B0609020204030204" pitchFamily="49" charset="0"/>
              </a:rPr>
            </a:br>
            <a:r>
              <a:rPr lang="en-IN" sz="1600" b="0" i="0" dirty="0">
                <a:solidFill>
                  <a:srgbClr val="FF0000"/>
                </a:solidFill>
                <a:effectLst/>
                <a:latin typeface="Consolas" panose="020B0609020204030204" pitchFamily="49" charset="0"/>
              </a:rPr>
              <a:t>  height</a:t>
            </a:r>
            <a:r>
              <a:rPr lang="en-IN" sz="1600" b="0" i="0" dirty="0">
                <a:solidFill>
                  <a:srgbClr val="000000"/>
                </a:solidFill>
                <a:effectLst/>
                <a:latin typeface="Consolas" panose="020B0609020204030204" pitchFamily="49" charset="0"/>
              </a:rPr>
              <a:t>:</a:t>
            </a:r>
            <a:r>
              <a:rPr lang="en-IN" sz="1600" b="0" i="0" dirty="0">
                <a:solidFill>
                  <a:srgbClr val="0000CD"/>
                </a:solidFill>
                <a:effectLst/>
                <a:latin typeface="Consolas" panose="020B0609020204030204" pitchFamily="49" charset="0"/>
              </a:rPr>
              <a:t> 100px</a:t>
            </a:r>
            <a:r>
              <a:rPr lang="en-IN" sz="1600" b="0" i="0" dirty="0">
                <a:solidFill>
                  <a:srgbClr val="000000"/>
                </a:solidFill>
                <a:effectLst/>
                <a:latin typeface="Consolas" panose="020B0609020204030204" pitchFamily="49" charset="0"/>
              </a:rPr>
              <a:t>;</a:t>
            </a:r>
            <a:br>
              <a:rPr lang="en-IN" sz="1600" b="0" i="0" dirty="0">
                <a:solidFill>
                  <a:srgbClr val="FF0000"/>
                </a:solidFill>
                <a:effectLst/>
                <a:latin typeface="Consolas" panose="020B0609020204030204" pitchFamily="49" charset="0"/>
              </a:rPr>
            </a:br>
            <a:r>
              <a:rPr lang="en-IN" sz="1600" b="0" i="0" dirty="0">
                <a:solidFill>
                  <a:srgbClr val="FF0000"/>
                </a:solidFill>
                <a:effectLst/>
                <a:latin typeface="Consolas" panose="020B0609020204030204" pitchFamily="49" charset="0"/>
              </a:rPr>
              <a:t>  border</a:t>
            </a:r>
            <a:r>
              <a:rPr lang="en-IN" sz="1600" b="0" i="0" dirty="0">
                <a:solidFill>
                  <a:srgbClr val="000000"/>
                </a:solidFill>
                <a:effectLst/>
                <a:latin typeface="Consolas" panose="020B0609020204030204" pitchFamily="49" charset="0"/>
              </a:rPr>
              <a:t>:</a:t>
            </a:r>
            <a:r>
              <a:rPr lang="en-IN" sz="1600" b="0" i="0" dirty="0">
                <a:solidFill>
                  <a:srgbClr val="0000CD"/>
                </a:solidFill>
                <a:effectLst/>
                <a:latin typeface="Consolas" panose="020B0609020204030204" pitchFamily="49" charset="0"/>
              </a:rPr>
              <a:t> 3px solid #73AD21</a:t>
            </a:r>
            <a:r>
              <a:rPr lang="en-IN" sz="1600" b="0" i="0" dirty="0">
                <a:solidFill>
                  <a:srgbClr val="000000"/>
                </a:solidFill>
                <a:effectLst/>
                <a:latin typeface="Consolas" panose="020B0609020204030204" pitchFamily="49" charset="0"/>
              </a:rPr>
              <a:t>;</a:t>
            </a:r>
            <a:br>
              <a:rPr lang="en-IN" sz="1600" b="0" i="0" dirty="0">
                <a:solidFill>
                  <a:srgbClr val="FF0000"/>
                </a:solidFill>
                <a:effectLst/>
                <a:latin typeface="Consolas" panose="020B0609020204030204" pitchFamily="49" charset="0"/>
              </a:rPr>
            </a:br>
            <a:r>
              <a:rPr lang="en-IN" sz="1600" b="0" i="0" dirty="0">
                <a:solidFill>
                  <a:srgbClr val="000000"/>
                </a:solidFill>
                <a:effectLst/>
                <a:latin typeface="Consolas" panose="020B0609020204030204" pitchFamily="49" charset="0"/>
              </a:rPr>
              <a:t>}</a:t>
            </a:r>
            <a:endParaRPr lang="en-US" sz="1600" b="1" dirty="0"/>
          </a:p>
        </p:txBody>
      </p:sp>
      <p:sp>
        <p:nvSpPr>
          <p:cNvPr id="5" name="TextBox 4">
            <a:extLst>
              <a:ext uri="{FF2B5EF4-FFF2-40B4-BE49-F238E27FC236}">
                <a16:creationId xmlns:a16="http://schemas.microsoft.com/office/drawing/2014/main" id="{5D0D194B-C1E9-120F-404A-9C0BCF4FBDDD}"/>
              </a:ext>
            </a:extLst>
          </p:cNvPr>
          <p:cNvSpPr txBox="1"/>
          <p:nvPr/>
        </p:nvSpPr>
        <p:spPr>
          <a:xfrm>
            <a:off x="357738" y="3617651"/>
            <a:ext cx="9481352" cy="2893100"/>
          </a:xfrm>
          <a:prstGeom prst="rect">
            <a:avLst/>
          </a:prstGeom>
          <a:noFill/>
        </p:spPr>
        <p:txBody>
          <a:bodyPr wrap="square" rtlCol="0">
            <a:spAutoFit/>
          </a:bodyPr>
          <a:lstStyle/>
          <a:p>
            <a:r>
              <a:rPr lang="en-US" sz="1400" b="1" dirty="0"/>
              <a:t>position: sticky;</a:t>
            </a:r>
          </a:p>
          <a:p>
            <a:r>
              <a:rPr lang="en-US" sz="1400" dirty="0"/>
              <a:t>An element with position: sticky; is positioned based on the user's scroll position.</a:t>
            </a:r>
          </a:p>
          <a:p>
            <a:endParaRPr lang="en-US" sz="1400" dirty="0"/>
          </a:p>
          <a:p>
            <a:r>
              <a:rPr lang="en-US" sz="1400" dirty="0"/>
              <a:t>A sticky element toggles between relative and fixed, depending on the scroll position. It is positioned relative until a given offset position is met in the viewport - then it "sticks" in place (like </a:t>
            </a:r>
            <a:r>
              <a:rPr lang="en-US" sz="1400" dirty="0" err="1"/>
              <a:t>position:fixed</a:t>
            </a:r>
            <a:r>
              <a:rPr lang="en-US" sz="1400" dirty="0"/>
              <a:t>).</a:t>
            </a:r>
          </a:p>
          <a:p>
            <a:endParaRPr lang="en-US" sz="1400" dirty="0"/>
          </a:p>
          <a:p>
            <a:r>
              <a:rPr lang="en-IN" sz="1400" b="0" i="0" dirty="0">
                <a:solidFill>
                  <a:srgbClr val="A52A2A"/>
                </a:solidFill>
                <a:effectLst/>
                <a:latin typeface="Consolas" panose="020B0609020204030204" pitchFamily="49" charset="0"/>
              </a:rPr>
              <a:t>div</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position</a:t>
            </a:r>
            <a:r>
              <a:rPr lang="en-IN" sz="1400" b="0" i="0" dirty="0" err="1">
                <a:solidFill>
                  <a:srgbClr val="000000"/>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sticky</a:t>
            </a:r>
            <a:r>
              <a:rPr lang="en-IN" sz="1400" b="0" i="0" dirty="0">
                <a:solidFill>
                  <a:srgbClr val="000000"/>
                </a:solidFill>
                <a:effectLst/>
                <a:latin typeface="Consolas" panose="020B0609020204030204" pitchFamily="49" charset="0"/>
              </a:rPr>
              <a:t>;</a:t>
            </a:r>
            <a:r>
              <a:rPr lang="en-IN" sz="1400" b="0" i="0" dirty="0">
                <a:solidFill>
                  <a:srgbClr val="FF0000"/>
                </a:solidFill>
                <a:effectLst/>
                <a:latin typeface="Consolas" panose="020B0609020204030204" pitchFamily="49" charset="0"/>
              </a:rPr>
              <a:t> </a:t>
            </a:r>
            <a:r>
              <a:rPr lang="en-IN" sz="1400" b="0" i="0" dirty="0">
                <a:solidFill>
                  <a:srgbClr val="008000"/>
                </a:solidFill>
                <a:effectLst/>
                <a:latin typeface="Consolas" panose="020B0609020204030204" pitchFamily="49" charset="0"/>
              </a:rPr>
              <a:t>/* Safari */</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position</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sticky</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top</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0</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background-</a:t>
            </a:r>
            <a:r>
              <a:rPr lang="en-IN" sz="1400" b="0" i="0" dirty="0" err="1">
                <a:solidFill>
                  <a:srgbClr val="FF0000"/>
                </a:solidFill>
                <a:effectLst/>
                <a:latin typeface="Consolas" panose="020B0609020204030204" pitchFamily="49" charset="0"/>
              </a:rPr>
              <a:t>color</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green</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border</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2px solid #4CAF50</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000000"/>
                </a:solidFill>
                <a:effectLst/>
                <a:latin typeface="Consolas" panose="020B0609020204030204" pitchFamily="49" charset="0"/>
              </a:rPr>
              <a:t>}</a:t>
            </a:r>
            <a:endParaRPr lang="en-IN" sz="1400" dirty="0"/>
          </a:p>
        </p:txBody>
      </p:sp>
    </p:spTree>
    <p:extLst>
      <p:ext uri="{BB962C8B-B14F-4D97-AF65-F5344CB8AC3E}">
        <p14:creationId xmlns:p14="http://schemas.microsoft.com/office/powerpoint/2010/main" val="2651912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5DE0-6717-C1DA-C9F3-0E0D9176C6EC}"/>
              </a:ext>
            </a:extLst>
          </p:cNvPr>
          <p:cNvSpPr>
            <a:spLocks noGrp="1"/>
          </p:cNvSpPr>
          <p:nvPr>
            <p:ph type="title"/>
          </p:nvPr>
        </p:nvSpPr>
        <p:spPr>
          <a:xfrm>
            <a:off x="171307" y="156238"/>
            <a:ext cx="8596668" cy="1320800"/>
          </a:xfrm>
        </p:spPr>
        <p:txBody>
          <a:bodyPr/>
          <a:lstStyle/>
          <a:p>
            <a:r>
              <a:rPr lang="en-US" b="1" dirty="0"/>
              <a:t>CSS Layout -z-index Property</a:t>
            </a:r>
            <a:br>
              <a:rPr lang="en-US" b="1" dirty="0"/>
            </a:br>
            <a:endParaRPr lang="en-IN" b="1" dirty="0"/>
          </a:p>
        </p:txBody>
      </p:sp>
      <p:sp>
        <p:nvSpPr>
          <p:cNvPr id="3" name="Content Placeholder 2">
            <a:extLst>
              <a:ext uri="{FF2B5EF4-FFF2-40B4-BE49-F238E27FC236}">
                <a16:creationId xmlns:a16="http://schemas.microsoft.com/office/drawing/2014/main" id="{EB4DB6E7-BECF-D57B-6C03-70579F3C2548}"/>
              </a:ext>
            </a:extLst>
          </p:cNvPr>
          <p:cNvSpPr>
            <a:spLocks noGrp="1"/>
          </p:cNvSpPr>
          <p:nvPr>
            <p:ph idx="1"/>
          </p:nvPr>
        </p:nvSpPr>
        <p:spPr>
          <a:xfrm>
            <a:off x="171307" y="988737"/>
            <a:ext cx="8596668" cy="3880773"/>
          </a:xfrm>
        </p:spPr>
        <p:txBody>
          <a:bodyPr>
            <a:normAutofit lnSpcReduction="10000"/>
          </a:bodyPr>
          <a:lstStyle/>
          <a:p>
            <a:r>
              <a:rPr lang="en-US" dirty="0"/>
              <a:t>When elements are positioned, they can overlap other elements.</a:t>
            </a:r>
          </a:p>
          <a:p>
            <a:r>
              <a:rPr lang="en-US" dirty="0"/>
              <a:t>The z-index property specifies the stack order of an element (which element should be placed in front of, or behind, the others).</a:t>
            </a:r>
          </a:p>
          <a:p>
            <a:r>
              <a:rPr lang="en-US" dirty="0"/>
              <a:t>An element can have a positive or negative stack order:</a:t>
            </a:r>
          </a:p>
          <a:p>
            <a:pPr marL="0" indent="0">
              <a:buNone/>
            </a:pPr>
            <a:r>
              <a:rPr lang="en-US" b="0" i="0" dirty="0" err="1">
                <a:solidFill>
                  <a:srgbClr val="A52A2A"/>
                </a:solidFill>
                <a:effectLst/>
                <a:latin typeface="Consolas" panose="020B0609020204030204" pitchFamily="49" charset="0"/>
              </a:rPr>
              <a:t>img</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position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absolute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left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top</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z-index</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pPr marL="0" indent="0">
              <a:buNone/>
            </a:pPr>
            <a:r>
              <a:rPr lang="en-US" dirty="0"/>
              <a:t>Note: z-index only works on positioned elements (position: absolute, position: relative, position: fixed, or position: sticky) and flex items (elements that are direct children of display: flex elements).</a:t>
            </a:r>
            <a:endParaRPr lang="en-IN" dirty="0"/>
          </a:p>
        </p:txBody>
      </p:sp>
    </p:spTree>
    <p:extLst>
      <p:ext uri="{BB962C8B-B14F-4D97-AF65-F5344CB8AC3E}">
        <p14:creationId xmlns:p14="http://schemas.microsoft.com/office/powerpoint/2010/main" val="373376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6140-17AB-A10C-4BE7-E8358D676FE2}"/>
              </a:ext>
            </a:extLst>
          </p:cNvPr>
          <p:cNvSpPr>
            <a:spLocks noGrp="1"/>
          </p:cNvSpPr>
          <p:nvPr>
            <p:ph type="title"/>
          </p:nvPr>
        </p:nvSpPr>
        <p:spPr>
          <a:xfrm>
            <a:off x="126919" y="0"/>
            <a:ext cx="8596668" cy="1320800"/>
          </a:xfrm>
        </p:spPr>
        <p:txBody>
          <a:bodyPr/>
          <a:lstStyle/>
          <a:p>
            <a:r>
              <a:rPr lang="en-IN" b="0" i="0" dirty="0">
                <a:solidFill>
                  <a:srgbClr val="000000"/>
                </a:solidFill>
                <a:effectLst/>
                <a:latin typeface="Segoe UI" panose="020B0502040204020203" pitchFamily="34" charset="0"/>
              </a:rPr>
              <a:t>CSS Layout - Overflow</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89694EE-6C1A-67F4-2F42-CE1687D9D13B}"/>
              </a:ext>
            </a:extLst>
          </p:cNvPr>
          <p:cNvSpPr>
            <a:spLocks noGrp="1"/>
          </p:cNvSpPr>
          <p:nvPr>
            <p:ph idx="1"/>
          </p:nvPr>
        </p:nvSpPr>
        <p:spPr>
          <a:xfrm>
            <a:off x="126919" y="681608"/>
            <a:ext cx="8596668" cy="6109809"/>
          </a:xfrm>
        </p:spPr>
        <p:txBody>
          <a:bodyPr>
            <a:normAutofit fontScale="92500"/>
          </a:bodyPr>
          <a:lstStyle/>
          <a:p>
            <a:r>
              <a:rPr lang="en-US" dirty="0"/>
              <a:t>The CSS overflow property controls what happens to content that is too big to fit into an area.</a:t>
            </a:r>
          </a:p>
          <a:p>
            <a:r>
              <a:rPr lang="en-US" dirty="0"/>
              <a:t>The overflow property specifies whether to clip the content or to add scrollbars when the content of an element is too big to fit in the specified area.</a:t>
            </a:r>
          </a:p>
          <a:p>
            <a:pPr marL="0" indent="0">
              <a:buNone/>
            </a:pPr>
            <a:r>
              <a:rPr lang="en-US" dirty="0"/>
              <a:t>The overflow property has the following values:</a:t>
            </a:r>
          </a:p>
          <a:p>
            <a:pPr marL="0" indent="0">
              <a:buNone/>
            </a:pPr>
            <a:r>
              <a:rPr lang="en-US" b="1" dirty="0"/>
              <a:t>visible</a:t>
            </a:r>
            <a:r>
              <a:rPr lang="en-US" dirty="0"/>
              <a:t> - Default. The overflow is not clipped. The content renders outside the element's box</a:t>
            </a:r>
          </a:p>
          <a:p>
            <a:pPr marL="0" indent="0">
              <a:buNone/>
            </a:pPr>
            <a:r>
              <a:rPr lang="en-US" b="1" dirty="0"/>
              <a:t>hidden</a:t>
            </a:r>
            <a:r>
              <a:rPr lang="en-US" dirty="0"/>
              <a:t> - The overflow is clipped, and the rest of the content will be invisible</a:t>
            </a:r>
          </a:p>
          <a:p>
            <a:pPr marL="0" indent="0">
              <a:buNone/>
            </a:pPr>
            <a:r>
              <a:rPr lang="en-US" b="1" dirty="0"/>
              <a:t>scroll</a:t>
            </a:r>
            <a:r>
              <a:rPr lang="en-US" dirty="0"/>
              <a:t> - The overflow is clipped, and a scrollbar is added to see the rest of the content</a:t>
            </a:r>
          </a:p>
          <a:p>
            <a:pPr marL="0" indent="0">
              <a:buNone/>
            </a:pPr>
            <a:r>
              <a:rPr lang="en-US" b="1" dirty="0"/>
              <a:t>auto</a:t>
            </a:r>
            <a:r>
              <a:rPr lang="en-US" dirty="0"/>
              <a:t> - Similar to scroll, but it adds scrollbars only when necessary</a:t>
            </a:r>
          </a:p>
          <a:p>
            <a:pPr marL="0" indent="0">
              <a:buNone/>
            </a:pPr>
            <a:r>
              <a:rPr lang="en-US" b="1" dirty="0"/>
              <a:t>Note</a:t>
            </a:r>
            <a:r>
              <a:rPr lang="en-US" dirty="0"/>
              <a:t>: The overflow property only works for block elements with a specified height.</a:t>
            </a:r>
          </a:p>
          <a:p>
            <a:pPr marL="0" indent="0">
              <a:buNone/>
            </a:pPr>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overflow</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scroll</a:t>
            </a:r>
            <a:r>
              <a:rPr lang="en-IN" b="0" i="0" dirty="0" err="1">
                <a:solidFill>
                  <a:srgbClr val="000000"/>
                </a:solidFill>
                <a:effectLst/>
                <a:latin typeface="Consolas" panose="020B0609020204030204" pitchFamily="49" charset="0"/>
              </a:rPr>
              <a:t>;or</a:t>
            </a:r>
            <a:r>
              <a:rPr lang="en-IN" b="0" i="0" dirty="0">
                <a:solidFill>
                  <a:srgbClr val="000000"/>
                </a:solidFill>
                <a:effectLst/>
                <a:latin typeface="Consolas" panose="020B0609020204030204" pitchFamily="49" charset="0"/>
              </a:rPr>
              <a:t> </a:t>
            </a:r>
            <a:r>
              <a:rPr lang="en-US" b="1" dirty="0"/>
              <a:t>visible or hidden </a:t>
            </a:r>
            <a:r>
              <a:rPr lang="en-IN" dirty="0">
                <a:solidFill>
                  <a:srgbClr val="000000"/>
                </a:solidFill>
                <a:latin typeface="Consolas" panose="020B0609020204030204" pitchFamily="49" charset="0"/>
              </a:rPr>
              <a:t>or </a:t>
            </a:r>
            <a:r>
              <a:rPr lang="en-US" b="1" dirty="0"/>
              <a:t>auto</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pPr marL="0" indent="0">
              <a:buNone/>
            </a:pPr>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overflow-x</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hidden</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a:solidFill>
                  <a:srgbClr val="008000"/>
                </a:solidFill>
                <a:effectLst/>
                <a:latin typeface="Consolas" panose="020B0609020204030204" pitchFamily="49" charset="0"/>
              </a:rPr>
              <a:t>/* Hide horizontal scrollbar */</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overflow-y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scroll</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a:solidFill>
                  <a:srgbClr val="008000"/>
                </a:solidFill>
                <a:effectLst/>
                <a:latin typeface="Consolas" panose="020B0609020204030204" pitchFamily="49" charset="0"/>
              </a:rPr>
              <a:t>/* Add vertical scrollbar */</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03537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AA20-B8CF-9A78-A080-F80B9D9AD673}"/>
              </a:ext>
            </a:extLst>
          </p:cNvPr>
          <p:cNvSpPr>
            <a:spLocks noGrp="1"/>
          </p:cNvSpPr>
          <p:nvPr>
            <p:ph type="title"/>
          </p:nvPr>
        </p:nvSpPr>
        <p:spPr>
          <a:xfrm>
            <a:off x="206817" y="123583"/>
            <a:ext cx="8596668" cy="1320800"/>
          </a:xfrm>
        </p:spPr>
        <p:txBody>
          <a:bodyPr/>
          <a:lstStyle/>
          <a:p>
            <a:pPr algn="ctr"/>
            <a:r>
              <a:rPr lang="en-US" b="1" dirty="0">
                <a:solidFill>
                  <a:schemeClr val="tx1"/>
                </a:solidFill>
                <a:highlight>
                  <a:srgbClr val="00FFFF"/>
                </a:highlight>
              </a:rPr>
              <a:t> </a:t>
            </a:r>
            <a:r>
              <a:rPr lang="en-US" b="1" dirty="0" err="1">
                <a:solidFill>
                  <a:schemeClr val="tx1"/>
                </a:solidFill>
                <a:highlight>
                  <a:srgbClr val="00FFFF"/>
                </a:highlight>
              </a:rPr>
              <a:t>Css</a:t>
            </a:r>
            <a:r>
              <a:rPr lang="en-US" b="1" dirty="0">
                <a:solidFill>
                  <a:schemeClr val="tx1"/>
                </a:solidFill>
                <a:highlight>
                  <a:srgbClr val="00FFFF"/>
                </a:highlight>
              </a:rPr>
              <a:t> selector </a:t>
            </a:r>
            <a:endParaRPr lang="en-IN" b="1" dirty="0">
              <a:solidFill>
                <a:schemeClr val="tx1"/>
              </a:solidFill>
              <a:highlight>
                <a:srgbClr val="00FFFF"/>
              </a:highlight>
            </a:endParaRPr>
          </a:p>
        </p:txBody>
      </p:sp>
      <p:sp>
        <p:nvSpPr>
          <p:cNvPr id="5" name="Content Placeholder 4">
            <a:extLst>
              <a:ext uri="{FF2B5EF4-FFF2-40B4-BE49-F238E27FC236}">
                <a16:creationId xmlns:a16="http://schemas.microsoft.com/office/drawing/2014/main" id="{6C3075A1-8AD1-4FCF-9C6A-1A9FFE0767FA}"/>
              </a:ext>
            </a:extLst>
          </p:cNvPr>
          <p:cNvSpPr>
            <a:spLocks noGrp="1"/>
          </p:cNvSpPr>
          <p:nvPr>
            <p:ph idx="1"/>
          </p:nvPr>
        </p:nvSpPr>
        <p:spPr>
          <a:xfrm>
            <a:off x="206817" y="1272298"/>
            <a:ext cx="9682908" cy="2909085"/>
          </a:xfrm>
        </p:spPr>
        <p:txBody>
          <a:bodyPr>
            <a:normAutofit/>
          </a:bodyPr>
          <a:lstStyle/>
          <a:p>
            <a:r>
              <a:rPr lang="en-US" b="0" i="0" dirty="0">
                <a:solidFill>
                  <a:srgbClr val="000000"/>
                </a:solidFill>
                <a:effectLst/>
                <a:latin typeface="Verdana" panose="020B0604030504040204" pitchFamily="34" charset="0"/>
              </a:rPr>
              <a:t>Here we learned some  simple selector like </a:t>
            </a:r>
          </a:p>
          <a:p>
            <a:pPr>
              <a:buFont typeface="+mj-lt"/>
              <a:buAutoNum type="arabicPeriod"/>
            </a:pPr>
            <a:r>
              <a:rPr lang="en-US" b="1" dirty="0">
                <a:solidFill>
                  <a:srgbClr val="000000"/>
                </a:solidFill>
                <a:latin typeface="Verdana" panose="020B0604030504040204" pitchFamily="34" charset="0"/>
              </a:rPr>
              <a:t>Universal selector</a:t>
            </a:r>
            <a:r>
              <a:rPr lang="en-US" dirty="0">
                <a:solidFill>
                  <a:srgbClr val="000000"/>
                </a:solidFill>
                <a:latin typeface="Verdana" panose="020B0604030504040204" pitchFamily="34" charset="0"/>
              </a:rPr>
              <a:t> = denoted by *(star)</a:t>
            </a:r>
          </a:p>
          <a:p>
            <a:pPr>
              <a:buFont typeface="+mj-lt"/>
              <a:buAutoNum type="arabicPeriod"/>
            </a:pPr>
            <a:r>
              <a:rPr lang="en-IN" b="1" dirty="0">
                <a:solidFill>
                  <a:srgbClr val="000000"/>
                </a:solidFill>
                <a:latin typeface="Segoe UI" panose="020B0502040204020203" pitchFamily="34" charset="0"/>
              </a:rPr>
              <a:t>E</a:t>
            </a:r>
            <a:r>
              <a:rPr lang="en-IN" b="1" i="0" dirty="0">
                <a:solidFill>
                  <a:srgbClr val="000000"/>
                </a:solidFill>
                <a:effectLst/>
                <a:latin typeface="Segoe UI" panose="020B0502040204020203" pitchFamily="34" charset="0"/>
              </a:rPr>
              <a:t>lement Selector</a:t>
            </a:r>
            <a:r>
              <a:rPr lang="en-IN" b="0" i="0" dirty="0">
                <a:solidFill>
                  <a:srgbClr val="000000"/>
                </a:solidFill>
                <a:effectLst/>
                <a:latin typeface="Segoe UI" panose="020B0502040204020203" pitchFamily="34" charset="0"/>
              </a:rPr>
              <a:t> </a:t>
            </a:r>
            <a:r>
              <a:rPr lang="en-US" dirty="0">
                <a:solidFill>
                  <a:srgbClr val="000000"/>
                </a:solidFill>
                <a:latin typeface="Verdana" panose="020B0604030504040204" pitchFamily="34" charset="0"/>
              </a:rPr>
              <a:t>= body , h1 , p , div  </a:t>
            </a:r>
            <a:r>
              <a:rPr lang="en-US" dirty="0" err="1">
                <a:solidFill>
                  <a:srgbClr val="000000"/>
                </a:solidFill>
                <a:latin typeface="Verdana" panose="020B0604030504040204" pitchFamily="34" charset="0"/>
              </a:rPr>
              <a:t>etc</a:t>
            </a:r>
            <a:r>
              <a:rPr lang="en-US" dirty="0">
                <a:solidFill>
                  <a:srgbClr val="000000"/>
                </a:solidFill>
                <a:latin typeface="Verdana" panose="020B0604030504040204" pitchFamily="34" charset="0"/>
              </a:rPr>
              <a:t> </a:t>
            </a:r>
          </a:p>
          <a:p>
            <a:pPr>
              <a:buFont typeface="+mj-lt"/>
              <a:buAutoNum type="arabicPeriod"/>
            </a:pPr>
            <a:r>
              <a:rPr lang="en-US" b="1" dirty="0">
                <a:solidFill>
                  <a:srgbClr val="000000"/>
                </a:solidFill>
                <a:latin typeface="Verdana" panose="020B0604030504040204" pitchFamily="34" charset="0"/>
              </a:rPr>
              <a:t>Id selector</a:t>
            </a:r>
            <a:r>
              <a:rPr lang="en-US" dirty="0">
                <a:solidFill>
                  <a:srgbClr val="000000"/>
                </a:solidFill>
                <a:latin typeface="Verdana" panose="020B0604030504040204" pitchFamily="34" charset="0"/>
              </a:rPr>
              <a:t> = its denoted by #(hash)</a:t>
            </a:r>
          </a:p>
          <a:p>
            <a:pPr>
              <a:buFont typeface="+mj-lt"/>
              <a:buAutoNum type="arabicPeriod"/>
            </a:pPr>
            <a:r>
              <a:rPr lang="en-US" b="1" dirty="0">
                <a:solidFill>
                  <a:srgbClr val="000000"/>
                </a:solidFill>
                <a:latin typeface="Verdana" panose="020B0604030504040204" pitchFamily="34" charset="0"/>
              </a:rPr>
              <a:t>Class selector</a:t>
            </a:r>
            <a:r>
              <a:rPr lang="en-US" dirty="0">
                <a:solidFill>
                  <a:srgbClr val="000000"/>
                </a:solidFill>
                <a:latin typeface="Verdana" panose="020B0604030504040204" pitchFamily="34" charset="0"/>
              </a:rPr>
              <a:t> = its denoted by . (dot)</a:t>
            </a:r>
          </a:p>
          <a:p>
            <a:pPr marL="0" indent="0">
              <a:buNone/>
            </a:pPr>
            <a:r>
              <a:rPr lang="en-US" sz="2000" b="1" i="0" dirty="0">
                <a:solidFill>
                  <a:srgbClr val="273239"/>
                </a:solidFill>
                <a:effectLst/>
                <a:latin typeface="urw-din"/>
              </a:rPr>
              <a:t>The only difference between id and clas</a:t>
            </a:r>
            <a:r>
              <a:rPr lang="en-US" sz="2000" b="1" dirty="0">
                <a:solidFill>
                  <a:srgbClr val="273239"/>
                </a:solidFill>
                <a:latin typeface="urw-din"/>
              </a:rPr>
              <a:t>s selector </a:t>
            </a:r>
            <a:r>
              <a:rPr lang="en-US" sz="2000" b="1" i="0" dirty="0">
                <a:solidFill>
                  <a:srgbClr val="273239"/>
                </a:solidFill>
                <a:effectLst/>
                <a:latin typeface="urw-din"/>
              </a:rPr>
              <a:t> is that “id” is unique in a page and can only apply to at most one element, while “class” selector can apply to multiple elements. </a:t>
            </a:r>
            <a:endParaRPr lang="en-US" sz="2000" b="1" i="0" dirty="0">
              <a:solidFill>
                <a:srgbClr val="000000"/>
              </a:solidFill>
              <a:effectLst/>
              <a:latin typeface="Verdana" panose="020B0604030504040204" pitchFamily="34" charset="0"/>
            </a:endParaRPr>
          </a:p>
          <a:p>
            <a:pPr marL="0" indent="0">
              <a:buNone/>
            </a:pPr>
            <a:endParaRPr lang="en-US" dirty="0">
              <a:solidFill>
                <a:srgbClr val="000000"/>
              </a:solidFill>
              <a:latin typeface="Verdana" panose="020B0604030504040204" pitchFamily="34" charset="0"/>
            </a:endParaRPr>
          </a:p>
        </p:txBody>
      </p:sp>
      <p:sp>
        <p:nvSpPr>
          <p:cNvPr id="2" name="TextBox 1">
            <a:extLst>
              <a:ext uri="{FF2B5EF4-FFF2-40B4-BE49-F238E27FC236}">
                <a16:creationId xmlns:a16="http://schemas.microsoft.com/office/drawing/2014/main" id="{69B59239-1334-AA81-8355-B08DF9A3BF02}"/>
              </a:ext>
            </a:extLst>
          </p:cNvPr>
          <p:cNvSpPr txBox="1"/>
          <p:nvPr/>
        </p:nvSpPr>
        <p:spPr>
          <a:xfrm>
            <a:off x="275208" y="4563122"/>
            <a:ext cx="2059619" cy="1754326"/>
          </a:xfrm>
          <a:prstGeom prst="rect">
            <a:avLst/>
          </a:prstGeom>
          <a:noFill/>
        </p:spPr>
        <p:txBody>
          <a:bodyPr wrap="square" rtlCol="0">
            <a:spAutoFit/>
          </a:bodyPr>
          <a:lstStyle/>
          <a:p>
            <a:r>
              <a:rPr lang="en-IN" b="1" dirty="0">
                <a:solidFill>
                  <a:srgbClr val="000000"/>
                </a:solidFill>
                <a:latin typeface="Segoe UI" panose="020B0502040204020203" pitchFamily="34" charset="0"/>
              </a:rPr>
              <a:t>E</a:t>
            </a:r>
            <a:r>
              <a:rPr lang="en-IN" b="1" i="0" dirty="0">
                <a:solidFill>
                  <a:srgbClr val="000000"/>
                </a:solidFill>
                <a:effectLst/>
                <a:latin typeface="Segoe UI" panose="020B0502040204020203" pitchFamily="34" charset="0"/>
              </a:rPr>
              <a:t>lement Selector</a:t>
            </a:r>
            <a:endParaRPr lang="en-IN" b="0" i="0" dirty="0">
              <a:solidFill>
                <a:srgbClr val="A52A2A"/>
              </a:solidFill>
              <a:effectLst/>
              <a:latin typeface="Consolas" panose="020B0609020204030204" pitchFamily="49" charset="0"/>
            </a:endParaRPr>
          </a:p>
          <a:p>
            <a:r>
              <a:rPr lang="en-IN" b="0" i="0" dirty="0">
                <a:solidFill>
                  <a:srgbClr val="A52A2A"/>
                </a:solidFill>
                <a:effectLst/>
                <a:latin typeface="Consolas" panose="020B0609020204030204" pitchFamily="49" charset="0"/>
              </a:rPr>
              <a:t>p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text-align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center</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3" name="TextBox 2">
            <a:extLst>
              <a:ext uri="{FF2B5EF4-FFF2-40B4-BE49-F238E27FC236}">
                <a16:creationId xmlns:a16="http://schemas.microsoft.com/office/drawing/2014/main" id="{58A6B2CE-3BF0-F714-AFE7-5D86D9B40D4C}"/>
              </a:ext>
            </a:extLst>
          </p:cNvPr>
          <p:cNvSpPr txBox="1"/>
          <p:nvPr/>
        </p:nvSpPr>
        <p:spPr>
          <a:xfrm>
            <a:off x="3169327" y="4483223"/>
            <a:ext cx="2077375" cy="1754326"/>
          </a:xfrm>
          <a:prstGeom prst="rect">
            <a:avLst/>
          </a:prstGeom>
          <a:noFill/>
        </p:spPr>
        <p:txBody>
          <a:bodyPr wrap="square" rtlCol="0">
            <a:spAutoFit/>
          </a:bodyPr>
          <a:lstStyle/>
          <a:p>
            <a:r>
              <a:rPr lang="en-US" b="1" dirty="0">
                <a:solidFill>
                  <a:srgbClr val="000000"/>
                </a:solidFill>
                <a:latin typeface="Verdana" panose="020B0604030504040204" pitchFamily="34" charset="0"/>
              </a:rPr>
              <a:t>Id selector</a:t>
            </a:r>
            <a:endParaRPr lang="es-ES" b="0" i="0" dirty="0">
              <a:solidFill>
                <a:srgbClr val="A52A2A"/>
              </a:solidFill>
              <a:effectLst/>
              <a:latin typeface="Consolas" panose="020B0609020204030204" pitchFamily="49" charset="0"/>
            </a:endParaRPr>
          </a:p>
          <a:p>
            <a:r>
              <a:rPr lang="es-ES" b="0" i="0" dirty="0">
                <a:solidFill>
                  <a:srgbClr val="A52A2A"/>
                </a:solidFill>
                <a:effectLst/>
                <a:latin typeface="Consolas" panose="020B0609020204030204" pitchFamily="49" charset="0"/>
              </a:rPr>
              <a:t>#para1 </a:t>
            </a:r>
            <a:r>
              <a:rPr lang="es-ES" b="0" i="0" dirty="0">
                <a:solidFill>
                  <a:srgbClr val="000000"/>
                </a:solidFill>
                <a:effectLst/>
                <a:latin typeface="Consolas" panose="020B0609020204030204" pitchFamily="49" charset="0"/>
              </a:rPr>
              <a:t>{</a:t>
            </a:r>
            <a:br>
              <a:rPr lang="es-ES" b="0" i="0" dirty="0">
                <a:solidFill>
                  <a:srgbClr val="FF0000"/>
                </a:solidFill>
                <a:effectLst/>
                <a:latin typeface="Consolas" panose="020B0609020204030204" pitchFamily="49" charset="0"/>
              </a:rPr>
            </a:br>
            <a:r>
              <a:rPr lang="es-ES" b="0" i="0" dirty="0">
                <a:solidFill>
                  <a:srgbClr val="FF0000"/>
                </a:solidFill>
                <a:effectLst/>
                <a:latin typeface="Consolas" panose="020B0609020204030204" pitchFamily="49" charset="0"/>
              </a:rPr>
              <a:t>  </a:t>
            </a:r>
            <a:r>
              <a:rPr lang="es-ES" b="0" i="0" dirty="0" err="1">
                <a:solidFill>
                  <a:srgbClr val="FF0000"/>
                </a:solidFill>
                <a:effectLst/>
                <a:latin typeface="Consolas" panose="020B0609020204030204" pitchFamily="49" charset="0"/>
              </a:rPr>
              <a:t>text-align</a:t>
            </a:r>
            <a:r>
              <a:rPr lang="es-ES" b="0" i="0" dirty="0">
                <a:solidFill>
                  <a:srgbClr val="000000"/>
                </a:solidFill>
                <a:effectLst/>
                <a:latin typeface="Consolas" panose="020B0609020204030204" pitchFamily="49" charset="0"/>
              </a:rPr>
              <a:t>:</a:t>
            </a:r>
            <a:r>
              <a:rPr lang="es-ES" b="0" i="0" dirty="0">
                <a:solidFill>
                  <a:srgbClr val="0000CD"/>
                </a:solidFill>
                <a:effectLst/>
                <a:latin typeface="Consolas" panose="020B0609020204030204" pitchFamily="49" charset="0"/>
              </a:rPr>
              <a:t> center</a:t>
            </a:r>
            <a:r>
              <a:rPr lang="es-ES" b="0" i="0" dirty="0">
                <a:solidFill>
                  <a:srgbClr val="000000"/>
                </a:solidFill>
                <a:effectLst/>
                <a:latin typeface="Consolas" panose="020B0609020204030204" pitchFamily="49" charset="0"/>
              </a:rPr>
              <a:t>;</a:t>
            </a:r>
            <a:br>
              <a:rPr lang="es-ES" b="0" i="0" dirty="0">
                <a:solidFill>
                  <a:srgbClr val="FF0000"/>
                </a:solidFill>
                <a:effectLst/>
                <a:latin typeface="Consolas" panose="020B0609020204030204" pitchFamily="49" charset="0"/>
              </a:rPr>
            </a:br>
            <a:r>
              <a:rPr lang="es-ES" b="0" i="0" dirty="0">
                <a:solidFill>
                  <a:srgbClr val="FF0000"/>
                </a:solidFill>
                <a:effectLst/>
                <a:latin typeface="Consolas" panose="020B0609020204030204" pitchFamily="49" charset="0"/>
              </a:rPr>
              <a:t>  color</a:t>
            </a:r>
            <a:r>
              <a:rPr lang="es-ES" b="0" i="0" dirty="0">
                <a:solidFill>
                  <a:srgbClr val="000000"/>
                </a:solidFill>
                <a:effectLst/>
                <a:latin typeface="Consolas" panose="020B0609020204030204" pitchFamily="49" charset="0"/>
              </a:rPr>
              <a:t>:</a:t>
            </a:r>
            <a:r>
              <a:rPr lang="es-ES" b="0" i="0" dirty="0">
                <a:solidFill>
                  <a:srgbClr val="0000CD"/>
                </a:solidFill>
                <a:effectLst/>
                <a:latin typeface="Consolas" panose="020B0609020204030204" pitchFamily="49" charset="0"/>
              </a:rPr>
              <a:t> red</a:t>
            </a:r>
            <a:r>
              <a:rPr lang="es-ES" b="0" i="0" dirty="0">
                <a:solidFill>
                  <a:srgbClr val="000000"/>
                </a:solidFill>
                <a:effectLst/>
                <a:latin typeface="Consolas" panose="020B0609020204030204" pitchFamily="49" charset="0"/>
              </a:rPr>
              <a:t>;</a:t>
            </a:r>
            <a:br>
              <a:rPr lang="es-ES" b="0" i="0" dirty="0">
                <a:solidFill>
                  <a:srgbClr val="FF0000"/>
                </a:solidFill>
                <a:effectLst/>
                <a:latin typeface="Consolas" panose="020B0609020204030204" pitchFamily="49" charset="0"/>
              </a:rPr>
            </a:br>
            <a:r>
              <a:rPr lang="es-ES" b="0" i="0" dirty="0">
                <a:solidFill>
                  <a:srgbClr val="000000"/>
                </a:solidFill>
                <a:effectLst/>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BA84B0E1-00DF-72E2-5B3A-59B88116EF65}"/>
              </a:ext>
            </a:extLst>
          </p:cNvPr>
          <p:cNvSpPr txBox="1"/>
          <p:nvPr/>
        </p:nvSpPr>
        <p:spPr>
          <a:xfrm>
            <a:off x="6081202" y="4434971"/>
            <a:ext cx="2453197" cy="2308324"/>
          </a:xfrm>
          <a:prstGeom prst="rect">
            <a:avLst/>
          </a:prstGeom>
          <a:noFill/>
        </p:spPr>
        <p:txBody>
          <a:bodyPr wrap="square" rtlCol="0">
            <a:spAutoFit/>
          </a:bodyPr>
          <a:lstStyle/>
          <a:p>
            <a:pPr algn="l"/>
            <a:r>
              <a:rPr lang="en-US" b="1" dirty="0">
                <a:solidFill>
                  <a:srgbClr val="000000"/>
                </a:solidFill>
                <a:latin typeface="Verdana" panose="020B0604030504040204" pitchFamily="34" charset="0"/>
              </a:rPr>
              <a:t>Class selector</a:t>
            </a:r>
            <a:endParaRPr lang="en-US" b="0" i="0" dirty="0">
              <a:solidFill>
                <a:srgbClr val="A52A2A"/>
              </a:solidFill>
              <a:effectLst/>
              <a:latin typeface="Consolas" panose="020B0609020204030204" pitchFamily="49" charset="0"/>
            </a:endParaRPr>
          </a:p>
          <a:p>
            <a:pPr algn="l"/>
            <a:r>
              <a:rPr lang="en-US" b="0" i="0" dirty="0">
                <a:solidFill>
                  <a:srgbClr val="A52A2A"/>
                </a:solidFill>
                <a:effectLst/>
                <a:latin typeface="Consolas" panose="020B0609020204030204" pitchFamily="49" charset="0"/>
              </a:rPr>
              <a:t>.center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text-align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center</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b="0" i="0" dirty="0">
              <a:solidFill>
                <a:srgbClr val="000000"/>
              </a:solidFill>
              <a:effectLst/>
              <a:latin typeface="Verdana" panose="020B0604030504040204" pitchFamily="34" charset="0"/>
            </a:endParaRPr>
          </a:p>
          <a:p>
            <a:br>
              <a:rPr lang="en-US" dirty="0"/>
            </a:br>
            <a:endParaRPr lang="en-IN" dirty="0"/>
          </a:p>
        </p:txBody>
      </p:sp>
      <p:sp>
        <p:nvSpPr>
          <p:cNvPr id="9" name="TextBox 8">
            <a:extLst>
              <a:ext uri="{FF2B5EF4-FFF2-40B4-BE49-F238E27FC236}">
                <a16:creationId xmlns:a16="http://schemas.microsoft.com/office/drawing/2014/main" id="{12A7E78E-FF02-5956-38B3-38A01A981CA6}"/>
              </a:ext>
            </a:extLst>
          </p:cNvPr>
          <p:cNvSpPr txBox="1"/>
          <p:nvPr/>
        </p:nvSpPr>
        <p:spPr>
          <a:xfrm>
            <a:off x="8549196" y="4483223"/>
            <a:ext cx="2645546" cy="1754326"/>
          </a:xfrm>
          <a:prstGeom prst="rect">
            <a:avLst/>
          </a:prstGeom>
          <a:noFill/>
        </p:spPr>
        <p:txBody>
          <a:bodyPr wrap="square" rtlCol="0">
            <a:spAutoFit/>
          </a:bodyPr>
          <a:lstStyle/>
          <a:p>
            <a:r>
              <a:rPr lang="en-US" b="1" dirty="0">
                <a:solidFill>
                  <a:srgbClr val="000000"/>
                </a:solidFill>
                <a:latin typeface="Verdana" panose="020B0604030504040204" pitchFamily="34" charset="0"/>
              </a:rPr>
              <a:t>Universal selector</a:t>
            </a:r>
            <a:endParaRPr lang="en-IN" b="0" i="0" dirty="0">
              <a:solidFill>
                <a:srgbClr val="A52A2A"/>
              </a:solidFill>
              <a:effectLst/>
              <a:latin typeface="Consolas" panose="020B0609020204030204" pitchFamily="49" charset="0"/>
            </a:endParaRPr>
          </a:p>
          <a:p>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text-align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center</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blue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10" name="TextBox 9">
            <a:extLst>
              <a:ext uri="{FF2B5EF4-FFF2-40B4-BE49-F238E27FC236}">
                <a16:creationId xmlns:a16="http://schemas.microsoft.com/office/drawing/2014/main" id="{50CD64DD-8741-2B24-876F-99E02CA2D0D0}"/>
              </a:ext>
            </a:extLst>
          </p:cNvPr>
          <p:cNvSpPr txBox="1"/>
          <p:nvPr/>
        </p:nvSpPr>
        <p:spPr>
          <a:xfrm>
            <a:off x="7954392" y="408373"/>
            <a:ext cx="3906175" cy="646331"/>
          </a:xfrm>
          <a:prstGeom prst="rect">
            <a:avLst/>
          </a:prstGeom>
          <a:noFill/>
        </p:spPr>
        <p:txBody>
          <a:bodyPr wrap="square" rtlCol="0">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="center large"&gt;</a:t>
            </a:r>
            <a:r>
              <a:rPr lang="en-US" b="0" i="0" dirty="0">
                <a:solidFill>
                  <a:srgbClr val="000000"/>
                </a:solidFill>
                <a:effectLst/>
                <a:latin typeface="Consolas" panose="020B0609020204030204" pitchFamily="49" charset="0"/>
              </a:rPr>
              <a:t>This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44524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0CC0-B83C-F833-09E1-1278E4C1E513}"/>
              </a:ext>
            </a:extLst>
          </p:cNvPr>
          <p:cNvSpPr>
            <a:spLocks noGrp="1"/>
          </p:cNvSpPr>
          <p:nvPr>
            <p:ph type="title"/>
          </p:nvPr>
        </p:nvSpPr>
        <p:spPr>
          <a:xfrm>
            <a:off x="322227" y="167813"/>
            <a:ext cx="8596668" cy="1320800"/>
          </a:xfrm>
        </p:spPr>
        <p:txBody>
          <a:bodyPr/>
          <a:lstStyle/>
          <a:p>
            <a:r>
              <a:rPr lang="en-IN" b="0" i="0" dirty="0">
                <a:solidFill>
                  <a:srgbClr val="000000"/>
                </a:solidFill>
                <a:effectLst/>
                <a:latin typeface="Segoe UI" panose="020B0502040204020203" pitchFamily="34" charset="0"/>
              </a:rPr>
              <a:t>CSS Flexbox</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97F64DE-9FCC-8C6C-8C3E-03517B7D6406}"/>
              </a:ext>
            </a:extLst>
          </p:cNvPr>
          <p:cNvSpPr>
            <a:spLocks noGrp="1"/>
          </p:cNvSpPr>
          <p:nvPr>
            <p:ph idx="1"/>
          </p:nvPr>
        </p:nvSpPr>
        <p:spPr>
          <a:xfrm>
            <a:off x="322227" y="1053607"/>
            <a:ext cx="8596668" cy="3340839"/>
          </a:xfrm>
        </p:spPr>
        <p:txBody>
          <a:bodyPr/>
          <a:lstStyle/>
          <a:p>
            <a:r>
              <a:rPr lang="en-US" dirty="0"/>
              <a:t>Before the Flexbox Layout module,</a:t>
            </a:r>
          </a:p>
          <a:p>
            <a:pPr marL="0" indent="0">
              <a:buNone/>
            </a:pPr>
            <a:r>
              <a:rPr lang="en-US" dirty="0"/>
              <a:t> there were four layout modes:</a:t>
            </a:r>
          </a:p>
          <a:p>
            <a:pPr marL="0" indent="0">
              <a:buNone/>
            </a:pPr>
            <a:r>
              <a:rPr lang="en-US" dirty="0"/>
              <a:t>Block, for sections in a webpage</a:t>
            </a:r>
          </a:p>
          <a:p>
            <a:pPr marL="0" indent="0">
              <a:buNone/>
            </a:pPr>
            <a:r>
              <a:rPr lang="en-US" dirty="0"/>
              <a:t>Inline, for text</a:t>
            </a:r>
          </a:p>
          <a:p>
            <a:pPr marL="0" indent="0">
              <a:buNone/>
            </a:pPr>
            <a:r>
              <a:rPr lang="en-US" dirty="0"/>
              <a:t>Table, for two-dimensional table data</a:t>
            </a:r>
          </a:p>
          <a:p>
            <a:pPr marL="0" indent="0">
              <a:buNone/>
            </a:pPr>
            <a:r>
              <a:rPr lang="en-US" dirty="0"/>
              <a:t>Positioned, for explicit position of an element</a:t>
            </a:r>
          </a:p>
          <a:p>
            <a:pPr marL="0" indent="0">
              <a:buNone/>
            </a:pPr>
            <a:r>
              <a:rPr lang="en-US" dirty="0"/>
              <a:t>The Flexible Box Layout Module, makes it easier to design flexible responsive layout structure without using float or positioning.</a:t>
            </a:r>
            <a:endParaRPr lang="en-IN" dirty="0"/>
          </a:p>
        </p:txBody>
      </p:sp>
      <p:sp>
        <p:nvSpPr>
          <p:cNvPr id="4" name="TextBox 3">
            <a:extLst>
              <a:ext uri="{FF2B5EF4-FFF2-40B4-BE49-F238E27FC236}">
                <a16:creationId xmlns:a16="http://schemas.microsoft.com/office/drawing/2014/main" id="{D471F176-72A9-FD45-D8F5-BF173C32E3D8}"/>
              </a:ext>
            </a:extLst>
          </p:cNvPr>
          <p:cNvSpPr txBox="1"/>
          <p:nvPr/>
        </p:nvSpPr>
        <p:spPr>
          <a:xfrm>
            <a:off x="322227" y="4296792"/>
            <a:ext cx="7214915" cy="2308324"/>
          </a:xfrm>
          <a:prstGeom prst="rect">
            <a:avLst/>
          </a:prstGeom>
          <a:noFill/>
        </p:spPr>
        <p:txBody>
          <a:bodyPr wrap="square" rtlCol="0">
            <a:spAutoFit/>
          </a:bodyPr>
          <a:lstStyle/>
          <a:p>
            <a:r>
              <a:rPr lang="en-US" dirty="0"/>
              <a:t>The flex container properties are:</a:t>
            </a:r>
          </a:p>
          <a:p>
            <a:endParaRPr lang="en-US" dirty="0"/>
          </a:p>
          <a:p>
            <a:r>
              <a:rPr lang="en-US" dirty="0"/>
              <a:t>flex-direction</a:t>
            </a:r>
          </a:p>
          <a:p>
            <a:r>
              <a:rPr lang="en-US" dirty="0"/>
              <a:t>flex-wrap</a:t>
            </a:r>
          </a:p>
          <a:p>
            <a:r>
              <a:rPr lang="en-US" dirty="0"/>
              <a:t>flex-flow</a:t>
            </a:r>
          </a:p>
          <a:p>
            <a:r>
              <a:rPr lang="en-US" dirty="0"/>
              <a:t>justify-content</a:t>
            </a:r>
          </a:p>
          <a:p>
            <a:r>
              <a:rPr lang="en-US" dirty="0"/>
              <a:t>align-items</a:t>
            </a:r>
          </a:p>
          <a:p>
            <a:r>
              <a:rPr lang="en-US" dirty="0"/>
              <a:t>align-content</a:t>
            </a:r>
            <a:endParaRPr lang="en-IN" dirty="0"/>
          </a:p>
        </p:txBody>
      </p:sp>
    </p:spTree>
    <p:extLst>
      <p:ext uri="{BB962C8B-B14F-4D97-AF65-F5344CB8AC3E}">
        <p14:creationId xmlns:p14="http://schemas.microsoft.com/office/powerpoint/2010/main" val="2219732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28FE-C45A-5EEC-202D-AC6F1C6E78BC}"/>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Flexbox</a:t>
            </a:r>
            <a:br>
              <a:rPr lang="en-IN" b="0" i="0" dirty="0">
                <a:solidFill>
                  <a:srgbClr val="000000"/>
                </a:solidFill>
                <a:effectLst/>
                <a:latin typeface="Segoe UI" panose="020B0502040204020203" pitchFamily="34" charset="0"/>
              </a:rPr>
            </a:br>
            <a:endParaRPr lang="en-IN" dirty="0"/>
          </a:p>
        </p:txBody>
      </p:sp>
      <p:graphicFrame>
        <p:nvGraphicFramePr>
          <p:cNvPr id="4" name="Content Placeholder 3">
            <a:extLst>
              <a:ext uri="{FF2B5EF4-FFF2-40B4-BE49-F238E27FC236}">
                <a16:creationId xmlns:a16="http://schemas.microsoft.com/office/drawing/2014/main" id="{5E1C68A6-97DF-4BD5-E401-C185698B2427}"/>
              </a:ext>
            </a:extLst>
          </p:cNvPr>
          <p:cNvGraphicFramePr>
            <a:graphicFrameLocks noGrp="1"/>
          </p:cNvGraphicFramePr>
          <p:nvPr>
            <p:ph idx="1"/>
            <p:extLst>
              <p:ext uri="{D42A27DB-BD31-4B8C-83A1-F6EECF244321}">
                <p14:modId xmlns:p14="http://schemas.microsoft.com/office/powerpoint/2010/main" val="2975016606"/>
              </p:ext>
            </p:extLst>
          </p:nvPr>
        </p:nvGraphicFramePr>
        <p:xfrm>
          <a:off x="452762" y="2077375"/>
          <a:ext cx="7648244" cy="4017186"/>
        </p:xfrm>
        <a:graphic>
          <a:graphicData uri="http://schemas.openxmlformats.org/drawingml/2006/table">
            <a:tbl>
              <a:tblPr/>
              <a:tblGrid>
                <a:gridCol w="1910168">
                  <a:extLst>
                    <a:ext uri="{9D8B030D-6E8A-4147-A177-3AD203B41FA5}">
                      <a16:colId xmlns:a16="http://schemas.microsoft.com/office/drawing/2014/main" val="4019798273"/>
                    </a:ext>
                  </a:extLst>
                </a:gridCol>
                <a:gridCol w="5738076">
                  <a:extLst>
                    <a:ext uri="{9D8B030D-6E8A-4147-A177-3AD203B41FA5}">
                      <a16:colId xmlns:a16="http://schemas.microsoft.com/office/drawing/2014/main" val="960812251"/>
                    </a:ext>
                  </a:extLst>
                </a:gridCol>
              </a:tblGrid>
              <a:tr h="329379">
                <a:tc>
                  <a:txBody>
                    <a:bodyPr/>
                    <a:lstStyle/>
                    <a:p>
                      <a:pPr algn="l" fontAlgn="t"/>
                      <a:r>
                        <a:rPr lang="en-IN" sz="1500" dirty="0">
                          <a:effectLst/>
                        </a:rPr>
                        <a:t>Property</a:t>
                      </a:r>
                    </a:p>
                  </a:txBody>
                  <a:tcPr marL="98264"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a:effectLst/>
                        </a:rPr>
                        <a:t>Description</a:t>
                      </a:r>
                    </a:p>
                  </a:txBody>
                  <a:tcPr marL="49132"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92694194"/>
                  </a:ext>
                </a:extLst>
              </a:tr>
              <a:tr h="790097">
                <a:tc>
                  <a:txBody>
                    <a:bodyPr/>
                    <a:lstStyle/>
                    <a:p>
                      <a:pPr algn="l" fontAlgn="t"/>
                      <a:r>
                        <a:rPr lang="en-IN" sz="1500">
                          <a:effectLst/>
                          <a:hlinkClick r:id="rId2"/>
                        </a:rPr>
                        <a:t>align-content</a:t>
                      </a:r>
                      <a:endParaRPr lang="en-IN" sz="1500">
                        <a:effectLst/>
                      </a:endParaRPr>
                    </a:p>
                  </a:txBody>
                  <a:tcPr marL="98264"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Modifies the behavior of the flex-wrap property. It is similar to align-items, but instead of aligning flex items, it aligns flex lines</a:t>
                      </a:r>
                    </a:p>
                  </a:txBody>
                  <a:tcPr marL="49132"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25685686"/>
                  </a:ext>
                </a:extLst>
              </a:tr>
              <a:tr h="559738">
                <a:tc>
                  <a:txBody>
                    <a:bodyPr/>
                    <a:lstStyle/>
                    <a:p>
                      <a:pPr algn="l" fontAlgn="t"/>
                      <a:r>
                        <a:rPr lang="en-IN" sz="1500">
                          <a:effectLst/>
                          <a:hlinkClick r:id="rId3"/>
                        </a:rPr>
                        <a:t>align-items</a:t>
                      </a:r>
                      <a:endParaRPr lang="en-IN" sz="1500">
                        <a:effectLst/>
                      </a:endParaRPr>
                    </a:p>
                  </a:txBody>
                  <a:tcPr marL="98264"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Vertically aligns the flex items when the items do not use all available space on the cross-axis</a:t>
                      </a:r>
                    </a:p>
                  </a:txBody>
                  <a:tcPr marL="49132"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98297345"/>
                  </a:ext>
                </a:extLst>
              </a:tr>
              <a:tr h="329379">
                <a:tc>
                  <a:txBody>
                    <a:bodyPr/>
                    <a:lstStyle/>
                    <a:p>
                      <a:pPr algn="l" fontAlgn="t"/>
                      <a:r>
                        <a:rPr lang="en-IN" sz="1500">
                          <a:effectLst/>
                          <a:hlinkClick r:id="rId4"/>
                        </a:rPr>
                        <a:t>display</a:t>
                      </a:r>
                      <a:endParaRPr lang="en-IN" sz="1500">
                        <a:effectLst/>
                      </a:endParaRPr>
                    </a:p>
                  </a:txBody>
                  <a:tcPr marL="98264"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Specifies the type of box used for an HTML element</a:t>
                      </a:r>
                    </a:p>
                  </a:txBody>
                  <a:tcPr marL="49132"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7587252"/>
                  </a:ext>
                </a:extLst>
              </a:tr>
              <a:tr h="559738">
                <a:tc>
                  <a:txBody>
                    <a:bodyPr/>
                    <a:lstStyle/>
                    <a:p>
                      <a:pPr algn="l" fontAlgn="t"/>
                      <a:r>
                        <a:rPr lang="en-IN" sz="1500">
                          <a:effectLst/>
                          <a:hlinkClick r:id="rId5"/>
                        </a:rPr>
                        <a:t>flex-direction</a:t>
                      </a:r>
                      <a:endParaRPr lang="en-IN" sz="1500">
                        <a:effectLst/>
                      </a:endParaRPr>
                    </a:p>
                  </a:txBody>
                  <a:tcPr marL="98264"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Specifies the direction of the flexible items inside a flex container</a:t>
                      </a:r>
                    </a:p>
                  </a:txBody>
                  <a:tcPr marL="49132"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66132034"/>
                  </a:ext>
                </a:extLst>
              </a:tr>
              <a:tr h="329379">
                <a:tc>
                  <a:txBody>
                    <a:bodyPr/>
                    <a:lstStyle/>
                    <a:p>
                      <a:pPr algn="l" fontAlgn="t"/>
                      <a:r>
                        <a:rPr lang="en-IN" sz="1500">
                          <a:effectLst/>
                          <a:hlinkClick r:id="rId6"/>
                        </a:rPr>
                        <a:t>flex-flow</a:t>
                      </a:r>
                      <a:endParaRPr lang="en-IN" sz="1500">
                        <a:effectLst/>
                      </a:endParaRPr>
                    </a:p>
                  </a:txBody>
                  <a:tcPr marL="98264"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A shorthand property for flex-direction and flex-wrap</a:t>
                      </a:r>
                    </a:p>
                  </a:txBody>
                  <a:tcPr marL="49132"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97251721"/>
                  </a:ext>
                </a:extLst>
              </a:tr>
              <a:tr h="559738">
                <a:tc>
                  <a:txBody>
                    <a:bodyPr/>
                    <a:lstStyle/>
                    <a:p>
                      <a:pPr algn="l" fontAlgn="t"/>
                      <a:r>
                        <a:rPr lang="en-IN" sz="1500">
                          <a:effectLst/>
                          <a:hlinkClick r:id="rId7"/>
                        </a:rPr>
                        <a:t>flex-wrap</a:t>
                      </a:r>
                      <a:endParaRPr lang="en-IN" sz="1500">
                        <a:effectLst/>
                      </a:endParaRPr>
                    </a:p>
                  </a:txBody>
                  <a:tcPr marL="98264"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Specifies whether the flex items should wrap or not, if there is not enough room for them on one flex line</a:t>
                      </a:r>
                    </a:p>
                  </a:txBody>
                  <a:tcPr marL="49132"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6515484"/>
                  </a:ext>
                </a:extLst>
              </a:tr>
              <a:tr h="559738">
                <a:tc>
                  <a:txBody>
                    <a:bodyPr/>
                    <a:lstStyle/>
                    <a:p>
                      <a:pPr algn="l" fontAlgn="t"/>
                      <a:r>
                        <a:rPr lang="en-IN" sz="1500">
                          <a:effectLst/>
                          <a:hlinkClick r:id="rId8"/>
                        </a:rPr>
                        <a:t>justify-content</a:t>
                      </a:r>
                      <a:endParaRPr lang="en-IN" sz="1500">
                        <a:effectLst/>
                      </a:endParaRPr>
                    </a:p>
                  </a:txBody>
                  <a:tcPr marL="98264"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500" dirty="0">
                          <a:effectLst/>
                        </a:rPr>
                        <a:t>Horizontally aligns the flex items when the items do not use all available space on the main-axis</a:t>
                      </a:r>
                    </a:p>
                  </a:txBody>
                  <a:tcPr marL="49132" marR="49132" marT="49132" marB="4913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615484629"/>
                  </a:ext>
                </a:extLst>
              </a:tr>
            </a:tbl>
          </a:graphicData>
        </a:graphic>
      </p:graphicFrame>
    </p:spTree>
    <p:extLst>
      <p:ext uri="{BB962C8B-B14F-4D97-AF65-F5344CB8AC3E}">
        <p14:creationId xmlns:p14="http://schemas.microsoft.com/office/powerpoint/2010/main" val="110997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0CC0-B83C-F833-09E1-1278E4C1E513}"/>
              </a:ext>
            </a:extLst>
          </p:cNvPr>
          <p:cNvSpPr>
            <a:spLocks noGrp="1"/>
          </p:cNvSpPr>
          <p:nvPr>
            <p:ph type="title"/>
          </p:nvPr>
        </p:nvSpPr>
        <p:spPr>
          <a:xfrm>
            <a:off x="322227" y="167813"/>
            <a:ext cx="8596668" cy="1320800"/>
          </a:xfrm>
        </p:spPr>
        <p:txBody>
          <a:bodyPr/>
          <a:lstStyle/>
          <a:p>
            <a:r>
              <a:rPr lang="en-IN" b="0" i="0" dirty="0">
                <a:solidFill>
                  <a:srgbClr val="000000"/>
                </a:solidFill>
                <a:effectLst/>
                <a:latin typeface="Segoe UI" panose="020B0502040204020203" pitchFamily="34" charset="0"/>
              </a:rPr>
              <a:t>CSS Flexbox</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97F64DE-9FCC-8C6C-8C3E-03517B7D6406}"/>
              </a:ext>
            </a:extLst>
          </p:cNvPr>
          <p:cNvSpPr>
            <a:spLocks noGrp="1"/>
          </p:cNvSpPr>
          <p:nvPr>
            <p:ph idx="1"/>
          </p:nvPr>
        </p:nvSpPr>
        <p:spPr>
          <a:xfrm>
            <a:off x="322227" y="1053607"/>
            <a:ext cx="8596668" cy="3340839"/>
          </a:xfrm>
        </p:spPr>
        <p:txBody>
          <a:bodyPr>
            <a:normAutofit/>
          </a:bodyPr>
          <a:lstStyle/>
          <a:p>
            <a:r>
              <a:rPr lang="en-US" dirty="0"/>
              <a:t>Example</a:t>
            </a:r>
          </a:p>
          <a:p>
            <a:pPr marL="0" indent="0">
              <a:buNone/>
            </a:pPr>
            <a:r>
              <a:rPr lang="en-US" dirty="0"/>
              <a:t>The column value stacks the flex items vertically (from top to bottom):</a:t>
            </a:r>
          </a:p>
          <a:p>
            <a:pPr marL="0" indent="0">
              <a:buNone/>
            </a:pPr>
            <a:r>
              <a:rPr lang="en-IN" b="0" i="0" dirty="0">
                <a:solidFill>
                  <a:srgbClr val="A52A2A"/>
                </a:solidFill>
                <a:effectLst/>
                <a:latin typeface="Consolas" panose="020B0609020204030204" pitchFamily="49" charset="0"/>
              </a:rPr>
              <a:t>.flex-container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flex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flex-direction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column</a:t>
            </a:r>
            <a:r>
              <a:rPr lang="en-IN" b="0" i="0" dirty="0">
                <a:solidFill>
                  <a:srgbClr val="000000"/>
                </a:solidFill>
                <a:effectLst/>
                <a:latin typeface="Consolas" panose="020B0609020204030204" pitchFamily="49" charset="0"/>
              </a:rPr>
              <a:t>; or </a:t>
            </a:r>
            <a:r>
              <a:rPr lang="en-IN" b="0" i="0" dirty="0">
                <a:solidFill>
                  <a:srgbClr val="0000CD"/>
                </a:solidFill>
                <a:effectLst/>
                <a:latin typeface="Consolas" panose="020B0609020204030204" pitchFamily="49" charset="0"/>
              </a:rPr>
              <a:t>column-reverse</a:t>
            </a:r>
            <a:r>
              <a:rPr lang="en-IN" b="0" i="0" dirty="0">
                <a:solidFill>
                  <a:srgbClr val="000000"/>
                </a:solidFill>
                <a:effectLst/>
                <a:latin typeface="Consolas" panose="020B0609020204030204" pitchFamily="49" charset="0"/>
              </a:rPr>
              <a:t>; or </a:t>
            </a:r>
            <a:r>
              <a:rPr lang="en-IN" b="0" i="0" dirty="0">
                <a:solidFill>
                  <a:srgbClr val="0000CD"/>
                </a:solidFill>
                <a:effectLst/>
                <a:latin typeface="Consolas" panose="020B0609020204030204" pitchFamily="49" charset="0"/>
              </a:rPr>
              <a:t>row</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row-reverse</a:t>
            </a:r>
            <a:r>
              <a:rPr lang="en-IN" b="0" i="0" dirty="0">
                <a:solidFill>
                  <a:srgbClr val="000000"/>
                </a:solidFill>
                <a:effectLst/>
                <a:latin typeface="Consolas" panose="020B0609020204030204" pitchFamily="49" charset="0"/>
              </a:rPr>
              <a:t>;</a:t>
            </a:r>
          </a:p>
          <a:p>
            <a:pPr marL="0" indent="0">
              <a:buNone/>
            </a:pPr>
            <a:r>
              <a:rPr lang="en-IN" dirty="0">
                <a:solidFill>
                  <a:srgbClr val="000000"/>
                </a:solidFill>
                <a:latin typeface="Consolas" panose="020B0609020204030204" pitchFamily="49" charset="0"/>
              </a:rPr>
              <a:t>   </a:t>
            </a:r>
            <a:r>
              <a:rPr lang="en-IN" b="0" i="0" dirty="0">
                <a:solidFill>
                  <a:srgbClr val="FF0000"/>
                </a:solidFill>
                <a:effectLst/>
                <a:latin typeface="Consolas" panose="020B0609020204030204" pitchFamily="49" charset="0"/>
              </a:rPr>
              <a:t>flex-wrap</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wrap</a:t>
            </a:r>
            <a:r>
              <a:rPr lang="en-IN" b="0" i="0" dirty="0" err="1">
                <a:solidFill>
                  <a:srgbClr val="000000"/>
                </a:solidFill>
                <a:effectLst/>
                <a:latin typeface="Consolas" panose="020B0609020204030204" pitchFamily="49" charset="0"/>
              </a:rPr>
              <a:t>;</a:t>
            </a:r>
            <a:r>
              <a:rPr lang="en-IN" dirty="0" err="1">
                <a:solidFill>
                  <a:srgbClr val="000000"/>
                </a:solidFill>
                <a:latin typeface="Consolas" panose="020B0609020204030204" pitchFamily="49" charset="0"/>
              </a:rPr>
              <a:t>or</a:t>
            </a:r>
            <a:r>
              <a:rPr lang="en-IN" dirty="0">
                <a:solidFill>
                  <a:srgbClr val="000000"/>
                </a:solidFill>
                <a:latin typeface="Consolas" panose="020B0609020204030204" pitchFamily="49" charset="0"/>
              </a:rPr>
              <a:t> </a:t>
            </a:r>
            <a:r>
              <a:rPr lang="en-IN" b="0" i="0" dirty="0" err="1">
                <a:solidFill>
                  <a:srgbClr val="0000CD"/>
                </a:solidFill>
                <a:effectLst/>
                <a:latin typeface="Consolas" panose="020B0609020204030204" pitchFamily="49" charset="0"/>
              </a:rPr>
              <a:t>nowrap</a:t>
            </a:r>
            <a:r>
              <a:rPr lang="en-IN" b="0" i="0" dirty="0" err="1">
                <a:solidFill>
                  <a:srgbClr val="000000"/>
                </a:solidFill>
                <a:effectLst/>
                <a:latin typeface="Consolas" panose="020B0609020204030204" pitchFamily="49" charset="0"/>
              </a:rPr>
              <a:t>;</a:t>
            </a:r>
            <a:r>
              <a:rPr lang="en-IN" dirty="0" err="1">
                <a:solidFill>
                  <a:srgbClr val="000000"/>
                </a:solidFill>
                <a:latin typeface="Consolas" panose="020B0609020204030204" pitchFamily="49" charset="0"/>
              </a:rPr>
              <a:t>or</a:t>
            </a:r>
            <a:r>
              <a:rPr lang="en-IN" dirty="0">
                <a:solidFill>
                  <a:srgbClr val="000000"/>
                </a:solidFill>
                <a:latin typeface="Consolas" panose="020B0609020204030204" pitchFamily="49" charset="0"/>
              </a:rPr>
              <a:t> </a:t>
            </a:r>
            <a:r>
              <a:rPr lang="en-IN" b="0" i="0" dirty="0">
                <a:solidFill>
                  <a:srgbClr val="0000CD"/>
                </a:solidFill>
                <a:effectLst/>
                <a:latin typeface="Consolas" panose="020B0609020204030204" pitchFamily="49" charset="0"/>
              </a:rPr>
              <a:t>wrap-reverse</a:t>
            </a:r>
            <a:r>
              <a:rPr lang="en-IN" b="0" i="0" dirty="0">
                <a:solidFill>
                  <a:srgbClr val="000000"/>
                </a:solidFill>
                <a:effectLst/>
                <a:latin typeface="Consolas" panose="020B0609020204030204" pitchFamily="49" charset="0"/>
              </a:rPr>
              <a:t>;</a:t>
            </a:r>
          </a:p>
          <a:p>
            <a:pPr marL="0" indent="0">
              <a:buNone/>
            </a:pP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justify-content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center</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4" name="TextBox 3">
            <a:extLst>
              <a:ext uri="{FF2B5EF4-FFF2-40B4-BE49-F238E27FC236}">
                <a16:creationId xmlns:a16="http://schemas.microsoft.com/office/drawing/2014/main" id="{D471F176-72A9-FD45-D8F5-BF173C32E3D8}"/>
              </a:ext>
            </a:extLst>
          </p:cNvPr>
          <p:cNvSpPr txBox="1"/>
          <p:nvPr/>
        </p:nvSpPr>
        <p:spPr>
          <a:xfrm>
            <a:off x="322227" y="4296792"/>
            <a:ext cx="8804018" cy="1754326"/>
          </a:xfrm>
          <a:prstGeom prst="rect">
            <a:avLst/>
          </a:prstGeom>
          <a:noFill/>
        </p:spPr>
        <p:txBody>
          <a:bodyPr wrap="square" rtlCol="0">
            <a:spAutoFit/>
          </a:bodyPr>
          <a:lstStyle/>
          <a:p>
            <a:r>
              <a:rPr lang="en-US" dirty="0"/>
              <a:t>The flex-flow property is a shorthand property for setting both the flex-direction and flex-wrap properties.</a:t>
            </a:r>
          </a:p>
          <a:p>
            <a:r>
              <a:rPr lang="en-US" b="0" i="0" dirty="0">
                <a:solidFill>
                  <a:srgbClr val="A52A2A"/>
                </a:solidFill>
                <a:effectLst/>
                <a:latin typeface="Consolas" panose="020B0609020204030204" pitchFamily="49" charset="0"/>
              </a:rPr>
              <a:t>.flex-container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display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flex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flex-flow</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row wrap</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466095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0CC0-B83C-F833-09E1-1278E4C1E513}"/>
              </a:ext>
            </a:extLst>
          </p:cNvPr>
          <p:cNvSpPr>
            <a:spLocks noGrp="1"/>
          </p:cNvSpPr>
          <p:nvPr>
            <p:ph type="title"/>
          </p:nvPr>
        </p:nvSpPr>
        <p:spPr>
          <a:xfrm>
            <a:off x="322227" y="167813"/>
            <a:ext cx="8596668" cy="1320800"/>
          </a:xfrm>
        </p:spPr>
        <p:txBody>
          <a:bodyPr/>
          <a:lstStyle/>
          <a:p>
            <a:r>
              <a:rPr lang="en-IN" b="0" i="0" dirty="0">
                <a:solidFill>
                  <a:srgbClr val="000000"/>
                </a:solidFill>
                <a:effectLst/>
                <a:latin typeface="Segoe UI" panose="020B0502040204020203" pitchFamily="34" charset="0"/>
              </a:rPr>
              <a:t>CSS Flexbox</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97F64DE-9FCC-8C6C-8C3E-03517B7D6406}"/>
              </a:ext>
            </a:extLst>
          </p:cNvPr>
          <p:cNvSpPr>
            <a:spLocks noGrp="1"/>
          </p:cNvSpPr>
          <p:nvPr>
            <p:ph idx="1"/>
          </p:nvPr>
        </p:nvSpPr>
        <p:spPr>
          <a:xfrm>
            <a:off x="322226" y="1053607"/>
            <a:ext cx="10908025" cy="3340839"/>
          </a:xfrm>
        </p:spPr>
        <p:txBody>
          <a:bodyPr>
            <a:normAutofit/>
          </a:bodyPr>
          <a:lstStyle/>
          <a:p>
            <a:r>
              <a:rPr lang="en-US" dirty="0"/>
              <a:t>The </a:t>
            </a:r>
            <a:r>
              <a:rPr lang="en-US" b="1" dirty="0"/>
              <a:t>justify-content property </a:t>
            </a:r>
            <a:r>
              <a:rPr lang="en-US" dirty="0"/>
              <a:t>is used to align the flex items:</a:t>
            </a:r>
          </a:p>
          <a:p>
            <a:r>
              <a:rPr lang="en-US" dirty="0"/>
              <a:t>The </a:t>
            </a:r>
            <a:r>
              <a:rPr lang="en-US" b="1" dirty="0"/>
              <a:t>flex-start</a:t>
            </a:r>
            <a:r>
              <a:rPr lang="en-US" dirty="0"/>
              <a:t> value aligns the flex items at the beginning of the container (this is default):</a:t>
            </a:r>
          </a:p>
          <a:p>
            <a:r>
              <a:rPr lang="en-US" dirty="0"/>
              <a:t>The </a:t>
            </a:r>
            <a:r>
              <a:rPr lang="en-US" b="1" dirty="0"/>
              <a:t>flex-end</a:t>
            </a:r>
            <a:r>
              <a:rPr lang="en-US" dirty="0"/>
              <a:t> value aligns the flex items at the end of the container:</a:t>
            </a:r>
          </a:p>
          <a:p>
            <a:r>
              <a:rPr lang="en-US" dirty="0"/>
              <a:t>The </a:t>
            </a:r>
            <a:r>
              <a:rPr lang="en-US" b="1" dirty="0"/>
              <a:t>space-around</a:t>
            </a:r>
            <a:r>
              <a:rPr lang="en-US" dirty="0"/>
              <a:t> value displays the flex items with space before, between, and after the lines:</a:t>
            </a:r>
          </a:p>
          <a:p>
            <a:r>
              <a:rPr lang="en-US" dirty="0"/>
              <a:t>The </a:t>
            </a:r>
            <a:r>
              <a:rPr lang="en-US" b="1" dirty="0"/>
              <a:t>space-between</a:t>
            </a:r>
            <a:r>
              <a:rPr lang="en-US" dirty="0"/>
              <a:t> value displays the flex items with space between the lines:</a:t>
            </a:r>
          </a:p>
          <a:p>
            <a:r>
              <a:rPr lang="en-US" b="0" i="0" dirty="0">
                <a:solidFill>
                  <a:srgbClr val="A52A2A"/>
                </a:solidFill>
                <a:effectLst/>
                <a:latin typeface="Consolas" panose="020B0609020204030204" pitchFamily="49" charset="0"/>
              </a:rPr>
              <a:t>.flex-container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display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flex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justify-content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space-between</a:t>
            </a:r>
            <a:r>
              <a:rPr lang="en-US" b="0" i="0" dirty="0" err="1">
                <a:solidFill>
                  <a:srgbClr val="000000"/>
                </a:solidFill>
                <a:effectLst/>
                <a:latin typeface="Consolas" panose="020B0609020204030204" pitchFamily="49" charset="0"/>
              </a:rPr>
              <a:t>;or</a:t>
            </a:r>
            <a:r>
              <a:rPr lang="en-IN" b="0" i="0" dirty="0" err="1">
                <a:solidFill>
                  <a:srgbClr val="0000CD"/>
                </a:solidFill>
                <a:effectLst/>
                <a:latin typeface="Consolas" panose="020B0609020204030204" pitchFamily="49" charset="0"/>
              </a:rPr>
              <a:t>space-around</a:t>
            </a:r>
            <a:r>
              <a:rPr lang="en-IN" b="0" i="0" dirty="0" err="1">
                <a:solidFill>
                  <a:srgbClr val="000000"/>
                </a:solidFill>
                <a:effectLst/>
                <a:latin typeface="Consolas" panose="020B0609020204030204" pitchFamily="49" charset="0"/>
              </a:rPr>
              <a:t>;or</a:t>
            </a:r>
            <a:r>
              <a:rPr lang="en-IN" b="0" i="0" dirty="0">
                <a:solidFill>
                  <a:srgbClr val="000000"/>
                </a:solidFill>
                <a:effectLst/>
                <a:latin typeface="Consolas" panose="020B0609020204030204" pitchFamily="49" charset="0"/>
              </a:rPr>
              <a:t> </a:t>
            </a:r>
            <a:r>
              <a:rPr lang="en-IN" b="0" i="0" dirty="0" err="1">
                <a:solidFill>
                  <a:srgbClr val="0000CD"/>
                </a:solidFill>
                <a:effectLst/>
                <a:latin typeface="Consolas" panose="020B0609020204030204" pitchFamily="49" charset="0"/>
              </a:rPr>
              <a:t>flex-end</a:t>
            </a:r>
            <a:r>
              <a:rPr lang="en-IN" b="0" i="0" dirty="0" err="1">
                <a:solidFill>
                  <a:srgbClr val="000000"/>
                </a:solidFill>
                <a:effectLst/>
                <a:latin typeface="Consolas" panose="020B0609020204030204" pitchFamily="49" charset="0"/>
              </a:rPr>
              <a:t>;or</a:t>
            </a:r>
            <a:r>
              <a:rPr lang="en-IN" b="0" i="0" dirty="0" err="1">
                <a:solidFill>
                  <a:srgbClr val="0000CD"/>
                </a:solidFill>
                <a:effectLst/>
                <a:latin typeface="Consolas" panose="020B0609020204030204" pitchFamily="49" charset="0"/>
              </a:rPr>
              <a:t>lex-start</a:t>
            </a:r>
            <a:r>
              <a:rPr lang="en-IN" b="0" i="0" dirty="0" err="1">
                <a:solidFill>
                  <a:srgbClr val="000000"/>
                </a:solidFill>
                <a:effectLst/>
                <a:latin typeface="Consolas" panose="020B0609020204030204" pitchFamily="49" charset="0"/>
              </a:rPr>
              <a:t>;or</a:t>
            </a:r>
            <a:r>
              <a:rPr lang="en-IN" b="0" i="0" dirty="0">
                <a:solidFill>
                  <a:srgbClr val="000000"/>
                </a:solidFill>
                <a:effectLst/>
                <a:latin typeface="Consolas" panose="020B0609020204030204" pitchFamily="49" charset="0"/>
              </a:rPr>
              <a:t> </a:t>
            </a:r>
            <a:r>
              <a:rPr lang="en-IN" b="0" i="0" dirty="0" err="1">
                <a:solidFill>
                  <a:srgbClr val="0000CD"/>
                </a:solidFill>
                <a:effectLst/>
                <a:latin typeface="Consolas" panose="020B0609020204030204" pitchFamily="49" charset="0"/>
              </a:rPr>
              <a:t>center</a:t>
            </a:r>
            <a:r>
              <a:rPr lang="en-IN"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4" name="TextBox 3">
            <a:extLst>
              <a:ext uri="{FF2B5EF4-FFF2-40B4-BE49-F238E27FC236}">
                <a16:creationId xmlns:a16="http://schemas.microsoft.com/office/drawing/2014/main" id="{D471F176-72A9-FD45-D8F5-BF173C32E3D8}"/>
              </a:ext>
            </a:extLst>
          </p:cNvPr>
          <p:cNvSpPr txBox="1"/>
          <p:nvPr/>
        </p:nvSpPr>
        <p:spPr>
          <a:xfrm>
            <a:off x="322227" y="4296792"/>
            <a:ext cx="11263132" cy="2031325"/>
          </a:xfrm>
          <a:prstGeom prst="rect">
            <a:avLst/>
          </a:prstGeom>
          <a:noFill/>
        </p:spPr>
        <p:txBody>
          <a:bodyPr wrap="square" rtlCol="0">
            <a:spAutoFit/>
          </a:bodyPr>
          <a:lstStyle/>
          <a:p>
            <a:r>
              <a:rPr lang="en-US" dirty="0"/>
              <a:t>The </a:t>
            </a:r>
            <a:r>
              <a:rPr lang="en-US" b="1" dirty="0"/>
              <a:t>align-items</a:t>
            </a:r>
            <a:r>
              <a:rPr lang="en-US" dirty="0"/>
              <a:t> </a:t>
            </a:r>
            <a:r>
              <a:rPr lang="en-US" b="1" dirty="0"/>
              <a:t>property</a:t>
            </a:r>
            <a:r>
              <a:rPr lang="en-US" dirty="0"/>
              <a:t> is used to align the flex items.</a:t>
            </a:r>
          </a:p>
          <a:p>
            <a:r>
              <a:rPr lang="en-US" dirty="0"/>
              <a:t>The </a:t>
            </a:r>
            <a:r>
              <a:rPr lang="en-US" b="1" dirty="0"/>
              <a:t>stretch</a:t>
            </a:r>
            <a:r>
              <a:rPr lang="en-US" dirty="0"/>
              <a:t> value stretches the flex lines to take up the remaining space (this is default):</a:t>
            </a:r>
          </a:p>
          <a:p>
            <a:r>
              <a:rPr lang="en-US" b="0" i="0" dirty="0">
                <a:solidFill>
                  <a:srgbClr val="A52A2A"/>
                </a:solidFill>
                <a:effectLst/>
                <a:latin typeface="Consolas" panose="020B0609020204030204" pitchFamily="49" charset="0"/>
              </a:rPr>
              <a:t>.flex-container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display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flex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align-items</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center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space-between</a:t>
            </a:r>
            <a:r>
              <a:rPr lang="en-US" b="0" i="0" dirty="0" err="1">
                <a:solidFill>
                  <a:srgbClr val="000000"/>
                </a:solidFill>
                <a:effectLst/>
                <a:latin typeface="Consolas" panose="020B0609020204030204" pitchFamily="49" charset="0"/>
              </a:rPr>
              <a:t>;or</a:t>
            </a:r>
            <a:r>
              <a:rPr lang="en-IN" b="0" i="0" dirty="0" err="1">
                <a:solidFill>
                  <a:srgbClr val="0000CD"/>
                </a:solidFill>
                <a:effectLst/>
                <a:latin typeface="Consolas" panose="020B0609020204030204" pitchFamily="49" charset="0"/>
              </a:rPr>
              <a:t>space-around</a:t>
            </a:r>
            <a:r>
              <a:rPr lang="en-IN" b="0" i="0" dirty="0" err="1">
                <a:solidFill>
                  <a:srgbClr val="000000"/>
                </a:solidFill>
                <a:effectLst/>
                <a:latin typeface="Consolas" panose="020B0609020204030204" pitchFamily="49" charset="0"/>
              </a:rPr>
              <a:t>;or</a:t>
            </a:r>
            <a:r>
              <a:rPr lang="en-IN" b="0" i="0" dirty="0">
                <a:solidFill>
                  <a:srgbClr val="000000"/>
                </a:solidFill>
                <a:effectLst/>
                <a:latin typeface="Consolas" panose="020B0609020204030204" pitchFamily="49" charset="0"/>
              </a:rPr>
              <a:t> </a:t>
            </a:r>
            <a:r>
              <a:rPr lang="en-IN" b="0" i="0" dirty="0" err="1">
                <a:solidFill>
                  <a:srgbClr val="0000CD"/>
                </a:solidFill>
                <a:effectLst/>
                <a:latin typeface="Consolas" panose="020B0609020204030204" pitchFamily="49" charset="0"/>
              </a:rPr>
              <a:t>flex-end</a:t>
            </a:r>
            <a:r>
              <a:rPr lang="en-IN" b="0" i="0" dirty="0" err="1">
                <a:solidFill>
                  <a:srgbClr val="000000"/>
                </a:solidFill>
                <a:effectLst/>
                <a:latin typeface="Consolas" panose="020B0609020204030204" pitchFamily="49" charset="0"/>
              </a:rPr>
              <a:t>;or</a:t>
            </a:r>
            <a:r>
              <a:rPr lang="en-IN" b="0" i="0" dirty="0" err="1">
                <a:solidFill>
                  <a:srgbClr val="0000CD"/>
                </a:solidFill>
                <a:effectLst/>
                <a:latin typeface="Consolas" panose="020B0609020204030204" pitchFamily="49" charset="0"/>
              </a:rPr>
              <a:t>lex-start</a:t>
            </a:r>
            <a:r>
              <a:rPr lang="en-IN"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015956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0CC0-B83C-F833-09E1-1278E4C1E513}"/>
              </a:ext>
            </a:extLst>
          </p:cNvPr>
          <p:cNvSpPr>
            <a:spLocks noGrp="1"/>
          </p:cNvSpPr>
          <p:nvPr>
            <p:ph type="title"/>
          </p:nvPr>
        </p:nvSpPr>
        <p:spPr>
          <a:xfrm>
            <a:off x="322227" y="167813"/>
            <a:ext cx="8596668" cy="1320800"/>
          </a:xfrm>
        </p:spPr>
        <p:txBody>
          <a:bodyPr/>
          <a:lstStyle/>
          <a:p>
            <a:pPr algn="l"/>
            <a:r>
              <a:rPr lang="en-IN" b="0" i="0" dirty="0">
                <a:solidFill>
                  <a:srgbClr val="000000"/>
                </a:solidFill>
                <a:effectLst/>
                <a:latin typeface="Segoe UI" panose="020B0502040204020203" pitchFamily="34" charset="0"/>
              </a:rPr>
              <a:t>CSS Flex Items</a:t>
            </a:r>
          </a:p>
        </p:txBody>
      </p:sp>
      <p:sp>
        <p:nvSpPr>
          <p:cNvPr id="3" name="Content Placeholder 2">
            <a:extLst>
              <a:ext uri="{FF2B5EF4-FFF2-40B4-BE49-F238E27FC236}">
                <a16:creationId xmlns:a16="http://schemas.microsoft.com/office/drawing/2014/main" id="{797F64DE-9FCC-8C6C-8C3E-03517B7D6406}"/>
              </a:ext>
            </a:extLst>
          </p:cNvPr>
          <p:cNvSpPr>
            <a:spLocks noGrp="1"/>
          </p:cNvSpPr>
          <p:nvPr>
            <p:ph idx="1"/>
          </p:nvPr>
        </p:nvSpPr>
        <p:spPr>
          <a:xfrm>
            <a:off x="322226" y="1053608"/>
            <a:ext cx="10908025" cy="1458774"/>
          </a:xfrm>
        </p:spPr>
        <p:txBody>
          <a:bodyPr>
            <a:normAutofit/>
          </a:bodyPr>
          <a:lstStyle/>
          <a:p>
            <a:r>
              <a:rPr lang="en-US" dirty="0"/>
              <a:t>The flex item properties are:</a:t>
            </a:r>
          </a:p>
          <a:p>
            <a:pPr marL="0" indent="0">
              <a:buNone/>
            </a:pPr>
            <a:r>
              <a:rPr lang="en-US" dirty="0"/>
              <a:t>Order ,flex-grow ,flex-shrink ,flex-basis ,flex, align-self </a:t>
            </a:r>
            <a:endParaRPr lang="en-IN" dirty="0"/>
          </a:p>
        </p:txBody>
      </p:sp>
      <p:graphicFrame>
        <p:nvGraphicFramePr>
          <p:cNvPr id="5" name="Table 4">
            <a:extLst>
              <a:ext uri="{FF2B5EF4-FFF2-40B4-BE49-F238E27FC236}">
                <a16:creationId xmlns:a16="http://schemas.microsoft.com/office/drawing/2014/main" id="{7C3CE633-A6E6-21E9-D37C-337089E89B88}"/>
              </a:ext>
            </a:extLst>
          </p:cNvPr>
          <p:cNvGraphicFramePr>
            <a:graphicFrameLocks noGrp="1"/>
          </p:cNvGraphicFramePr>
          <p:nvPr>
            <p:extLst>
              <p:ext uri="{D42A27DB-BD31-4B8C-83A1-F6EECF244321}">
                <p14:modId xmlns:p14="http://schemas.microsoft.com/office/powerpoint/2010/main" val="2658766278"/>
              </p:ext>
            </p:extLst>
          </p:nvPr>
        </p:nvGraphicFramePr>
        <p:xfrm>
          <a:off x="226933" y="2236044"/>
          <a:ext cx="10080042" cy="3903639"/>
        </p:xfrm>
        <a:graphic>
          <a:graphicData uri="http://schemas.openxmlformats.org/drawingml/2006/table">
            <a:tbl>
              <a:tblPr/>
              <a:tblGrid>
                <a:gridCol w="2517514">
                  <a:extLst>
                    <a:ext uri="{9D8B030D-6E8A-4147-A177-3AD203B41FA5}">
                      <a16:colId xmlns:a16="http://schemas.microsoft.com/office/drawing/2014/main" val="2669040091"/>
                    </a:ext>
                  </a:extLst>
                </a:gridCol>
                <a:gridCol w="7562528">
                  <a:extLst>
                    <a:ext uri="{9D8B030D-6E8A-4147-A177-3AD203B41FA5}">
                      <a16:colId xmlns:a16="http://schemas.microsoft.com/office/drawing/2014/main" val="2424212377"/>
                    </a:ext>
                  </a:extLst>
                </a:gridCol>
              </a:tblGrid>
              <a:tr h="371020">
                <a:tc>
                  <a:txBody>
                    <a:bodyPr/>
                    <a:lstStyle/>
                    <a:p>
                      <a:pPr algn="l" fontAlgn="t"/>
                      <a:r>
                        <a:rPr lang="en-IN" sz="1700">
                          <a:effectLst/>
                        </a:rPr>
                        <a:t>Property</a:t>
                      </a:r>
                    </a:p>
                  </a:txBody>
                  <a:tcPr marL="11416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5708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08892403"/>
                  </a:ext>
                </a:extLst>
              </a:tr>
              <a:tr h="627879">
                <a:tc>
                  <a:txBody>
                    <a:bodyPr/>
                    <a:lstStyle/>
                    <a:p>
                      <a:pPr algn="l" fontAlgn="t"/>
                      <a:r>
                        <a:rPr lang="en-IN" sz="1700">
                          <a:effectLst/>
                          <a:hlinkClick r:id="rId2"/>
                        </a:rPr>
                        <a:t>align-self</a:t>
                      </a:r>
                      <a:endParaRPr lang="en-IN" sz="1700">
                        <a:effectLst/>
                      </a:endParaRPr>
                    </a:p>
                  </a:txBody>
                  <a:tcPr marL="11416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dirty="0">
                          <a:effectLst/>
                        </a:rPr>
                        <a:t>Specifies the alignment for a flex item (overrides the flex container's align-items property)</a:t>
                      </a:r>
                    </a:p>
                  </a:txBody>
                  <a:tcPr marL="5708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08475089"/>
                  </a:ext>
                </a:extLst>
              </a:tr>
              <a:tr h="627879">
                <a:tc>
                  <a:txBody>
                    <a:bodyPr/>
                    <a:lstStyle/>
                    <a:p>
                      <a:pPr algn="l" fontAlgn="t"/>
                      <a:r>
                        <a:rPr lang="en-IN" sz="1700">
                          <a:effectLst/>
                          <a:hlinkClick r:id="rId3"/>
                        </a:rPr>
                        <a:t>flex</a:t>
                      </a:r>
                      <a:endParaRPr lang="en-IN" sz="1700">
                        <a:effectLst/>
                      </a:endParaRPr>
                    </a:p>
                  </a:txBody>
                  <a:tcPr marL="11416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A shorthand property for the flex-grow, flex-shrink, and the flex-basis properties</a:t>
                      </a:r>
                    </a:p>
                  </a:txBody>
                  <a:tcPr marL="5708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78664173"/>
                  </a:ext>
                </a:extLst>
              </a:tr>
              <a:tr h="371020">
                <a:tc>
                  <a:txBody>
                    <a:bodyPr/>
                    <a:lstStyle/>
                    <a:p>
                      <a:pPr algn="l" fontAlgn="t"/>
                      <a:r>
                        <a:rPr lang="en-IN" sz="1700">
                          <a:effectLst/>
                          <a:hlinkClick r:id="rId4"/>
                        </a:rPr>
                        <a:t>flex-basis</a:t>
                      </a:r>
                      <a:endParaRPr lang="en-IN" sz="1700">
                        <a:effectLst/>
                      </a:endParaRPr>
                    </a:p>
                  </a:txBody>
                  <a:tcPr marL="11416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Specifies the initial length of a flex item</a:t>
                      </a:r>
                    </a:p>
                  </a:txBody>
                  <a:tcPr marL="5708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6430857"/>
                  </a:ext>
                </a:extLst>
              </a:tr>
              <a:tr h="627879">
                <a:tc>
                  <a:txBody>
                    <a:bodyPr/>
                    <a:lstStyle/>
                    <a:p>
                      <a:pPr algn="l" fontAlgn="t"/>
                      <a:r>
                        <a:rPr lang="en-IN" sz="1700">
                          <a:effectLst/>
                          <a:hlinkClick r:id="rId5"/>
                        </a:rPr>
                        <a:t>flex-grow</a:t>
                      </a:r>
                      <a:endParaRPr lang="en-IN" sz="1700">
                        <a:effectLst/>
                      </a:endParaRPr>
                    </a:p>
                  </a:txBody>
                  <a:tcPr marL="11416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Specifies how much a flex item will grow relative to the rest of the flex items inside the same container</a:t>
                      </a:r>
                    </a:p>
                  </a:txBody>
                  <a:tcPr marL="5708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29501871"/>
                  </a:ext>
                </a:extLst>
              </a:tr>
              <a:tr h="627879">
                <a:tc>
                  <a:txBody>
                    <a:bodyPr/>
                    <a:lstStyle/>
                    <a:p>
                      <a:pPr algn="l" fontAlgn="t"/>
                      <a:r>
                        <a:rPr lang="en-IN" sz="1700">
                          <a:effectLst/>
                          <a:hlinkClick r:id="rId6"/>
                        </a:rPr>
                        <a:t>flex-shrink</a:t>
                      </a:r>
                      <a:endParaRPr lang="en-IN" sz="1700">
                        <a:effectLst/>
                      </a:endParaRPr>
                    </a:p>
                  </a:txBody>
                  <a:tcPr marL="11416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Specifies how much a flex item will shrink relative to the rest of the flex items inside the same container</a:t>
                      </a:r>
                    </a:p>
                  </a:txBody>
                  <a:tcPr marL="5708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39225821"/>
                  </a:ext>
                </a:extLst>
              </a:tr>
              <a:tr h="627879">
                <a:tc>
                  <a:txBody>
                    <a:bodyPr/>
                    <a:lstStyle/>
                    <a:p>
                      <a:pPr algn="l" fontAlgn="t"/>
                      <a:r>
                        <a:rPr lang="en-IN" sz="1700">
                          <a:effectLst/>
                          <a:hlinkClick r:id="rId7"/>
                        </a:rPr>
                        <a:t>order</a:t>
                      </a:r>
                      <a:endParaRPr lang="en-IN" sz="1700">
                        <a:effectLst/>
                      </a:endParaRPr>
                    </a:p>
                  </a:txBody>
                  <a:tcPr marL="11416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Specifies the order of the flex items inside the same container</a:t>
                      </a:r>
                    </a:p>
                  </a:txBody>
                  <a:tcPr marL="5708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90129532"/>
                  </a:ext>
                </a:extLst>
              </a:tr>
            </a:tbl>
          </a:graphicData>
        </a:graphic>
      </p:graphicFrame>
    </p:spTree>
    <p:extLst>
      <p:ext uri="{BB962C8B-B14F-4D97-AF65-F5344CB8AC3E}">
        <p14:creationId xmlns:p14="http://schemas.microsoft.com/office/powerpoint/2010/main" val="21262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510F-5EC4-99F4-C446-580378F0C6B8}"/>
              </a:ext>
            </a:extLst>
          </p:cNvPr>
          <p:cNvSpPr>
            <a:spLocks noGrp="1"/>
          </p:cNvSpPr>
          <p:nvPr>
            <p:ph type="title"/>
          </p:nvPr>
        </p:nvSpPr>
        <p:spPr>
          <a:xfrm>
            <a:off x="338707" y="167813"/>
            <a:ext cx="8596668" cy="1320800"/>
          </a:xfrm>
        </p:spPr>
        <p:txBody>
          <a:bodyPr/>
          <a:lstStyle/>
          <a:p>
            <a:r>
              <a:rPr lang="en-IN" b="0" i="0" dirty="0">
                <a:solidFill>
                  <a:srgbClr val="000000"/>
                </a:solidFill>
                <a:effectLst/>
                <a:latin typeface="Segoe UI" panose="020B0502040204020203" pitchFamily="34" charset="0"/>
              </a:rPr>
              <a:t>CSS Flex Responsive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110DA4B-2B1E-D3DD-F9D6-A0DF00AB22EA}"/>
              </a:ext>
            </a:extLst>
          </p:cNvPr>
          <p:cNvSpPr>
            <a:spLocks noGrp="1"/>
          </p:cNvSpPr>
          <p:nvPr>
            <p:ph idx="1"/>
          </p:nvPr>
        </p:nvSpPr>
        <p:spPr>
          <a:xfrm>
            <a:off x="348860" y="1488613"/>
            <a:ext cx="5297338" cy="4388404"/>
          </a:xfrm>
        </p:spPr>
        <p:txBody>
          <a:bodyPr/>
          <a:lstStyle/>
          <a:p>
            <a:r>
              <a:rPr lang="en-IN" b="0" i="0" dirty="0">
                <a:solidFill>
                  <a:srgbClr val="A52A2A"/>
                </a:solidFill>
                <a:effectLst/>
                <a:latin typeface="Consolas" panose="020B0609020204030204" pitchFamily="49" charset="0"/>
              </a:rPr>
              <a:t>.flex-container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flex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flex-direction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row</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 Responsive layout - makes a one column layout instead of a two-column layout */</a:t>
            </a:r>
            <a:br>
              <a:rPr lang="en-IN" dirty="0"/>
            </a:br>
            <a:r>
              <a:rPr lang="en-IN" b="0" i="0" dirty="0">
                <a:solidFill>
                  <a:srgbClr val="A52A2A"/>
                </a:solidFill>
                <a:effectLst/>
                <a:latin typeface="Consolas" panose="020B0609020204030204" pitchFamily="49" charset="0"/>
              </a:rPr>
              <a:t>@media (max-width: 800px) </a:t>
            </a: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  .flex-container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flex-direction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column</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
        <p:nvSpPr>
          <p:cNvPr id="4" name="TextBox 3">
            <a:extLst>
              <a:ext uri="{FF2B5EF4-FFF2-40B4-BE49-F238E27FC236}">
                <a16:creationId xmlns:a16="http://schemas.microsoft.com/office/drawing/2014/main" id="{0204CF5A-3D50-2142-3800-FC2972AD7AF3}"/>
              </a:ext>
            </a:extLst>
          </p:cNvPr>
          <p:cNvSpPr txBox="1"/>
          <p:nvPr/>
        </p:nvSpPr>
        <p:spPr>
          <a:xfrm>
            <a:off x="6196614" y="1171852"/>
            <a:ext cx="5477522" cy="5632311"/>
          </a:xfrm>
          <a:prstGeom prst="rect">
            <a:avLst/>
          </a:prstGeom>
          <a:noFill/>
        </p:spPr>
        <p:txBody>
          <a:bodyPr wrap="square" rtlCol="0">
            <a:spAutoFit/>
          </a:bodyPr>
          <a:lstStyle/>
          <a:p>
            <a:r>
              <a:rPr lang="en-IN" b="0" i="0" dirty="0">
                <a:solidFill>
                  <a:srgbClr val="A52A2A"/>
                </a:solidFill>
                <a:effectLst/>
                <a:latin typeface="Consolas" panose="020B0609020204030204" pitchFamily="49" charset="0"/>
              </a:rPr>
              <a:t>.flex-container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flex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flex-wrap</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wrap</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.flex-item-left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flex</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50%</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.flex-item-right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flex</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50%</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 Responsive layout - makes a one column layout instead of a two-column layout */</a:t>
            </a:r>
            <a:br>
              <a:rPr lang="en-IN" dirty="0"/>
            </a:br>
            <a:r>
              <a:rPr lang="en-IN" b="0" i="0" dirty="0">
                <a:solidFill>
                  <a:srgbClr val="A52A2A"/>
                </a:solidFill>
                <a:effectLst/>
                <a:latin typeface="Consolas" panose="020B0609020204030204" pitchFamily="49" charset="0"/>
              </a:rPr>
              <a:t>@media (max-width: 800px) </a:t>
            </a: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  .flex-item-right, .flex-item-left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flex</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100%</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84347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CD2D-0918-044B-796D-A14324918692}"/>
              </a:ext>
            </a:extLst>
          </p:cNvPr>
          <p:cNvSpPr>
            <a:spLocks noGrp="1"/>
          </p:cNvSpPr>
          <p:nvPr>
            <p:ph type="title"/>
          </p:nvPr>
        </p:nvSpPr>
        <p:spPr>
          <a:xfrm>
            <a:off x="606312" y="130206"/>
            <a:ext cx="8596668" cy="1320800"/>
          </a:xfrm>
        </p:spPr>
        <p:txBody>
          <a:bodyPr/>
          <a:lstStyle/>
          <a:p>
            <a:r>
              <a:rPr lang="en-US" b="0" i="0" dirty="0">
                <a:solidFill>
                  <a:srgbClr val="000000"/>
                </a:solidFill>
                <a:effectLst/>
                <a:highlight>
                  <a:srgbClr val="00FFFF"/>
                </a:highlight>
                <a:latin typeface="Segoe UI" panose="020B0502040204020203" pitchFamily="34" charset="0"/>
              </a:rPr>
              <a:t>Three Ways to Insert CSS</a:t>
            </a:r>
            <a:br>
              <a:rPr lang="en-US" b="0" i="0" dirty="0">
                <a:solidFill>
                  <a:srgbClr val="000000"/>
                </a:solidFill>
                <a:effectLst/>
                <a:highlight>
                  <a:srgbClr val="00FFFF"/>
                </a:highlight>
                <a:latin typeface="Segoe UI" panose="020B0502040204020203" pitchFamily="34" charset="0"/>
              </a:rPr>
            </a:br>
            <a:endParaRPr lang="en-IN" dirty="0">
              <a:highlight>
                <a:srgbClr val="00FFFF"/>
              </a:highlight>
            </a:endParaRPr>
          </a:p>
        </p:txBody>
      </p:sp>
      <p:sp>
        <p:nvSpPr>
          <p:cNvPr id="3" name="Content Placeholder 2">
            <a:extLst>
              <a:ext uri="{FF2B5EF4-FFF2-40B4-BE49-F238E27FC236}">
                <a16:creationId xmlns:a16="http://schemas.microsoft.com/office/drawing/2014/main" id="{9B2B00AB-6A59-A76C-38DF-6CCE34EEDF39}"/>
              </a:ext>
            </a:extLst>
          </p:cNvPr>
          <p:cNvSpPr>
            <a:spLocks noGrp="1"/>
          </p:cNvSpPr>
          <p:nvPr>
            <p:ph idx="1"/>
          </p:nvPr>
        </p:nvSpPr>
        <p:spPr>
          <a:xfrm>
            <a:off x="331104" y="933005"/>
            <a:ext cx="8596668" cy="1204048"/>
          </a:xfrm>
        </p:spPr>
        <p:txBody>
          <a:bodyPr>
            <a:normAutofit/>
          </a:bodyPr>
          <a:lstStyle/>
          <a:p>
            <a:pPr>
              <a:buFont typeface="Arial" panose="020B0604020202020204" pitchFamily="34" charset="0"/>
              <a:buChar char="•"/>
            </a:pPr>
            <a:r>
              <a:rPr lang="en-IN" b="0" i="0" dirty="0">
                <a:solidFill>
                  <a:srgbClr val="000000"/>
                </a:solidFill>
                <a:effectLst/>
                <a:latin typeface="Verdana" panose="020B0604030504040204" pitchFamily="34" charset="0"/>
              </a:rPr>
              <a:t>Inline CSS</a:t>
            </a:r>
          </a:p>
          <a:p>
            <a:pPr algn="l">
              <a:buFont typeface="Arial" panose="020B0604020202020204" pitchFamily="34" charset="0"/>
              <a:buChar char="•"/>
            </a:pPr>
            <a:r>
              <a:rPr lang="en-IN" b="0" i="0" dirty="0">
                <a:solidFill>
                  <a:srgbClr val="000000"/>
                </a:solidFill>
                <a:effectLst/>
                <a:latin typeface="Verdana" panose="020B0604030504040204" pitchFamily="34" charset="0"/>
              </a:rPr>
              <a:t>Internal CSS</a:t>
            </a:r>
          </a:p>
          <a:p>
            <a:pPr>
              <a:buFont typeface="Arial" panose="020B0604020202020204" pitchFamily="34" charset="0"/>
              <a:buChar char="•"/>
            </a:pPr>
            <a:r>
              <a:rPr lang="en-IN" b="0" i="0" dirty="0">
                <a:solidFill>
                  <a:srgbClr val="000000"/>
                </a:solidFill>
                <a:effectLst/>
                <a:latin typeface="Verdana" panose="020B0604030504040204" pitchFamily="34" charset="0"/>
              </a:rPr>
              <a:t>External CSS</a:t>
            </a:r>
          </a:p>
          <a:p>
            <a:pPr algn="l">
              <a:buFont typeface="Arial" panose="020B0604020202020204" pitchFamily="34" charset="0"/>
              <a:buChar char="•"/>
            </a:pPr>
            <a:endParaRPr lang="en-IN" b="0" i="0" dirty="0">
              <a:solidFill>
                <a:srgbClr val="000000"/>
              </a:solidFill>
              <a:effectLst/>
              <a:latin typeface="Verdana" panose="020B0604030504040204" pitchFamily="34" charset="0"/>
            </a:endParaRPr>
          </a:p>
        </p:txBody>
      </p:sp>
      <p:sp>
        <p:nvSpPr>
          <p:cNvPr id="4" name="TextBox 3">
            <a:extLst>
              <a:ext uri="{FF2B5EF4-FFF2-40B4-BE49-F238E27FC236}">
                <a16:creationId xmlns:a16="http://schemas.microsoft.com/office/drawing/2014/main" id="{E302678C-06A6-A685-0199-9D9D276BA608}"/>
              </a:ext>
            </a:extLst>
          </p:cNvPr>
          <p:cNvSpPr txBox="1"/>
          <p:nvPr/>
        </p:nvSpPr>
        <p:spPr>
          <a:xfrm>
            <a:off x="331104" y="2333685"/>
            <a:ext cx="8596667" cy="4524315"/>
          </a:xfrm>
          <a:prstGeom prst="rect">
            <a:avLst/>
          </a:prstGeom>
          <a:noFill/>
        </p:spPr>
        <p:txBody>
          <a:bodyPr wrap="square" rtlCol="0">
            <a:spAutoFit/>
          </a:bodyPr>
          <a:lstStyle/>
          <a:p>
            <a:r>
              <a:rPr lang="en-IN" b="1" i="0" dirty="0">
                <a:solidFill>
                  <a:srgbClr val="000000"/>
                </a:solidFill>
                <a:effectLst/>
                <a:latin typeface="Segoe UI" panose="020B0502040204020203" pitchFamily="34" charset="0"/>
              </a:rPr>
              <a:t>Inline CSS</a:t>
            </a:r>
          </a:p>
          <a:p>
            <a:r>
              <a:rPr lang="en-US" b="0" i="0" dirty="0">
                <a:solidFill>
                  <a:srgbClr val="000000"/>
                </a:solidFill>
                <a:effectLst/>
                <a:latin typeface="Verdana" panose="020B0604030504040204" pitchFamily="34" charset="0"/>
              </a:rPr>
              <a:t>An inline style may be used to apply a unique style for a single element.</a:t>
            </a:r>
          </a:p>
          <a:p>
            <a:r>
              <a:rPr lang="en-US" b="0" i="0" dirty="0">
                <a:solidFill>
                  <a:srgbClr val="000000"/>
                </a:solidFill>
                <a:effectLst/>
                <a:latin typeface="Verdana" panose="020B0604030504040204" pitchFamily="34" charset="0"/>
              </a:rPr>
              <a:t>To use inline styles, add the style attribute to the relevant element. The style attribute can contain any CSS property.</a:t>
            </a:r>
          </a:p>
          <a:p>
            <a:r>
              <a:rPr lang="en-IN" b="1" i="0" dirty="0">
                <a:solidFill>
                  <a:srgbClr val="000000"/>
                </a:solidFill>
                <a:effectLst/>
                <a:latin typeface="Verdana" panose="020B0604030504040204" pitchFamily="34" charset="0"/>
              </a:rPr>
              <a:t>Internal </a:t>
            </a:r>
            <a:r>
              <a:rPr lang="en-IN" b="1" i="0" dirty="0">
                <a:solidFill>
                  <a:srgbClr val="000000"/>
                </a:solidFill>
                <a:effectLst/>
                <a:latin typeface="Segoe UI" panose="020B0502040204020203" pitchFamily="34" charset="0"/>
              </a:rPr>
              <a:t>CSS</a:t>
            </a:r>
            <a:endParaRPr lang="en-US" b="1"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An internal style sheet may be used if one single HTML page has a unique style.</a:t>
            </a:r>
          </a:p>
          <a:p>
            <a:r>
              <a:rPr lang="en-US" b="0" i="0" dirty="0">
                <a:solidFill>
                  <a:srgbClr val="000000"/>
                </a:solidFill>
                <a:effectLst/>
                <a:latin typeface="Verdana" panose="020B0604030504040204" pitchFamily="34" charset="0"/>
              </a:rPr>
              <a:t>The internal style is defined inside the &lt;style&gt; element, inside the head section</a:t>
            </a:r>
          </a:p>
          <a:p>
            <a:r>
              <a:rPr lang="en-IN" b="1" i="0" dirty="0">
                <a:solidFill>
                  <a:srgbClr val="000000"/>
                </a:solidFill>
                <a:effectLst/>
                <a:latin typeface="Verdana" panose="020B0604030504040204" pitchFamily="34" charset="0"/>
              </a:rPr>
              <a:t>External CSS</a:t>
            </a:r>
            <a:endParaRPr lang="en-US" b="1" dirty="0">
              <a:solidFill>
                <a:srgbClr val="000000"/>
              </a:solidFill>
              <a:latin typeface="Verdana" panose="020B0604030504040204" pitchFamily="34" charset="0"/>
            </a:endParaRPr>
          </a:p>
          <a:p>
            <a:pPr algn="l"/>
            <a:r>
              <a:rPr lang="en-US" b="0" i="0" dirty="0">
                <a:solidFill>
                  <a:srgbClr val="000000"/>
                </a:solidFill>
                <a:effectLst/>
                <a:latin typeface="Verdana" panose="020B0604030504040204" pitchFamily="34" charset="0"/>
              </a:rPr>
              <a:t>The external .</a:t>
            </a:r>
            <a:r>
              <a:rPr lang="en-US" b="0" i="0" dirty="0" err="1">
                <a:solidFill>
                  <a:srgbClr val="000000"/>
                </a:solidFill>
                <a:effectLst/>
                <a:latin typeface="Verdana" panose="020B0604030504040204" pitchFamily="34" charset="0"/>
              </a:rPr>
              <a:t>css</a:t>
            </a:r>
            <a:r>
              <a:rPr lang="en-US" b="0" i="0" dirty="0">
                <a:solidFill>
                  <a:srgbClr val="000000"/>
                </a:solidFill>
                <a:effectLst/>
                <a:latin typeface="Verdana" panose="020B0604030504040204" pitchFamily="34" charset="0"/>
              </a:rPr>
              <a:t> file should not contain any HTML tags.</a:t>
            </a:r>
          </a:p>
          <a:p>
            <a:pPr algn="l"/>
            <a:r>
              <a:rPr lang="en-US" b="0" i="0" dirty="0">
                <a:solidFill>
                  <a:srgbClr val="000000"/>
                </a:solidFill>
                <a:effectLst/>
                <a:latin typeface="Verdana" panose="020B0604030504040204" pitchFamily="34" charset="0"/>
              </a:rPr>
              <a:t>Here is how the "mystyle.css" file looks:</a:t>
            </a:r>
          </a:p>
          <a:p>
            <a:r>
              <a:rPr lang="en-US" b="0" i="0" dirty="0">
                <a:solidFill>
                  <a:srgbClr val="000000"/>
                </a:solidFill>
                <a:effectLst/>
                <a:latin typeface="Verdana" panose="020B0604030504040204" pitchFamily="34" charset="0"/>
              </a:rPr>
              <a:t>Each HTML page must include a reference to the external style sheet file inside the &lt;link&gt; element, inside the head section</a:t>
            </a:r>
            <a:endParaRPr lang="en-US" dirty="0">
              <a:solidFill>
                <a:srgbClr val="000000"/>
              </a:solidFill>
              <a:latin typeface="Verdana" panose="020B0604030504040204" pitchFamily="34" charset="0"/>
            </a:endParaRPr>
          </a:p>
          <a:p>
            <a:endParaRPr lang="en-IN" dirty="0">
              <a:solidFill>
                <a:srgbClr val="000000"/>
              </a:solidFill>
              <a:latin typeface="Segoe UI" panose="020B0502040204020203" pitchFamily="34" charset="0"/>
            </a:endParaRPr>
          </a:p>
          <a:p>
            <a:endParaRPr lang="en-IN" dirty="0"/>
          </a:p>
        </p:txBody>
      </p:sp>
    </p:spTree>
    <p:extLst>
      <p:ext uri="{BB962C8B-B14F-4D97-AF65-F5344CB8AC3E}">
        <p14:creationId xmlns:p14="http://schemas.microsoft.com/office/powerpoint/2010/main" val="200275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CD2D-0918-044B-796D-A14324918692}"/>
              </a:ext>
            </a:extLst>
          </p:cNvPr>
          <p:cNvSpPr>
            <a:spLocks noGrp="1"/>
          </p:cNvSpPr>
          <p:nvPr>
            <p:ph type="title"/>
          </p:nvPr>
        </p:nvSpPr>
        <p:spPr>
          <a:xfrm>
            <a:off x="606312" y="130206"/>
            <a:ext cx="8596668" cy="1320800"/>
          </a:xfrm>
        </p:spPr>
        <p:txBody>
          <a:bodyPr/>
          <a:lstStyle/>
          <a:p>
            <a:r>
              <a:rPr lang="en-US" b="0" i="0" dirty="0">
                <a:solidFill>
                  <a:srgbClr val="000000"/>
                </a:solidFill>
                <a:effectLst/>
                <a:highlight>
                  <a:srgbClr val="00FFFF"/>
                </a:highlight>
                <a:latin typeface="Segoe UI" panose="020B0502040204020203" pitchFamily="34" charset="0"/>
              </a:rPr>
              <a:t>Three Ways to Insert CSS</a:t>
            </a:r>
            <a:br>
              <a:rPr lang="en-US" b="0" i="0" dirty="0">
                <a:solidFill>
                  <a:srgbClr val="000000"/>
                </a:solidFill>
                <a:effectLst/>
                <a:highlight>
                  <a:srgbClr val="00FFFF"/>
                </a:highlight>
                <a:latin typeface="Segoe UI" panose="020B0502040204020203" pitchFamily="34" charset="0"/>
              </a:rPr>
            </a:br>
            <a:endParaRPr lang="en-IN" dirty="0">
              <a:highlight>
                <a:srgbClr val="00FFFF"/>
              </a:highlight>
            </a:endParaRPr>
          </a:p>
        </p:txBody>
      </p:sp>
      <p:sp>
        <p:nvSpPr>
          <p:cNvPr id="4" name="TextBox 3">
            <a:extLst>
              <a:ext uri="{FF2B5EF4-FFF2-40B4-BE49-F238E27FC236}">
                <a16:creationId xmlns:a16="http://schemas.microsoft.com/office/drawing/2014/main" id="{E302678C-06A6-A685-0199-9D9D276BA608}"/>
              </a:ext>
            </a:extLst>
          </p:cNvPr>
          <p:cNvSpPr txBox="1"/>
          <p:nvPr/>
        </p:nvSpPr>
        <p:spPr>
          <a:xfrm>
            <a:off x="238257" y="1079118"/>
            <a:ext cx="5501525" cy="1077218"/>
          </a:xfrm>
          <a:prstGeom prst="rect">
            <a:avLst/>
          </a:prstGeom>
          <a:noFill/>
        </p:spPr>
        <p:txBody>
          <a:bodyPr wrap="square" rtlCol="0">
            <a:spAutoFit/>
          </a:bodyPr>
          <a:lstStyle/>
          <a:p>
            <a:r>
              <a:rPr lang="en-IN" sz="1600" b="1" dirty="0">
                <a:solidFill>
                  <a:srgbClr val="000000"/>
                </a:solidFill>
                <a:highlight>
                  <a:srgbClr val="FFFF00"/>
                </a:highlight>
                <a:latin typeface="Verdana" panose="020B0604030504040204" pitchFamily="34" charset="0"/>
              </a:rPr>
              <a:t>Inline CSS example</a:t>
            </a:r>
            <a:endParaRPr lang="en-US" sz="1600" b="1" dirty="0">
              <a:solidFill>
                <a:srgbClr val="000000"/>
              </a:solidFill>
              <a:highlight>
                <a:srgbClr val="FFFF00"/>
              </a:highlight>
              <a:latin typeface="Verdana" panose="020B0604030504040204" pitchFamily="34" charset="0"/>
            </a:endParaRPr>
          </a:p>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h1</a:t>
            </a:r>
            <a:r>
              <a:rPr lang="en-US" sz="1600" b="0" i="0" dirty="0">
                <a:solidFill>
                  <a:srgbClr val="FF0000"/>
                </a:solidFill>
                <a:effectLst/>
                <a:latin typeface="Consolas" panose="020B0609020204030204" pitchFamily="49" charset="0"/>
              </a:rPr>
              <a:t> style</a:t>
            </a:r>
            <a:r>
              <a:rPr lang="en-US" sz="1600" b="0" i="0" dirty="0">
                <a:solidFill>
                  <a:srgbClr val="0000CD"/>
                </a:solidFill>
                <a:effectLst/>
                <a:latin typeface="Consolas" panose="020B0609020204030204" pitchFamily="49" charset="0"/>
              </a:rPr>
              <a:t>="</a:t>
            </a:r>
            <a:r>
              <a:rPr lang="en-US" sz="1600" b="0" i="0" dirty="0" err="1">
                <a:solidFill>
                  <a:srgbClr val="0000CD"/>
                </a:solidFill>
                <a:effectLst/>
                <a:latin typeface="Consolas" panose="020B0609020204030204" pitchFamily="49" charset="0"/>
              </a:rPr>
              <a:t>color:blue;text-align:center</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heading</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/h1</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FF0000"/>
                </a:solidFill>
                <a:effectLst/>
                <a:latin typeface="Consolas" panose="020B0609020204030204" pitchFamily="49" charset="0"/>
              </a:rPr>
              <a:t> style</a:t>
            </a:r>
            <a:r>
              <a:rPr lang="en-US" sz="1600" b="0" i="0" dirty="0">
                <a:solidFill>
                  <a:srgbClr val="0000CD"/>
                </a:solidFill>
                <a:effectLst/>
                <a:latin typeface="Consolas" panose="020B0609020204030204" pitchFamily="49" charset="0"/>
              </a:rPr>
              <a:t>="</a:t>
            </a:r>
            <a:r>
              <a:rPr lang="en-US" sz="1600" b="0" i="0" dirty="0" err="1">
                <a:solidFill>
                  <a:srgbClr val="0000CD"/>
                </a:solidFill>
                <a:effectLst/>
                <a:latin typeface="Consolas" panose="020B0609020204030204" pitchFamily="49" charset="0"/>
              </a:rPr>
              <a:t>color:red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paragraph.</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endParaRPr lang="en-IN" sz="1600" dirty="0"/>
          </a:p>
        </p:txBody>
      </p:sp>
      <p:sp>
        <p:nvSpPr>
          <p:cNvPr id="5" name="TextBox 4">
            <a:extLst>
              <a:ext uri="{FF2B5EF4-FFF2-40B4-BE49-F238E27FC236}">
                <a16:creationId xmlns:a16="http://schemas.microsoft.com/office/drawing/2014/main" id="{094F6DAA-950F-976A-5E40-1A3A5CB40CD9}"/>
              </a:ext>
            </a:extLst>
          </p:cNvPr>
          <p:cNvSpPr txBox="1"/>
          <p:nvPr/>
        </p:nvSpPr>
        <p:spPr>
          <a:xfrm>
            <a:off x="606312" y="2665979"/>
            <a:ext cx="4196508" cy="3785652"/>
          </a:xfrm>
          <a:prstGeom prst="rect">
            <a:avLst/>
          </a:prstGeom>
          <a:noFill/>
        </p:spPr>
        <p:txBody>
          <a:bodyPr wrap="square" rtlCol="0">
            <a:spAutoFit/>
          </a:bodyPr>
          <a:lstStyle/>
          <a:p>
            <a:r>
              <a:rPr lang="en-US" sz="1600" b="1" dirty="0">
                <a:solidFill>
                  <a:srgbClr val="000000"/>
                </a:solidFill>
                <a:highlight>
                  <a:srgbClr val="FFFF00"/>
                </a:highlight>
                <a:latin typeface="Verdana" panose="020B0604030504040204" pitchFamily="34" charset="0"/>
              </a:rPr>
              <a:t>Internal </a:t>
            </a:r>
            <a:r>
              <a:rPr lang="en-US" sz="1600" b="1" dirty="0" err="1">
                <a:solidFill>
                  <a:srgbClr val="000000"/>
                </a:solidFill>
                <a:highlight>
                  <a:srgbClr val="FFFF00"/>
                </a:highlight>
                <a:latin typeface="Verdana" panose="020B0604030504040204" pitchFamily="34" charset="0"/>
              </a:rPr>
              <a:t>css</a:t>
            </a:r>
            <a:r>
              <a:rPr lang="en-US" sz="1600" b="1" dirty="0">
                <a:solidFill>
                  <a:srgbClr val="000000"/>
                </a:solidFill>
                <a:highlight>
                  <a:srgbClr val="FFFF00"/>
                </a:highlight>
                <a:latin typeface="Verdana" panose="020B0604030504040204" pitchFamily="34" charset="0"/>
              </a:rPr>
              <a:t> </a:t>
            </a:r>
            <a:r>
              <a:rPr lang="en-IN" sz="1600" b="1" dirty="0">
                <a:solidFill>
                  <a:srgbClr val="000000"/>
                </a:solidFill>
                <a:highlight>
                  <a:srgbClr val="FFFF00"/>
                </a:highlight>
                <a:latin typeface="Verdana" panose="020B0604030504040204" pitchFamily="34" charset="0"/>
              </a:rPr>
              <a:t>example</a:t>
            </a:r>
            <a:endParaRPr lang="en-US" sz="1600" b="1" dirty="0">
              <a:solidFill>
                <a:srgbClr val="000000"/>
              </a:solidFill>
              <a:highlight>
                <a:srgbClr val="FFFF00"/>
              </a:highlight>
              <a:latin typeface="Verdana" panose="020B0604030504040204" pitchFamily="34" charset="0"/>
            </a:endParaRPr>
          </a:p>
          <a:p>
            <a:r>
              <a:rPr lang="en-US" sz="1600" b="0" i="0" dirty="0">
                <a:solidFill>
                  <a:srgbClr val="0000CD"/>
                </a:solidFill>
                <a:effectLst/>
                <a:latin typeface="Consolas" panose="020B0609020204030204" pitchFamily="49" charset="0"/>
              </a:rPr>
              <a:t>&lt;head&gt;</a:t>
            </a:r>
          </a:p>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style</a:t>
            </a:r>
            <a:r>
              <a:rPr lang="en-US" sz="1600" b="0" i="0" dirty="0">
                <a:solidFill>
                  <a:srgbClr val="0000CD"/>
                </a:solidFill>
                <a:effectLst/>
                <a:latin typeface="Consolas" panose="020B0609020204030204" pitchFamily="49" charset="0"/>
              </a:rPr>
              <a:t>&gt;</a:t>
            </a:r>
            <a:br>
              <a:rPr lang="en-US" sz="1600" b="0" i="0" dirty="0">
                <a:solidFill>
                  <a:srgbClr val="A52A2A"/>
                </a:solidFill>
                <a:effectLst/>
                <a:latin typeface="Consolas" panose="020B0609020204030204" pitchFamily="49" charset="0"/>
              </a:rPr>
            </a:br>
            <a:r>
              <a:rPr lang="en-US" sz="1600" b="0" i="0" dirty="0">
                <a:solidFill>
                  <a:srgbClr val="A52A2A"/>
                </a:solidFill>
                <a:effectLst/>
                <a:latin typeface="Consolas" panose="020B0609020204030204" pitchFamily="49" charset="0"/>
              </a:rPr>
              <a:t>body </a:t>
            </a:r>
            <a:r>
              <a:rPr lang="en-US" sz="1600" b="0" i="0" dirty="0">
                <a:solidFill>
                  <a:srgbClr val="000000"/>
                </a:solidFill>
                <a:effectLst/>
                <a:latin typeface="Consolas" panose="020B0609020204030204" pitchFamily="49" charset="0"/>
              </a:rPr>
              <a:t>{</a:t>
            </a:r>
            <a:br>
              <a:rPr lang="en-US" sz="1600" b="0" i="0" dirty="0">
                <a:solidFill>
                  <a:srgbClr val="FF0000"/>
                </a:solidFill>
                <a:effectLst/>
                <a:latin typeface="Consolas" panose="020B0609020204030204" pitchFamily="49" charset="0"/>
              </a:rPr>
            </a:br>
            <a:r>
              <a:rPr lang="en-US" sz="1600" b="0" i="0" dirty="0">
                <a:solidFill>
                  <a:srgbClr val="FF0000"/>
                </a:solidFill>
                <a:effectLst/>
                <a:latin typeface="Consolas" panose="020B0609020204030204" pitchFamily="49" charset="0"/>
              </a:rPr>
              <a:t>  background-color</a:t>
            </a:r>
            <a:r>
              <a:rPr lang="en-US" sz="1600" b="0" i="0" dirty="0">
                <a:solidFill>
                  <a:srgbClr val="000000"/>
                </a:solidFill>
                <a:effectLst/>
                <a:latin typeface="Consolas" panose="020B0609020204030204" pitchFamily="49" charset="0"/>
              </a:rPr>
              <a:t>:</a:t>
            </a:r>
            <a:r>
              <a:rPr lang="en-US" sz="1600" b="0" i="0" dirty="0">
                <a:solidFill>
                  <a:srgbClr val="0000CD"/>
                </a:solidFill>
                <a:effectLst/>
                <a:latin typeface="Consolas" panose="020B0609020204030204" pitchFamily="49" charset="0"/>
              </a:rPr>
              <a:t> linen</a:t>
            </a:r>
            <a:r>
              <a:rPr lang="en-US" sz="1600" b="0" i="0" dirty="0">
                <a:solidFill>
                  <a:srgbClr val="000000"/>
                </a:solidFill>
                <a:effectLst/>
                <a:latin typeface="Consolas" panose="020B0609020204030204" pitchFamily="49" charset="0"/>
              </a:rPr>
              <a:t>;</a:t>
            </a:r>
            <a:br>
              <a:rPr lang="en-US" sz="1600" b="0" i="0" dirty="0">
                <a:solidFill>
                  <a:srgbClr val="FF0000"/>
                </a:solidFill>
                <a:effectLst/>
                <a:latin typeface="Consolas" panose="020B0609020204030204" pitchFamily="49" charset="0"/>
              </a:rPr>
            </a:br>
            <a:r>
              <a:rPr lang="en-US" sz="1600" b="0" i="0" dirty="0">
                <a:solidFill>
                  <a:srgbClr val="000000"/>
                </a:solidFill>
                <a:effectLst/>
                <a:latin typeface="Consolas" panose="020B0609020204030204" pitchFamily="49" charset="0"/>
              </a:rPr>
              <a:t>}</a:t>
            </a:r>
            <a:br>
              <a:rPr lang="en-US" sz="1600" b="0" i="0" dirty="0">
                <a:solidFill>
                  <a:srgbClr val="A52A2A"/>
                </a:solidFill>
                <a:effectLst/>
                <a:latin typeface="Consolas" panose="020B0609020204030204" pitchFamily="49" charset="0"/>
              </a:rPr>
            </a:br>
            <a:r>
              <a:rPr lang="en-US" sz="1600" b="0" i="0" dirty="0">
                <a:solidFill>
                  <a:srgbClr val="A52A2A"/>
                </a:solidFill>
                <a:effectLst/>
                <a:latin typeface="Consolas" panose="020B0609020204030204" pitchFamily="49" charset="0"/>
              </a:rPr>
              <a:t>h1 </a:t>
            </a:r>
            <a:r>
              <a:rPr lang="en-US" sz="1600" b="0" i="0" dirty="0">
                <a:solidFill>
                  <a:srgbClr val="000000"/>
                </a:solidFill>
                <a:effectLst/>
                <a:latin typeface="Consolas" panose="020B0609020204030204" pitchFamily="49" charset="0"/>
              </a:rPr>
              <a:t>{</a:t>
            </a:r>
            <a:br>
              <a:rPr lang="en-US" sz="1600" b="0" i="0" dirty="0">
                <a:solidFill>
                  <a:srgbClr val="FF0000"/>
                </a:solidFill>
                <a:effectLst/>
                <a:latin typeface="Consolas" panose="020B0609020204030204" pitchFamily="49" charset="0"/>
              </a:rPr>
            </a:br>
            <a:r>
              <a:rPr lang="en-US" sz="1600" b="0" i="0" dirty="0">
                <a:solidFill>
                  <a:srgbClr val="FF0000"/>
                </a:solidFill>
                <a:effectLst/>
                <a:latin typeface="Consolas" panose="020B0609020204030204" pitchFamily="49" charset="0"/>
              </a:rPr>
              <a:t>  color</a:t>
            </a:r>
            <a:r>
              <a:rPr lang="en-US" sz="1600" b="0" i="0" dirty="0">
                <a:solidFill>
                  <a:srgbClr val="000000"/>
                </a:solidFill>
                <a:effectLst/>
                <a:latin typeface="Consolas" panose="020B0609020204030204" pitchFamily="49" charset="0"/>
              </a:rPr>
              <a:t>:</a:t>
            </a:r>
            <a:r>
              <a:rPr lang="en-US" sz="1600" b="0" i="0" dirty="0">
                <a:solidFill>
                  <a:srgbClr val="0000CD"/>
                </a:solidFill>
                <a:effectLst/>
                <a:latin typeface="Consolas" panose="020B0609020204030204" pitchFamily="49" charset="0"/>
              </a:rPr>
              <a:t> maroon</a:t>
            </a:r>
            <a:r>
              <a:rPr lang="en-US" sz="1600" b="0" i="0" dirty="0">
                <a:solidFill>
                  <a:srgbClr val="000000"/>
                </a:solidFill>
                <a:effectLst/>
                <a:latin typeface="Consolas" panose="020B0609020204030204" pitchFamily="49" charset="0"/>
              </a:rPr>
              <a:t>;</a:t>
            </a:r>
            <a:br>
              <a:rPr lang="en-US" sz="1600" b="0" i="0" dirty="0">
                <a:solidFill>
                  <a:srgbClr val="FF0000"/>
                </a:solidFill>
                <a:effectLst/>
                <a:latin typeface="Consolas" panose="020B0609020204030204" pitchFamily="49" charset="0"/>
              </a:rPr>
            </a:br>
            <a:r>
              <a:rPr lang="en-US" sz="1600" b="0" i="0" dirty="0">
                <a:solidFill>
                  <a:srgbClr val="FF0000"/>
                </a:solidFill>
                <a:effectLst/>
                <a:latin typeface="Consolas" panose="020B0609020204030204" pitchFamily="49" charset="0"/>
              </a:rPr>
              <a:t>  margin-left</a:t>
            </a:r>
            <a:r>
              <a:rPr lang="en-US" sz="1600" b="0" i="0" dirty="0">
                <a:solidFill>
                  <a:srgbClr val="000000"/>
                </a:solidFill>
                <a:effectLst/>
                <a:latin typeface="Consolas" panose="020B0609020204030204" pitchFamily="49" charset="0"/>
              </a:rPr>
              <a:t>:</a:t>
            </a:r>
            <a:r>
              <a:rPr lang="en-US" sz="1600" b="0" i="0" dirty="0">
                <a:solidFill>
                  <a:srgbClr val="0000CD"/>
                </a:solidFill>
                <a:effectLst/>
                <a:latin typeface="Consolas" panose="020B0609020204030204" pitchFamily="49" charset="0"/>
              </a:rPr>
              <a:t> 40px</a:t>
            </a:r>
            <a:r>
              <a:rPr lang="en-US" sz="1600" b="0" i="0" dirty="0">
                <a:solidFill>
                  <a:srgbClr val="000000"/>
                </a:solidFill>
                <a:effectLst/>
                <a:latin typeface="Consolas" panose="020B0609020204030204" pitchFamily="49" charset="0"/>
              </a:rPr>
              <a:t>;</a:t>
            </a:r>
            <a:br>
              <a:rPr lang="en-US" sz="1600" b="0" i="0" dirty="0">
                <a:solidFill>
                  <a:srgbClr val="FF0000"/>
                </a:solidFill>
                <a:effectLst/>
                <a:latin typeface="Consolas" panose="020B0609020204030204" pitchFamily="49" charset="0"/>
              </a:rPr>
            </a:br>
            <a:r>
              <a:rPr lang="en-US" sz="1600" b="0" i="0" dirty="0">
                <a:solidFill>
                  <a:srgbClr val="000000"/>
                </a:solidFill>
                <a:effectLst/>
                <a:latin typeface="Consolas" panose="020B0609020204030204" pitchFamily="49" charset="0"/>
              </a:rPr>
              <a:t>}</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/style</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/head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h1</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a heading</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/h1</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a paragraph.</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endParaRPr lang="en-IN" sz="1600" dirty="0"/>
          </a:p>
        </p:txBody>
      </p:sp>
      <p:sp>
        <p:nvSpPr>
          <p:cNvPr id="7" name="Content Placeholder 6">
            <a:extLst>
              <a:ext uri="{FF2B5EF4-FFF2-40B4-BE49-F238E27FC236}">
                <a16:creationId xmlns:a16="http://schemas.microsoft.com/office/drawing/2014/main" id="{BCF6719A-858A-4278-CBCB-7BCBC1F51513}"/>
              </a:ext>
            </a:extLst>
          </p:cNvPr>
          <p:cNvSpPr>
            <a:spLocks noGrp="1"/>
          </p:cNvSpPr>
          <p:nvPr>
            <p:ph idx="1"/>
          </p:nvPr>
        </p:nvSpPr>
        <p:spPr>
          <a:xfrm>
            <a:off x="6107837" y="621952"/>
            <a:ext cx="6291637" cy="3316933"/>
          </a:xfrm>
        </p:spPr>
        <p:txBody>
          <a:bodyPr>
            <a:normAutofit lnSpcReduction="10000"/>
          </a:bodyPr>
          <a:lstStyle/>
          <a:p>
            <a:pPr marL="0" indent="0">
              <a:buNone/>
            </a:pPr>
            <a:r>
              <a:rPr lang="en-US" sz="1600" b="1" dirty="0">
                <a:solidFill>
                  <a:srgbClr val="000000"/>
                </a:solidFill>
                <a:highlight>
                  <a:srgbClr val="FFFF00"/>
                </a:highlight>
                <a:latin typeface="Verdana" panose="020B0604030504040204" pitchFamily="34" charset="0"/>
              </a:rPr>
              <a:t>External .</a:t>
            </a:r>
            <a:r>
              <a:rPr lang="en-US" sz="1600" b="1" dirty="0" err="1">
                <a:solidFill>
                  <a:srgbClr val="000000"/>
                </a:solidFill>
                <a:highlight>
                  <a:srgbClr val="FFFF00"/>
                </a:highlight>
                <a:latin typeface="Verdana" panose="020B0604030504040204" pitchFamily="34" charset="0"/>
              </a:rPr>
              <a:t>css</a:t>
            </a:r>
            <a:endParaRPr lang="en-US" sz="1600" b="1" dirty="0">
              <a:solidFill>
                <a:srgbClr val="000000"/>
              </a:solidFill>
              <a:highlight>
                <a:srgbClr val="FFFF00"/>
              </a:highlight>
              <a:latin typeface="Verdana" panose="020B0604030504040204" pitchFamily="34" charset="0"/>
            </a:endParaRP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link</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rel</a:t>
            </a:r>
            <a:r>
              <a:rPr lang="en-US" b="0" i="0" dirty="0">
                <a:solidFill>
                  <a:srgbClr val="0000CD"/>
                </a:solidFill>
                <a:effectLst/>
                <a:latin typeface="Consolas" panose="020B0609020204030204" pitchFamily="49" charset="0"/>
              </a:rPr>
              <a:t>="stylesheet"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="style.css"&gt;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IN" dirty="0"/>
          </a:p>
        </p:txBody>
      </p:sp>
      <p:sp>
        <p:nvSpPr>
          <p:cNvPr id="8" name="TextBox 7">
            <a:extLst>
              <a:ext uri="{FF2B5EF4-FFF2-40B4-BE49-F238E27FC236}">
                <a16:creationId xmlns:a16="http://schemas.microsoft.com/office/drawing/2014/main" id="{AFE00F01-12B6-209B-354A-56B10A8C3C74}"/>
              </a:ext>
            </a:extLst>
          </p:cNvPr>
          <p:cNvSpPr txBox="1"/>
          <p:nvPr/>
        </p:nvSpPr>
        <p:spPr>
          <a:xfrm>
            <a:off x="5921406" y="3938885"/>
            <a:ext cx="4962618" cy="2585323"/>
          </a:xfrm>
          <a:prstGeom prst="rect">
            <a:avLst/>
          </a:prstGeom>
          <a:noFill/>
        </p:spPr>
        <p:txBody>
          <a:bodyPr wrap="square" rtlCol="0">
            <a:spAutoFit/>
          </a:bodyPr>
          <a:lstStyle/>
          <a:p>
            <a:r>
              <a:rPr lang="en-US" sz="1600" b="1" dirty="0">
                <a:solidFill>
                  <a:srgbClr val="000000"/>
                </a:solidFill>
                <a:highlight>
                  <a:srgbClr val="FFFF00"/>
                </a:highlight>
                <a:latin typeface="Verdana" panose="020B0604030504040204" pitchFamily="34" charset="0"/>
              </a:rPr>
              <a:t>Style.css</a:t>
            </a:r>
          </a:p>
          <a:p>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lightblue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A52A2A"/>
                </a:solidFill>
                <a:effectLst/>
                <a:latin typeface="Consolas" panose="020B0609020204030204" pitchFamily="49" charset="0"/>
              </a:rPr>
              <a:t>h1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navy</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margin-left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89913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5319-FFF1-C40B-0659-E2B23D28AD1D}"/>
              </a:ext>
            </a:extLst>
          </p:cNvPr>
          <p:cNvSpPr>
            <a:spLocks noGrp="1"/>
          </p:cNvSpPr>
          <p:nvPr>
            <p:ph type="title"/>
          </p:nvPr>
        </p:nvSpPr>
        <p:spPr>
          <a:xfrm>
            <a:off x="544168" y="130206"/>
            <a:ext cx="8596668" cy="1320800"/>
          </a:xfrm>
        </p:spPr>
        <p:txBody>
          <a:bodyPr/>
          <a:lstStyle/>
          <a:p>
            <a:r>
              <a:rPr lang="en-IN" b="0" i="0" dirty="0">
                <a:solidFill>
                  <a:srgbClr val="000000"/>
                </a:solidFill>
                <a:effectLst/>
                <a:latin typeface="Segoe UI" panose="020B0502040204020203" pitchFamily="34" charset="0"/>
              </a:rPr>
              <a:t>CSS Comments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B870390-4FF3-BF64-D129-680550028823}"/>
              </a:ext>
            </a:extLst>
          </p:cNvPr>
          <p:cNvSpPr>
            <a:spLocks noGrp="1"/>
          </p:cNvSpPr>
          <p:nvPr>
            <p:ph idx="1"/>
          </p:nvPr>
        </p:nvSpPr>
        <p:spPr>
          <a:xfrm>
            <a:off x="544168" y="1270000"/>
            <a:ext cx="6655621" cy="3880773"/>
          </a:xfrm>
        </p:spPr>
        <p:txBody>
          <a:bodyPr/>
          <a:lstStyle/>
          <a:p>
            <a:r>
              <a:rPr lang="en-US" b="0" i="0" dirty="0">
                <a:solidFill>
                  <a:srgbClr val="000000"/>
                </a:solidFill>
                <a:effectLst/>
                <a:latin typeface="Verdana" panose="020B0604030504040204" pitchFamily="34" charset="0"/>
              </a:rPr>
              <a:t>Comments are ignored by browsers.</a:t>
            </a:r>
          </a:p>
          <a:p>
            <a:r>
              <a:rPr lang="en-US" dirty="0"/>
              <a:t>A CSS comment is placed inside the &lt;style&gt; element, and starts with /* and ends with */:</a:t>
            </a:r>
          </a:p>
          <a:p>
            <a:r>
              <a:rPr lang="en-US" dirty="0"/>
              <a:t>Example : </a:t>
            </a:r>
          </a:p>
          <a:p>
            <a:pPr marL="0" indent="0">
              <a:buNone/>
            </a:pPr>
            <a:r>
              <a:rPr lang="en-US" b="0" i="0" dirty="0">
                <a:solidFill>
                  <a:srgbClr val="008000"/>
                </a:solidFill>
                <a:effectLst/>
                <a:latin typeface="Consolas" panose="020B0609020204030204" pitchFamily="49" charset="0"/>
              </a:rPr>
              <a:t>	/* This is a single-line comment */</a:t>
            </a:r>
            <a:br>
              <a:rPr lang="en-US" dirty="0"/>
            </a:br>
            <a:r>
              <a:rPr lang="en-US" dirty="0"/>
              <a:t>	</a:t>
            </a:r>
            <a:r>
              <a:rPr lang="en-US" b="0" i="0" dirty="0">
                <a:solidFill>
                  <a:srgbClr val="A52A2A"/>
                </a:solidFill>
                <a:effectLst/>
                <a:latin typeface="Consolas" panose="020B0609020204030204" pitchFamily="49" charset="0"/>
              </a:rPr>
              <a:t>p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	</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056BB7FD-7CBC-4C56-FF18-D5373B330EE3}"/>
              </a:ext>
            </a:extLst>
          </p:cNvPr>
          <p:cNvSpPr txBox="1"/>
          <p:nvPr/>
        </p:nvSpPr>
        <p:spPr>
          <a:xfrm>
            <a:off x="6225877" y="2219417"/>
            <a:ext cx="7918881" cy="3046988"/>
          </a:xfrm>
          <a:prstGeom prst="rect">
            <a:avLst/>
          </a:prstGeom>
          <a:noFill/>
        </p:spPr>
        <p:txBody>
          <a:bodyPr wrap="square" rtlCol="0">
            <a:spAutoFit/>
          </a:bodyPr>
          <a:lstStyle/>
          <a:p>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style</a:t>
            </a:r>
            <a:r>
              <a:rPr lang="en-US" sz="1200" b="0" i="0" dirty="0">
                <a:solidFill>
                  <a:srgbClr val="0000CD"/>
                </a:solidFill>
                <a:effectLst/>
                <a:latin typeface="Consolas" panose="020B0609020204030204" pitchFamily="49" charset="0"/>
              </a:rPr>
              <a:t>&gt;</a:t>
            </a:r>
            <a:br>
              <a:rPr lang="en-US" sz="1200" b="0" i="0" dirty="0">
                <a:solidFill>
                  <a:srgbClr val="A52A2A"/>
                </a:solidFill>
                <a:effectLst/>
                <a:latin typeface="Consolas" panose="020B0609020204030204" pitchFamily="49" charset="0"/>
              </a:rPr>
            </a:br>
            <a:r>
              <a:rPr lang="en-US" sz="1200" b="0" i="0" dirty="0">
                <a:solidFill>
                  <a:srgbClr val="A52A2A"/>
                </a:solidFill>
                <a:effectLst/>
                <a:latin typeface="Consolas" panose="020B0609020204030204" pitchFamily="49" charset="0"/>
              </a:rPr>
              <a:t>p </a:t>
            </a:r>
            <a:r>
              <a:rPr lang="en-US" sz="1200" b="0" i="0" dirty="0">
                <a:solidFill>
                  <a:srgbClr val="000000"/>
                </a:solidFill>
                <a:effectLst/>
                <a:latin typeface="Consolas" panose="020B0609020204030204" pitchFamily="49" charset="0"/>
              </a:rPr>
              <a:t>{</a:t>
            </a:r>
            <a:br>
              <a:rPr lang="en-US" sz="1200" b="0" i="0" dirty="0">
                <a:solidFill>
                  <a:srgbClr val="FF0000"/>
                </a:solidFill>
                <a:effectLst/>
                <a:latin typeface="Consolas" panose="020B0609020204030204" pitchFamily="49" charset="0"/>
              </a:rPr>
            </a:br>
            <a:r>
              <a:rPr lang="en-US" sz="1200" b="0" i="0" dirty="0">
                <a:solidFill>
                  <a:srgbClr val="FF0000"/>
                </a:solidFill>
                <a:effectLst/>
                <a:latin typeface="Consolas" panose="020B0609020204030204" pitchFamily="49" charset="0"/>
              </a:rPr>
              <a:t>  color</a:t>
            </a:r>
            <a:r>
              <a:rPr lang="en-US" sz="1200" b="0" i="0" dirty="0">
                <a:solidFill>
                  <a:srgbClr val="000000"/>
                </a:solidFill>
                <a:effectLst/>
                <a:latin typeface="Consolas" panose="020B0609020204030204" pitchFamily="49" charset="0"/>
              </a:rPr>
              <a:t>:</a:t>
            </a:r>
            <a:r>
              <a:rPr lang="en-US" sz="1200" b="0" i="0" dirty="0">
                <a:solidFill>
                  <a:srgbClr val="0000CD"/>
                </a:solidFill>
                <a:effectLst/>
                <a:latin typeface="Consolas" panose="020B0609020204030204" pitchFamily="49" charset="0"/>
              </a:rPr>
              <a:t> red</a:t>
            </a:r>
            <a:r>
              <a:rPr lang="en-US" sz="1200" b="0" i="0" dirty="0">
                <a:solidFill>
                  <a:srgbClr val="000000"/>
                </a:solidFill>
                <a:effectLst/>
                <a:latin typeface="Consolas" panose="020B0609020204030204" pitchFamily="49" charset="0"/>
              </a:rPr>
              <a:t>;</a:t>
            </a:r>
            <a:r>
              <a:rPr lang="en-US" sz="1200" b="0" i="0" dirty="0">
                <a:solidFill>
                  <a:srgbClr val="FF0000"/>
                </a:solidFill>
                <a:effectLst/>
                <a:latin typeface="Consolas" panose="020B0609020204030204" pitchFamily="49" charset="0"/>
              </a:rPr>
              <a:t> </a:t>
            </a:r>
            <a:r>
              <a:rPr lang="en-US" sz="1200" b="0" i="0" dirty="0">
                <a:solidFill>
                  <a:srgbClr val="008000"/>
                </a:solidFill>
                <a:effectLst/>
                <a:latin typeface="Consolas" panose="020B0609020204030204" pitchFamily="49" charset="0"/>
              </a:rPr>
              <a:t>/* Set text color to red */</a:t>
            </a:r>
            <a:br>
              <a:rPr lang="en-US" sz="1200" b="0" i="0" dirty="0">
                <a:solidFill>
                  <a:srgbClr val="FF0000"/>
                </a:solidFill>
                <a:effectLst/>
                <a:latin typeface="Consolas" panose="020B0609020204030204" pitchFamily="49" charset="0"/>
              </a:rPr>
            </a:br>
            <a:r>
              <a:rPr lang="en-US" sz="1200" b="0" i="0" dirty="0">
                <a:solidFill>
                  <a:srgbClr val="000000"/>
                </a:solidFill>
                <a:effectLst/>
                <a:latin typeface="Consolas" panose="020B0609020204030204" pitchFamily="49" charset="0"/>
              </a:rPr>
              <a:t>}</a:t>
            </a:r>
            <a:br>
              <a:rPr lang="en-US" sz="1200" b="0" i="0" dirty="0">
                <a:solidFill>
                  <a:srgbClr val="A52A2A"/>
                </a:solidFill>
                <a:effectLst/>
                <a:latin typeface="Consolas" panose="020B0609020204030204" pitchFamily="49" charset="0"/>
              </a:rPr>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/style</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h2</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My Heading</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/h2</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8000"/>
                </a:solidFill>
                <a:effectLst/>
                <a:latin typeface="Consolas" panose="020B0609020204030204" pitchFamily="49" charset="0"/>
              </a:rPr>
              <a:t>&lt;!-- These paragraphs will be red --&gt;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Hello World!</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This paragraph is styled with CSS.</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CSS comments are not shown in the output.</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a:t>
            </a:r>
            <a:r>
              <a:rPr lang="en-US" sz="1200" b="0" i="0" dirty="0">
                <a:solidFill>
                  <a:srgbClr val="0000CD"/>
                </a:solidFill>
                <a:effectLst/>
                <a:latin typeface="Consolas" panose="020B0609020204030204" pitchFamily="49" charset="0"/>
              </a:rPr>
              <a:t>&gt;</a:t>
            </a:r>
            <a:endParaRPr lang="en-IN" sz="1200" dirty="0"/>
          </a:p>
        </p:txBody>
      </p:sp>
    </p:spTree>
    <p:extLst>
      <p:ext uri="{BB962C8B-B14F-4D97-AF65-F5344CB8AC3E}">
        <p14:creationId xmlns:p14="http://schemas.microsoft.com/office/powerpoint/2010/main" val="364362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CCD1-900B-FA7F-9EBD-7FE0A5E859C3}"/>
              </a:ext>
            </a:extLst>
          </p:cNvPr>
          <p:cNvSpPr>
            <a:spLocks noGrp="1"/>
          </p:cNvSpPr>
          <p:nvPr>
            <p:ph type="title"/>
          </p:nvPr>
        </p:nvSpPr>
        <p:spPr>
          <a:xfrm>
            <a:off x="348860" y="156238"/>
            <a:ext cx="8596668" cy="1320800"/>
          </a:xfrm>
        </p:spPr>
        <p:txBody>
          <a:bodyPr/>
          <a:lstStyle/>
          <a:p>
            <a:r>
              <a:rPr lang="en-IN" b="0" i="0" dirty="0">
                <a:solidFill>
                  <a:srgbClr val="000000"/>
                </a:solidFill>
                <a:effectLst/>
                <a:latin typeface="Segoe UI" panose="020B0502040204020203" pitchFamily="34" charset="0"/>
              </a:rPr>
              <a:t>CSS </a:t>
            </a:r>
            <a:r>
              <a:rPr lang="en-IN" b="0" i="0" dirty="0" err="1">
                <a:solidFill>
                  <a:srgbClr val="000000"/>
                </a:solidFill>
                <a:effectLst/>
                <a:latin typeface="Segoe UI" panose="020B0502040204020203" pitchFamily="34" charset="0"/>
              </a:rPr>
              <a:t>Colors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03A213D-26D2-6689-C246-C8AED9130DF8}"/>
              </a:ext>
            </a:extLst>
          </p:cNvPr>
          <p:cNvSpPr>
            <a:spLocks noGrp="1"/>
          </p:cNvSpPr>
          <p:nvPr>
            <p:ph idx="1"/>
          </p:nvPr>
        </p:nvSpPr>
        <p:spPr>
          <a:xfrm>
            <a:off x="144674" y="1219556"/>
            <a:ext cx="8596668" cy="5349920"/>
          </a:xfrm>
        </p:spPr>
        <p:txBody>
          <a:bodyPr/>
          <a:lstStyle/>
          <a:p>
            <a:pPr marL="0" indent="0">
              <a:buNone/>
            </a:pPr>
            <a:r>
              <a:rPr lang="en-US" b="1" i="0" dirty="0">
                <a:solidFill>
                  <a:schemeClr val="tx1"/>
                </a:solidFill>
                <a:effectLst/>
                <a:latin typeface="Consolas" panose="020B0609020204030204" pitchFamily="49" charset="0"/>
              </a:rPr>
              <a:t>Background-color</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background-color:Blue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Hello World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p>
          <a:p>
            <a:pPr marL="0" indent="0">
              <a:buNone/>
            </a:pPr>
            <a:r>
              <a:rPr lang="en-IN" b="1" i="0" dirty="0">
                <a:solidFill>
                  <a:schemeClr val="tx1"/>
                </a:solidFill>
                <a:effectLst/>
                <a:latin typeface="Consolas" panose="020B0609020204030204" pitchFamily="49" charset="0"/>
              </a:rPr>
              <a:t>Text </a:t>
            </a:r>
            <a:r>
              <a:rPr lang="en-IN" b="1" i="0" dirty="0" err="1">
                <a:solidFill>
                  <a:schemeClr val="tx1"/>
                </a:solidFill>
                <a:effectLst/>
                <a:latin typeface="Consolas" panose="020B0609020204030204" pitchFamily="49" charset="0"/>
              </a:rPr>
              <a:t>color</a:t>
            </a:r>
            <a:endParaRPr lang="en-IN" b="1" i="0" dirty="0">
              <a:solidFill>
                <a:schemeClr val="tx1"/>
              </a:solidFill>
              <a:effectLst/>
              <a:latin typeface="Consolas" panose="020B0609020204030204" pitchFamily="49" charset="0"/>
            </a:endParaRP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color:</a:t>
            </a:r>
            <a:r>
              <a:rPr lang="en-IN" dirty="0" err="1">
                <a:solidFill>
                  <a:srgbClr val="0000CD"/>
                </a:solidFill>
                <a:latin typeface="Consolas" panose="020B0609020204030204" pitchFamily="49" charset="0"/>
              </a:rPr>
              <a:t>red</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color:Blue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Lorem ipsum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p>
          <a:p>
            <a:pPr marL="0" indent="0">
              <a:buNone/>
            </a:pPr>
            <a:r>
              <a:rPr lang="en-IN" b="1" dirty="0">
                <a:solidFill>
                  <a:schemeClr val="tx1"/>
                </a:solidFill>
                <a:latin typeface="Consolas" panose="020B0609020204030204" pitchFamily="49" charset="0"/>
              </a:rPr>
              <a:t>Border </a:t>
            </a:r>
            <a:r>
              <a:rPr lang="en-IN" b="1" dirty="0" err="1">
                <a:solidFill>
                  <a:schemeClr val="tx1"/>
                </a:solidFill>
                <a:latin typeface="Consolas" panose="020B0609020204030204" pitchFamily="49" charset="0"/>
              </a:rPr>
              <a:t>color</a:t>
            </a:r>
            <a:endParaRPr lang="en-IN" b="1" dirty="0">
              <a:solidFill>
                <a:schemeClr val="tx1"/>
              </a:solidFill>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="border:2px solid red;"&gt;</a:t>
            </a:r>
            <a:r>
              <a:rPr lang="en-US" b="0" i="0" dirty="0">
                <a:solidFill>
                  <a:srgbClr val="000000"/>
                </a:solidFill>
                <a:effectLst/>
                <a:latin typeface="Consolas" panose="020B0609020204030204" pitchFamily="49" charset="0"/>
              </a:rPr>
              <a:t>Hello World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p>
          <a:p>
            <a:pPr marL="0" indent="0">
              <a:buNone/>
            </a:pPr>
            <a:r>
              <a:rPr lang="en-IN" b="1" dirty="0" err="1">
                <a:solidFill>
                  <a:schemeClr val="tx1"/>
                </a:solidFill>
                <a:latin typeface="Consolas" panose="020B0609020204030204" pitchFamily="49" charset="0"/>
              </a:rPr>
              <a:t>Color</a:t>
            </a:r>
            <a:r>
              <a:rPr lang="en-IN" b="1" dirty="0">
                <a:solidFill>
                  <a:schemeClr val="tx1"/>
                </a:solidFill>
                <a:latin typeface="Consolas" panose="020B0609020204030204" pitchFamily="49" charset="0"/>
              </a:rPr>
              <a:t> with </a:t>
            </a:r>
            <a:r>
              <a:rPr lang="en-IN" b="1" dirty="0" err="1">
                <a:solidFill>
                  <a:schemeClr val="tx1"/>
                </a:solidFill>
                <a:latin typeface="Consolas" panose="020B0609020204030204" pitchFamily="49" charset="0"/>
              </a:rPr>
              <a:t>rgb</a:t>
            </a:r>
            <a:r>
              <a:rPr lang="en-IN" b="1" dirty="0">
                <a:solidFill>
                  <a:schemeClr val="tx1"/>
                </a:solidFill>
                <a:latin typeface="Consolas" panose="020B0609020204030204" pitchFamily="49" charset="0"/>
              </a:rPr>
              <a:t> = </a:t>
            </a:r>
            <a:r>
              <a:rPr lang="en-US" sz="1400" b="0" i="0" dirty="0">
                <a:solidFill>
                  <a:srgbClr val="000000"/>
                </a:solidFill>
                <a:effectLst/>
                <a:latin typeface="Verdana" panose="020B0604030504040204" pitchFamily="34" charset="0"/>
              </a:rPr>
              <a:t>An RGB color value represents RED, GREEN, and BLUE light sources.</a:t>
            </a:r>
            <a:endParaRPr lang="en-IN" b="1" dirty="0">
              <a:solidFill>
                <a:schemeClr val="tx1"/>
              </a:solidFill>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background-color:rgb</a:t>
            </a:r>
            <a:r>
              <a:rPr lang="en-US" b="0" i="0" dirty="0">
                <a:solidFill>
                  <a:srgbClr val="0000CD"/>
                </a:solidFill>
                <a:effectLst/>
                <a:latin typeface="Consolas" panose="020B0609020204030204" pitchFamily="49" charset="0"/>
              </a:rPr>
              <a:t>(255, 99, 71);"&gt;</a:t>
            </a:r>
            <a:r>
              <a:rPr lang="en-US" dirty="0">
                <a:solidFill>
                  <a:srgbClr val="000000"/>
                </a:solidFill>
                <a:latin typeface="Consolas" panose="020B0609020204030204" pitchFamily="49" charset="0"/>
              </a:rPr>
              <a:t>here is </a:t>
            </a:r>
            <a:r>
              <a:rPr lang="en-US" dirty="0" err="1">
                <a:solidFill>
                  <a:srgbClr val="000000"/>
                </a:solidFill>
                <a:latin typeface="Consolas" panose="020B0609020204030204" pitchFamily="49" charset="0"/>
              </a:rPr>
              <a:t>rgb</a:t>
            </a:r>
            <a:r>
              <a:rPr lang="en-US" dirty="0">
                <a:solidFill>
                  <a:srgbClr val="000000"/>
                </a:solidFill>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p>
          <a:p>
            <a:pPr marL="0" indent="0">
              <a:buNone/>
            </a:pPr>
            <a:r>
              <a:rPr lang="en-IN" b="1" i="0" dirty="0">
                <a:solidFill>
                  <a:srgbClr val="000000"/>
                </a:solidFill>
                <a:effectLst/>
                <a:latin typeface="Segoe UI" panose="020B0502040204020203" pitchFamily="34" charset="0"/>
              </a:rPr>
              <a:t>background-image</a:t>
            </a:r>
          </a:p>
          <a:p>
            <a:pPr marL="0" indent="0">
              <a:buNone/>
            </a:pPr>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background-image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("paper.jpg")</a:t>
            </a:r>
            <a:r>
              <a:rPr lang="en-US" b="0" i="0" dirty="0">
                <a:solidFill>
                  <a:srgbClr val="000000"/>
                </a:solidFill>
                <a:effectLst/>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IN" b="0" i="0" dirty="0">
                <a:solidFill>
                  <a:srgbClr val="FF0000"/>
                </a:solidFill>
                <a:effectLst/>
                <a:latin typeface="Consolas" panose="020B0609020204030204" pitchFamily="49" charset="0"/>
              </a:rPr>
              <a:t>background-repeat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no-repeat</a:t>
            </a:r>
            <a:r>
              <a:rPr lang="en-IN" b="0" i="0" dirty="0">
                <a:solidFill>
                  <a:srgbClr val="000000"/>
                </a:solidFill>
                <a:effectLst/>
                <a:latin typeface="Consolas" panose="020B0609020204030204" pitchFamily="49" charset="0"/>
              </a:rPr>
              <a:t>;</a:t>
            </a:r>
            <a:r>
              <a:rPr lang="en-US" dirty="0">
                <a:solidFill>
                  <a:srgbClr val="000000"/>
                </a:solidFill>
                <a:latin typeface="Consolas" panose="020B0609020204030204" pitchFamily="49" charset="0"/>
              </a:rPr>
              <a:t> /* or it can be </a:t>
            </a:r>
            <a:r>
              <a:rPr lang="en-IN" b="0" i="0" dirty="0">
                <a:solidFill>
                  <a:srgbClr val="0000CD"/>
                </a:solidFill>
                <a:effectLst/>
                <a:latin typeface="Consolas" panose="020B0609020204030204" pitchFamily="49" charset="0"/>
              </a:rPr>
              <a:t>repeat-x</a:t>
            </a:r>
            <a:r>
              <a:rPr lang="en-IN"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solidFill>
                <a:srgbClr val="0000CD"/>
              </a:solidFill>
              <a:latin typeface="Consolas" panose="020B0609020204030204" pitchFamily="49" charset="0"/>
            </a:endParaRPr>
          </a:p>
        </p:txBody>
      </p:sp>
    </p:spTree>
    <p:extLst>
      <p:ext uri="{BB962C8B-B14F-4D97-AF65-F5344CB8AC3E}">
        <p14:creationId xmlns:p14="http://schemas.microsoft.com/office/powerpoint/2010/main" val="113214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EEE825-48C8-8062-166B-F31747658CA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Borders</a:t>
            </a:r>
            <a:br>
              <a:rPr lang="en-IN" b="0" i="0" dirty="0">
                <a:solidFill>
                  <a:srgbClr val="000000"/>
                </a:solidFill>
                <a:effectLst/>
                <a:latin typeface="Segoe UI" panose="020B0502040204020203" pitchFamily="34" charset="0"/>
              </a:rPr>
            </a:br>
            <a:endParaRPr lang="en-IN" dirty="0"/>
          </a:p>
        </p:txBody>
      </p:sp>
      <p:sp>
        <p:nvSpPr>
          <p:cNvPr id="5" name="Content Placeholder 4">
            <a:extLst>
              <a:ext uri="{FF2B5EF4-FFF2-40B4-BE49-F238E27FC236}">
                <a16:creationId xmlns:a16="http://schemas.microsoft.com/office/drawing/2014/main" id="{E7291792-1A06-3A0E-7D34-6FFA620FFE33}"/>
              </a:ext>
            </a:extLst>
          </p:cNvPr>
          <p:cNvSpPr>
            <a:spLocks noGrp="1"/>
          </p:cNvSpPr>
          <p:nvPr>
            <p:ph idx="1"/>
          </p:nvPr>
        </p:nvSpPr>
        <p:spPr/>
        <p:txBody>
          <a:bodyPr/>
          <a:lstStyle/>
          <a:p>
            <a:r>
              <a:rPr lang="en-IN" b="0" i="0" dirty="0">
                <a:solidFill>
                  <a:srgbClr val="A52A2A"/>
                </a:solidFill>
                <a:effectLst/>
                <a:latin typeface="Consolas" panose="020B0609020204030204" pitchFamily="49" charset="0"/>
              </a:rPr>
              <a:t>p.one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solid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5px</a:t>
            </a:r>
            <a:r>
              <a:rPr lang="en-IN" b="0" i="0" dirty="0">
                <a:solidFill>
                  <a:srgbClr val="000000"/>
                </a:solidFill>
                <a:effectLst/>
                <a:latin typeface="Consolas" panose="020B0609020204030204" pitchFamily="49" charset="0"/>
              </a:rPr>
              <a:t>;</a:t>
            </a:r>
          </a:p>
          <a:p>
            <a:pPr marL="0" indent="0">
              <a:buNone/>
            </a:pP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border-</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red</a:t>
            </a:r>
            <a:r>
              <a:rPr lang="en-IN" b="0" i="0" dirty="0">
                <a:solidFill>
                  <a:srgbClr val="000000"/>
                </a:solidFill>
                <a:effectLst/>
                <a:latin typeface="Consolas" panose="020B0609020204030204" pitchFamily="49" charset="0"/>
              </a:rPr>
              <a:t>;</a:t>
            </a:r>
          </a:p>
          <a:p>
            <a:pPr marL="0" indent="0">
              <a:buNone/>
            </a:pP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pPr marL="0" indent="0">
              <a:buNone/>
            </a:pPr>
            <a:r>
              <a:rPr lang="en-IN" dirty="0">
                <a:solidFill>
                  <a:srgbClr val="000000"/>
                </a:solidFill>
                <a:latin typeface="Consolas" panose="020B0609020204030204" pitchFamily="49" charset="0"/>
              </a:rPr>
              <a:t>Or shorthand</a:t>
            </a:r>
          </a:p>
          <a:p>
            <a:pPr marL="0" indent="0">
              <a:buNone/>
            </a:pPr>
            <a:r>
              <a:rPr lang="en-US" b="0" i="0" dirty="0">
                <a:solidFill>
                  <a:srgbClr val="A52A2A"/>
                </a:solidFill>
                <a:effectLst/>
                <a:latin typeface="Consolas" panose="020B0609020204030204" pitchFamily="49" charset="0"/>
              </a:rPr>
              <a:t>p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border-style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dotted solid double dashed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3345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9D1C-FCB3-60E9-1E33-50A4C599A439}"/>
              </a:ext>
            </a:extLst>
          </p:cNvPr>
          <p:cNvSpPr>
            <a:spLocks noGrp="1"/>
          </p:cNvSpPr>
          <p:nvPr>
            <p:ph type="title"/>
          </p:nvPr>
        </p:nvSpPr>
        <p:spPr>
          <a:xfrm>
            <a:off x="0" y="0"/>
            <a:ext cx="8596668" cy="1320800"/>
          </a:xfrm>
        </p:spPr>
        <p:txBody>
          <a:bodyPr/>
          <a:lstStyle/>
          <a:p>
            <a:r>
              <a:rPr lang="en-IN" b="0" i="0" dirty="0">
                <a:solidFill>
                  <a:srgbClr val="000000"/>
                </a:solidFill>
                <a:effectLst/>
                <a:latin typeface="Segoe UI" panose="020B0502040204020203" pitchFamily="34" charset="0"/>
              </a:rPr>
              <a:t>CSS Margins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7CEE5DB-37FD-A38D-9D69-73229CE34DC0}"/>
              </a:ext>
            </a:extLst>
          </p:cNvPr>
          <p:cNvSpPr>
            <a:spLocks noGrp="1"/>
          </p:cNvSpPr>
          <p:nvPr>
            <p:ph idx="1"/>
          </p:nvPr>
        </p:nvSpPr>
        <p:spPr>
          <a:xfrm>
            <a:off x="109164" y="947075"/>
            <a:ext cx="8596668" cy="5369387"/>
          </a:xfrm>
        </p:spPr>
        <p:txBody>
          <a:bodyPr>
            <a:normAutofit lnSpcReduction="10000"/>
          </a:bodyPr>
          <a:lstStyle/>
          <a:p>
            <a:r>
              <a:rPr lang="en-US" dirty="0"/>
              <a:t>The CSS margin properties are used to create space around elements, outside of any defined borders.</a:t>
            </a:r>
          </a:p>
          <a:p>
            <a:pPr marL="0" indent="0">
              <a:buNone/>
            </a:pPr>
            <a:r>
              <a:rPr lang="en-US" b="0" i="0" dirty="0">
                <a:solidFill>
                  <a:srgbClr val="A52A2A"/>
                </a:solidFill>
                <a:effectLst/>
                <a:latin typeface="Consolas" panose="020B0609020204030204" pitchFamily="49" charset="0"/>
              </a:rPr>
              <a:t>p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margin-top</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margin-bottom</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margin-right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150px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margin-left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80px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pPr marL="0" indent="0">
              <a:buNone/>
            </a:pPr>
            <a:r>
              <a:rPr lang="en-US" b="0" i="0" dirty="0">
                <a:solidFill>
                  <a:srgbClr val="000000"/>
                </a:solidFill>
                <a:effectLst/>
                <a:latin typeface="Verdana" panose="020B0604030504040204" pitchFamily="34" charset="0"/>
              </a:rPr>
              <a:t>Use the margin shorthand property</a:t>
            </a:r>
            <a:endParaRPr lang="en-US" dirty="0">
              <a:solidFill>
                <a:srgbClr val="000000"/>
              </a:solidFill>
              <a:latin typeface="Consolas" panose="020B0609020204030204" pitchFamily="49" charset="0"/>
            </a:endParaRPr>
          </a:p>
          <a:p>
            <a:pPr marL="0" indent="0">
              <a:buNone/>
            </a:pPr>
            <a:r>
              <a:rPr lang="en-IN" b="0" i="0" dirty="0">
                <a:solidFill>
                  <a:srgbClr val="A52A2A"/>
                </a:solidFill>
                <a:effectLst/>
                <a:latin typeface="Consolas" panose="020B0609020204030204" pitchFamily="49" charset="0"/>
              </a:rPr>
              <a:t>p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margin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25px 50px 75px 100px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US" dirty="0"/>
          </a:p>
          <a:p>
            <a:pPr marL="0" indent="0">
              <a:buNone/>
            </a:pPr>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margin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25px 50px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pPr marL="0" indent="0">
              <a:buNone/>
            </a:pPr>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margin </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25px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158937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387C-31F7-2B62-E0A5-2C1D15D0A24D}"/>
              </a:ext>
            </a:extLst>
          </p:cNvPr>
          <p:cNvSpPr>
            <a:spLocks noGrp="1"/>
          </p:cNvSpPr>
          <p:nvPr>
            <p:ph type="title"/>
          </p:nvPr>
        </p:nvSpPr>
        <p:spPr>
          <a:xfrm>
            <a:off x="82530" y="76939"/>
            <a:ext cx="8596668" cy="1320800"/>
          </a:xfrm>
        </p:spPr>
        <p:txBody>
          <a:bodyPr/>
          <a:lstStyle/>
          <a:p>
            <a:r>
              <a:rPr lang="en-IN" b="0" i="0" dirty="0">
                <a:solidFill>
                  <a:srgbClr val="000000"/>
                </a:solidFill>
                <a:effectLst/>
                <a:latin typeface="Segoe UI" panose="020B0502040204020203" pitchFamily="34" charset="0"/>
              </a:rPr>
              <a:t>CSS Padding</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2D1E35E-BCC8-FC1A-FB9B-BAA1F13A57A4}"/>
              </a:ext>
            </a:extLst>
          </p:cNvPr>
          <p:cNvSpPr>
            <a:spLocks noGrp="1"/>
          </p:cNvSpPr>
          <p:nvPr>
            <p:ph idx="1"/>
          </p:nvPr>
        </p:nvSpPr>
        <p:spPr>
          <a:xfrm>
            <a:off x="348860" y="1198485"/>
            <a:ext cx="8596668" cy="5273336"/>
          </a:xfrm>
        </p:spPr>
        <p:txBody>
          <a:bodyPr>
            <a:normAutofit fontScale="92500" lnSpcReduction="10000"/>
          </a:bodyPr>
          <a:lstStyle/>
          <a:p>
            <a:r>
              <a:rPr lang="en-US" b="0" i="0" dirty="0">
                <a:solidFill>
                  <a:srgbClr val="000000"/>
                </a:solidFill>
                <a:effectLst/>
                <a:latin typeface="Verdana" panose="020B0604030504040204" pitchFamily="34" charset="0"/>
              </a:rPr>
              <a:t>Padding is used to create space around an element's content, inside of any defined borders.</a:t>
            </a:r>
          </a:p>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padding-top</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50px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padding-right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30px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padding-bottom</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50px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padding-left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80px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Use the padding shorthand property</a:t>
            </a:r>
          </a:p>
          <a:p>
            <a:pPr marL="0" indent="0">
              <a:buNone/>
            </a:pPr>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padding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25px 50px 75px 100px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pPr marL="0" indent="0">
              <a:buNone/>
            </a:pPr>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padding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25px 50px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pPr marL="0" indent="0">
              <a:buNone/>
            </a:pPr>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padding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25px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9321269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270</TotalTime>
  <Words>3263</Words>
  <Application>Microsoft Office PowerPoint</Application>
  <PresentationFormat>Widescreen</PresentationFormat>
  <Paragraphs>250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Consolas</vt:lpstr>
      <vt:lpstr>Segoe UI</vt:lpstr>
      <vt:lpstr>Trebuchet MS</vt:lpstr>
      <vt:lpstr>urw-din</vt:lpstr>
      <vt:lpstr>Verdana</vt:lpstr>
      <vt:lpstr>Wingdings 3</vt:lpstr>
      <vt:lpstr>Facet</vt:lpstr>
      <vt:lpstr>Introduction of css </vt:lpstr>
      <vt:lpstr> Css selector </vt:lpstr>
      <vt:lpstr>Three Ways to Insert CSS </vt:lpstr>
      <vt:lpstr>Three Ways to Insert CSS </vt:lpstr>
      <vt:lpstr>CSS Comments </vt:lpstr>
      <vt:lpstr>CSS Colors </vt:lpstr>
      <vt:lpstr>CSS Borders </vt:lpstr>
      <vt:lpstr>CSS Margins </vt:lpstr>
      <vt:lpstr>CSS Padding </vt:lpstr>
      <vt:lpstr>CSS Height, Width and Max-width </vt:lpstr>
      <vt:lpstr>CSS Box Model </vt:lpstr>
      <vt:lpstr>CSS Text </vt:lpstr>
      <vt:lpstr>CSS Fonts </vt:lpstr>
      <vt:lpstr>CSS Layout -display Property </vt:lpstr>
      <vt:lpstr>CSS Layout -position Property </vt:lpstr>
      <vt:lpstr>CSS Layout -position Property </vt:lpstr>
      <vt:lpstr>CSS Layout -position Property </vt:lpstr>
      <vt:lpstr>CSS Layout -z-index Property </vt:lpstr>
      <vt:lpstr>CSS Layout - Overflow </vt:lpstr>
      <vt:lpstr>CSS Flexbox </vt:lpstr>
      <vt:lpstr>CSS Flexbox </vt:lpstr>
      <vt:lpstr>CSS Flexbox </vt:lpstr>
      <vt:lpstr>CSS Flexbox </vt:lpstr>
      <vt:lpstr>CSS Flex Items</vt:lpstr>
      <vt:lpstr>CSS Flex Responsive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css </dc:title>
  <dc:creator>SURYA YADAV</dc:creator>
  <cp:lastModifiedBy>SURYA YADAV</cp:lastModifiedBy>
  <cp:revision>43</cp:revision>
  <dcterms:created xsi:type="dcterms:W3CDTF">2022-10-30T08:25:31Z</dcterms:created>
  <dcterms:modified xsi:type="dcterms:W3CDTF">2022-12-31T19:21:55Z</dcterms:modified>
</cp:coreProperties>
</file>