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6" r:id="rId6"/>
    <p:sldId id="267" r:id="rId7"/>
    <p:sldId id="268" r:id="rId8"/>
    <p:sldId id="269" r:id="rId9"/>
    <p:sldId id="285" r:id="rId10"/>
    <p:sldId id="273" r:id="rId11"/>
    <p:sldId id="282" r:id="rId12"/>
    <p:sldId id="277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7921-D841-45E4-A5B5-06ADBBFA5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3DFDD-278E-48F8-AB39-055D21E73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383F3-1E6D-45B2-BF37-8C65C457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F0A7-3A4A-4026-B3A2-3420C560F91D}" type="datetimeFigureOut">
              <a:rPr lang="en-IN" smtClean="0"/>
              <a:t>03/07/25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D17AB-E720-4A28-B338-70468228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D525A-D10F-4D13-AB56-9D83D87C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E557-A117-4ED7-B99C-52105BA07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96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D210-07ED-4EBF-B7C1-3FAF1812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38BD8-C733-44A0-B942-BB5342E7D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A0B23-90F3-46BA-B957-F6DF92593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F0A7-3A4A-4026-B3A2-3420C560F91D}" type="datetimeFigureOut">
              <a:rPr lang="en-IN" smtClean="0"/>
              <a:t>03/07/25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92BC4-A06D-4D33-A56B-C6C00A6B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6CC49-01EA-44E3-B601-94EB0020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E557-A117-4ED7-B99C-52105BA07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5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C91AF-54A1-4F5C-86EB-46E958C6E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31CCC-555E-4677-9609-1AE660688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40C04-1268-4559-A505-879665877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F0A7-3A4A-4026-B3A2-3420C560F91D}" type="datetimeFigureOut">
              <a:rPr lang="en-IN" smtClean="0"/>
              <a:t>03/07/25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2C1BB-A878-4CF1-A332-A2C3B1CD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A9884-0BBC-4FB4-86D1-68A2550B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E557-A117-4ED7-B99C-52105BA07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1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C148-D809-428C-9E65-E44CB92C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5E681-A9BD-4F31-B5C9-09C7C56EA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2A1E-6BB1-4B26-A17F-9EDEF4A6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F0A7-3A4A-4026-B3A2-3420C560F91D}" type="datetimeFigureOut">
              <a:rPr lang="en-IN" smtClean="0"/>
              <a:t>03/07/25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9FDA1-561A-4460-A8F4-71996C83C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27A24-7E30-4574-9EE7-D4D4B5ED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E557-A117-4ED7-B99C-52105BA07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77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E9F7-D0F3-4C41-9C86-1E6B0F70D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24417-CDFC-43FC-BEE9-1FD4DD557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265E0-1F4F-41EE-A7AF-C062DB5D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F0A7-3A4A-4026-B3A2-3420C560F91D}" type="datetimeFigureOut">
              <a:rPr lang="en-IN" smtClean="0"/>
              <a:t>03/07/25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51E23-B6CB-4A6A-91C6-21368AAE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656E5-CDB6-40F3-B342-A25F4BE0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E557-A117-4ED7-B99C-52105BA07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83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8A684-4407-4C30-ADC4-9C53692B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BDBEB-092D-46D2-AE78-3524D9C22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5D788-94FD-4968-BECF-B4EFF4DEB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2B2D3-3494-4CFD-9E3D-D28E9782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F0A7-3A4A-4026-B3A2-3420C560F91D}" type="datetimeFigureOut">
              <a:rPr lang="en-IN" smtClean="0"/>
              <a:t>03/07/25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1B473-87BB-48FB-BB93-7D52CCED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693FB-100D-4B70-AE75-FBCFFBEC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E557-A117-4ED7-B99C-52105BA07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55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6694-4AAD-4D93-8B5A-ECC50327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45B4E-D1CB-4921-B7B8-D43A982B2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1A269-456F-4ADD-A12E-0B960D2BB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15A624-A492-4DBF-9C9D-533FDC45C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D6384-5202-44F2-AF1C-8AF7CEF78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8DA611-E2C6-44D0-9F21-5A12DDED8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F0A7-3A4A-4026-B3A2-3420C560F91D}" type="datetimeFigureOut">
              <a:rPr lang="en-IN" smtClean="0"/>
              <a:t>03/07/25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08A52-4ED9-443B-93BB-6DEF523E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59F6BA-FF6A-4F96-B4BC-8C1BA2F8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E557-A117-4ED7-B99C-52105BA07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601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AAAC-02BA-4045-81D9-9ED55FED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AF115-75C2-45AE-8DA3-10F2391DE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F0A7-3A4A-4026-B3A2-3420C560F91D}" type="datetimeFigureOut">
              <a:rPr lang="en-IN" smtClean="0"/>
              <a:t>03/07/25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87659-D1AC-4714-A8E2-0C0E13F9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CEF913-41DE-4406-9F11-7383FDF70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E557-A117-4ED7-B99C-52105BA07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40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41305A-9999-4482-923F-2292B022B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F0A7-3A4A-4026-B3A2-3420C560F91D}" type="datetimeFigureOut">
              <a:rPr lang="en-IN" smtClean="0"/>
              <a:t>03/07/25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258A1-3A41-43E4-8935-E3C3C315C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3D8E7-8932-4641-87C0-394A535D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E557-A117-4ED7-B99C-52105BA07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00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8E28-A2B5-40A4-8B8E-BC8086CF7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BF345-1C97-4B91-8520-F427293B5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354BC-D4F3-441D-8E5A-D723945EB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4E735-56B0-4E4D-B4E1-AB381819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F0A7-3A4A-4026-B3A2-3420C560F91D}" type="datetimeFigureOut">
              <a:rPr lang="en-IN" smtClean="0"/>
              <a:t>03/07/25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96289-8F33-4A84-9316-15D21D69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9D1D7-D943-416E-B2A8-E6E8B2DFF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E557-A117-4ED7-B99C-52105BA07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19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1CF3-117C-4811-91E7-21FF523E8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9BECEC-96AF-4583-85DF-8AEF1E75C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15A28-3204-4C58-9DD5-7AC63260B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C6F9-870D-403B-8670-9E838C57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F0A7-3A4A-4026-B3A2-3420C560F91D}" type="datetimeFigureOut">
              <a:rPr lang="en-IN" smtClean="0"/>
              <a:t>03/07/25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C9B73-8AE0-4642-A526-2E3B7E9E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86C98-2F83-4818-B901-59D2EC44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E557-A117-4ED7-B99C-52105BA07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1A84BF-2244-4D2F-8FF7-9B60020B4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39D9D-9A1B-4687-B5A2-203292E03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5F7F8-6EBB-46FF-B1A2-6AEA2BE19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BF0A7-3A4A-4026-B3A2-3420C560F91D}" type="datetimeFigureOut">
              <a:rPr lang="en-IN" smtClean="0"/>
              <a:t>03/07/25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811D0-505A-4CE9-A9BF-C4904F8B9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72962-7745-4C30-9E9C-AB6FFCC69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6E557-A117-4ED7-B99C-52105BA07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29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58A8F2-F335-4537-A1FF-97FB2BB9A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68" y="0"/>
            <a:ext cx="12195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62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008EC5-A317-4F9E-9286-803D5A1C7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63A0A7-380C-47EF-BE91-B4EBFDA535CF}"/>
              </a:ext>
            </a:extLst>
          </p:cNvPr>
          <p:cNvSpPr txBox="1"/>
          <p:nvPr/>
        </p:nvSpPr>
        <p:spPr>
          <a:xfrm>
            <a:off x="753035" y="1685365"/>
            <a:ext cx="672353" cy="6902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8E6DBD-A7D9-4F25-9CFF-E3571615469A}"/>
              </a:ext>
            </a:extLst>
          </p:cNvPr>
          <p:cNvSpPr txBox="1"/>
          <p:nvPr/>
        </p:nvSpPr>
        <p:spPr>
          <a:xfrm>
            <a:off x="753035" y="6499412"/>
            <a:ext cx="914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237BCB-2AE1-49A5-B70D-9A977933D76C}"/>
              </a:ext>
            </a:extLst>
          </p:cNvPr>
          <p:cNvSpPr txBox="1"/>
          <p:nvPr/>
        </p:nvSpPr>
        <p:spPr>
          <a:xfrm>
            <a:off x="753034" y="349624"/>
            <a:ext cx="4634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Implementation Steps (Excel)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D890D-72FE-4337-842B-377C5F88A6EF}"/>
              </a:ext>
            </a:extLst>
          </p:cNvPr>
          <p:cNvSpPr txBox="1"/>
          <p:nvPr/>
        </p:nvSpPr>
        <p:spPr>
          <a:xfrm>
            <a:off x="1210235" y="1004047"/>
            <a:ext cx="84895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Entered the provided achievement data in an Excel table.</a:t>
            </a:r>
          </a:p>
          <a:p>
            <a:r>
              <a:rPr lang="en-US" sz="2400" dirty="0"/>
              <a:t>2. Inserted a grouped bar chart to compare their performance.</a:t>
            </a:r>
          </a:p>
          <a:p>
            <a:r>
              <a:rPr lang="en-US" sz="2400" dirty="0"/>
              <a:t>3. Customized the chart with appropriate </a:t>
            </a:r>
            <a:r>
              <a:rPr lang="en-US" sz="2400" dirty="0" err="1"/>
              <a:t>colours</a:t>
            </a:r>
            <a:r>
              <a:rPr lang="en-US" sz="2400" dirty="0"/>
              <a:t>, labels, and titles.</a:t>
            </a:r>
          </a:p>
          <a:p>
            <a:r>
              <a:rPr lang="en-US" sz="2400" dirty="0"/>
              <a:t>4. Saved the Excel file “comparison_of_Big_Titles.xlsx.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C29CC5-B95C-43F6-9E02-12CE08620A63}"/>
              </a:ext>
            </a:extLst>
          </p:cNvPr>
          <p:cNvSpPr txBox="1"/>
          <p:nvPr/>
        </p:nvSpPr>
        <p:spPr>
          <a:xfrm>
            <a:off x="941295" y="3070359"/>
            <a:ext cx="2796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3FD440-EBB2-44CF-88F0-B1DF31F8B7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89" b="-1"/>
          <a:stretch/>
        </p:blipFill>
        <p:spPr>
          <a:xfrm>
            <a:off x="2132235" y="3577753"/>
            <a:ext cx="7497221" cy="311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008EC5-A317-4F9E-9286-803D5A1C7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63A0A7-380C-47EF-BE91-B4EBFDA535CF}"/>
              </a:ext>
            </a:extLst>
          </p:cNvPr>
          <p:cNvSpPr txBox="1"/>
          <p:nvPr/>
        </p:nvSpPr>
        <p:spPr>
          <a:xfrm>
            <a:off x="753035" y="1685365"/>
            <a:ext cx="672353" cy="6902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8E6DBD-A7D9-4F25-9CFF-E3571615469A}"/>
              </a:ext>
            </a:extLst>
          </p:cNvPr>
          <p:cNvSpPr txBox="1"/>
          <p:nvPr/>
        </p:nvSpPr>
        <p:spPr>
          <a:xfrm>
            <a:off x="753035" y="6499412"/>
            <a:ext cx="914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237BCB-2AE1-49A5-B70D-9A977933D76C}"/>
              </a:ext>
            </a:extLst>
          </p:cNvPr>
          <p:cNvSpPr txBox="1"/>
          <p:nvPr/>
        </p:nvSpPr>
        <p:spPr>
          <a:xfrm>
            <a:off x="753034" y="349624"/>
            <a:ext cx="4930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Implementation Steps (</a:t>
            </a:r>
            <a:r>
              <a:rPr lang="en-IN" sz="2800" b="1" dirty="0" err="1">
                <a:solidFill>
                  <a:schemeClr val="accent6">
                    <a:lumMod val="50000"/>
                  </a:schemeClr>
                </a:solidFill>
              </a:rPr>
              <a:t>Matlab</a:t>
            </a: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D890D-72FE-4337-842B-377C5F88A6EF}"/>
              </a:ext>
            </a:extLst>
          </p:cNvPr>
          <p:cNvSpPr txBox="1"/>
          <p:nvPr/>
        </p:nvSpPr>
        <p:spPr>
          <a:xfrm>
            <a:off x="1210235" y="1004047"/>
            <a:ext cx="84895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1. Created a table in MATLAB with the achievement data.</a:t>
            </a:r>
          </a:p>
          <a:p>
            <a:r>
              <a:rPr lang="en-US" sz="2000" dirty="0"/>
              <a:t>2. Used the bar function to generate a grouped bar chart.</a:t>
            </a:r>
          </a:p>
          <a:p>
            <a:r>
              <a:rPr lang="en-US" sz="2000" dirty="0"/>
              <a:t>3. Customized the chart with labels, legends, and </a:t>
            </a:r>
            <a:r>
              <a:rPr lang="en-US" sz="2000" dirty="0" err="1"/>
              <a:t>colours</a:t>
            </a:r>
            <a:r>
              <a:rPr lang="en-US" sz="2000" dirty="0"/>
              <a:t>.</a:t>
            </a:r>
          </a:p>
          <a:p>
            <a:r>
              <a:rPr lang="en-US" sz="2000" dirty="0"/>
              <a:t>4. Saved the “Problem_3.m” script.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C29CC5-B95C-43F6-9E02-12CE08620A63}"/>
              </a:ext>
            </a:extLst>
          </p:cNvPr>
          <p:cNvSpPr txBox="1"/>
          <p:nvPr/>
        </p:nvSpPr>
        <p:spPr>
          <a:xfrm>
            <a:off x="905436" y="2353271"/>
            <a:ext cx="2796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Code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E8E50B-57BD-4E83-B773-E0126E91BD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90"/>
          <a:stretch/>
        </p:blipFill>
        <p:spPr>
          <a:xfrm>
            <a:off x="2004298" y="3074894"/>
            <a:ext cx="6211167" cy="355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21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008EC5-A317-4F9E-9286-803D5A1C7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63A0A7-380C-47EF-BE91-B4EBFDA535CF}"/>
              </a:ext>
            </a:extLst>
          </p:cNvPr>
          <p:cNvSpPr txBox="1"/>
          <p:nvPr/>
        </p:nvSpPr>
        <p:spPr>
          <a:xfrm>
            <a:off x="753035" y="1685365"/>
            <a:ext cx="672353" cy="6902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8E6DBD-A7D9-4F25-9CFF-E3571615469A}"/>
              </a:ext>
            </a:extLst>
          </p:cNvPr>
          <p:cNvSpPr txBox="1"/>
          <p:nvPr/>
        </p:nvSpPr>
        <p:spPr>
          <a:xfrm>
            <a:off x="753035" y="6499412"/>
            <a:ext cx="914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702C56-6200-4F56-9CC3-58555E34C890}"/>
              </a:ext>
            </a:extLst>
          </p:cNvPr>
          <p:cNvSpPr txBox="1"/>
          <p:nvPr/>
        </p:nvSpPr>
        <p:spPr>
          <a:xfrm>
            <a:off x="753035" y="349624"/>
            <a:ext cx="25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59BAB1-C8F4-4FA0-9D88-38CF1C1A4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304" y="1710682"/>
            <a:ext cx="6820852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77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63A0A7-380C-47EF-BE91-B4EBFDA535CF}"/>
              </a:ext>
            </a:extLst>
          </p:cNvPr>
          <p:cNvSpPr txBox="1"/>
          <p:nvPr/>
        </p:nvSpPr>
        <p:spPr>
          <a:xfrm>
            <a:off x="753035" y="1685365"/>
            <a:ext cx="672353" cy="6902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8E6DBD-A7D9-4F25-9CFF-E3571615469A}"/>
              </a:ext>
            </a:extLst>
          </p:cNvPr>
          <p:cNvSpPr txBox="1"/>
          <p:nvPr/>
        </p:nvSpPr>
        <p:spPr>
          <a:xfrm>
            <a:off x="753035" y="6499412"/>
            <a:ext cx="914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26" name="Picture 2" descr="Free Google Thank You Slide &amp; PowerPoint Templates">
            <a:extLst>
              <a:ext uri="{FF2B5EF4-FFF2-40B4-BE49-F238E27FC236}">
                <a16:creationId xmlns:a16="http://schemas.microsoft.com/office/drawing/2014/main" id="{0370D241-158A-41A2-8F90-5DAEB626F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35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1776F6-FB9F-4CC1-B737-CE552A810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602A88-3E15-43B8-A583-2DBCCFAAC6E3}"/>
              </a:ext>
            </a:extLst>
          </p:cNvPr>
          <p:cNvSpPr txBox="1"/>
          <p:nvPr/>
        </p:nvSpPr>
        <p:spPr>
          <a:xfrm>
            <a:off x="797859" y="6449216"/>
            <a:ext cx="9054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956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C034D2-5978-4D18-9677-E71ADEB18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9647"/>
            <a:ext cx="12192000" cy="69476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4029A3-9F90-497F-B311-245201507AE7}"/>
              </a:ext>
            </a:extLst>
          </p:cNvPr>
          <p:cNvSpPr txBox="1"/>
          <p:nvPr/>
        </p:nvSpPr>
        <p:spPr>
          <a:xfrm>
            <a:off x="824753" y="6508376"/>
            <a:ext cx="914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81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967AF8-F1F6-44C9-B314-3681D7836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57DAEC-6229-41AA-B93A-29B5E4DE4CDD}"/>
              </a:ext>
            </a:extLst>
          </p:cNvPr>
          <p:cNvSpPr txBox="1"/>
          <p:nvPr/>
        </p:nvSpPr>
        <p:spPr>
          <a:xfrm>
            <a:off x="762000" y="1739153"/>
            <a:ext cx="663388" cy="7261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1EAF7-F25B-4382-AC19-4CB0E25A9DA6}"/>
              </a:ext>
            </a:extLst>
          </p:cNvPr>
          <p:cNvSpPr txBox="1"/>
          <p:nvPr/>
        </p:nvSpPr>
        <p:spPr>
          <a:xfrm>
            <a:off x="762000" y="6571129"/>
            <a:ext cx="9054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C86D48-C547-4413-95B6-A39074AF334B}"/>
              </a:ext>
            </a:extLst>
          </p:cNvPr>
          <p:cNvSpPr txBox="1"/>
          <p:nvPr/>
        </p:nvSpPr>
        <p:spPr>
          <a:xfrm>
            <a:off x="627529" y="369332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Output: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A7ABB3-38DA-40CA-906F-108D85F67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047" y="1428176"/>
            <a:ext cx="7019394" cy="441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13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63A0A7-380C-47EF-BE91-B4EBFDA535CF}"/>
              </a:ext>
            </a:extLst>
          </p:cNvPr>
          <p:cNvSpPr txBox="1"/>
          <p:nvPr/>
        </p:nvSpPr>
        <p:spPr>
          <a:xfrm>
            <a:off x="753035" y="1685365"/>
            <a:ext cx="672353" cy="6902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8E6DBD-A7D9-4F25-9CFF-E3571615469A}"/>
              </a:ext>
            </a:extLst>
          </p:cNvPr>
          <p:cNvSpPr txBox="1"/>
          <p:nvPr/>
        </p:nvSpPr>
        <p:spPr>
          <a:xfrm>
            <a:off x="753035" y="6499412"/>
            <a:ext cx="914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142943-73E9-44E3-B243-9524139C0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8A4198-0CB2-4F45-8F0B-06A0482FE5A9}"/>
              </a:ext>
            </a:extLst>
          </p:cNvPr>
          <p:cNvSpPr txBox="1"/>
          <p:nvPr/>
        </p:nvSpPr>
        <p:spPr>
          <a:xfrm>
            <a:off x="824753" y="6499412"/>
            <a:ext cx="8426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9202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63A0A7-380C-47EF-BE91-B4EBFDA535CF}"/>
              </a:ext>
            </a:extLst>
          </p:cNvPr>
          <p:cNvSpPr txBox="1"/>
          <p:nvPr/>
        </p:nvSpPr>
        <p:spPr>
          <a:xfrm>
            <a:off x="753035" y="1685365"/>
            <a:ext cx="672353" cy="6902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8E6DBD-A7D9-4F25-9CFF-E3571615469A}"/>
              </a:ext>
            </a:extLst>
          </p:cNvPr>
          <p:cNvSpPr txBox="1"/>
          <p:nvPr/>
        </p:nvSpPr>
        <p:spPr>
          <a:xfrm>
            <a:off x="753035" y="6499412"/>
            <a:ext cx="914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BED187-322E-449A-AF43-3B93B436E3B0}"/>
              </a:ext>
            </a:extLst>
          </p:cNvPr>
          <p:cNvSpPr txBox="1"/>
          <p:nvPr/>
        </p:nvSpPr>
        <p:spPr>
          <a:xfrm>
            <a:off x="753035" y="0"/>
            <a:ext cx="5916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8C84A0-6AA8-4527-AA3E-2C81CFCC68E1}"/>
              </a:ext>
            </a:extLst>
          </p:cNvPr>
          <p:cNvSpPr txBox="1"/>
          <p:nvPr/>
        </p:nvSpPr>
        <p:spPr>
          <a:xfrm>
            <a:off x="753035" y="6499412"/>
            <a:ext cx="914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B74B40-1F0E-4EDB-8B48-7DAB9FFF3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101D97-1E31-46E0-9097-3E21D853DAE4}"/>
              </a:ext>
            </a:extLst>
          </p:cNvPr>
          <p:cNvSpPr txBox="1"/>
          <p:nvPr/>
        </p:nvSpPr>
        <p:spPr>
          <a:xfrm>
            <a:off x="753035" y="0"/>
            <a:ext cx="5916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D99728-8125-4FEA-9611-921641182708}"/>
              </a:ext>
            </a:extLst>
          </p:cNvPr>
          <p:cNvSpPr txBox="1"/>
          <p:nvPr/>
        </p:nvSpPr>
        <p:spPr>
          <a:xfrm>
            <a:off x="753035" y="6499412"/>
            <a:ext cx="10219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179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008EC5-A317-4F9E-9286-803D5A1C7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63A0A7-380C-47EF-BE91-B4EBFDA535CF}"/>
              </a:ext>
            </a:extLst>
          </p:cNvPr>
          <p:cNvSpPr txBox="1"/>
          <p:nvPr/>
        </p:nvSpPr>
        <p:spPr>
          <a:xfrm>
            <a:off x="753035" y="1685365"/>
            <a:ext cx="672353" cy="6902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8E6DBD-A7D9-4F25-9CFF-E3571615469A}"/>
              </a:ext>
            </a:extLst>
          </p:cNvPr>
          <p:cNvSpPr txBox="1"/>
          <p:nvPr/>
        </p:nvSpPr>
        <p:spPr>
          <a:xfrm>
            <a:off x="753035" y="6499412"/>
            <a:ext cx="914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23259F-0CA8-45AF-BD3B-DC4E0FE0D8A9}"/>
              </a:ext>
            </a:extLst>
          </p:cNvPr>
          <p:cNvSpPr txBox="1"/>
          <p:nvPr/>
        </p:nvSpPr>
        <p:spPr>
          <a:xfrm>
            <a:off x="663388" y="277906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Code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22DC8E-1D2F-44AF-995A-FE4647B11A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6"/>
          <a:stretch/>
        </p:blipFill>
        <p:spPr>
          <a:xfrm>
            <a:off x="1292948" y="1353670"/>
            <a:ext cx="6237376" cy="381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41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008EC5-A317-4F9E-9286-803D5A1C7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63A0A7-380C-47EF-BE91-B4EBFDA535CF}"/>
              </a:ext>
            </a:extLst>
          </p:cNvPr>
          <p:cNvSpPr txBox="1"/>
          <p:nvPr/>
        </p:nvSpPr>
        <p:spPr>
          <a:xfrm>
            <a:off x="753035" y="1685365"/>
            <a:ext cx="672353" cy="6902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8E6DBD-A7D9-4F25-9CFF-E3571615469A}"/>
              </a:ext>
            </a:extLst>
          </p:cNvPr>
          <p:cNvSpPr txBox="1"/>
          <p:nvPr/>
        </p:nvSpPr>
        <p:spPr>
          <a:xfrm>
            <a:off x="753035" y="6499412"/>
            <a:ext cx="914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9A135F-2724-460F-B5D8-2C6B88FFD0AB}"/>
              </a:ext>
            </a:extLst>
          </p:cNvPr>
          <p:cNvSpPr txBox="1"/>
          <p:nvPr/>
        </p:nvSpPr>
        <p:spPr>
          <a:xfrm>
            <a:off x="770964" y="320950"/>
            <a:ext cx="20798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11CF83-BF0A-4B32-9F7A-66815E99D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628" y="1403240"/>
            <a:ext cx="5832184" cy="477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8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008EC5-A317-4F9E-9286-803D5A1C7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63A0A7-380C-47EF-BE91-B4EBFDA535CF}"/>
              </a:ext>
            </a:extLst>
          </p:cNvPr>
          <p:cNvSpPr txBox="1"/>
          <p:nvPr/>
        </p:nvSpPr>
        <p:spPr>
          <a:xfrm>
            <a:off x="753035" y="1685365"/>
            <a:ext cx="672353" cy="6902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8E6DBD-A7D9-4F25-9CFF-E3571615469A}"/>
              </a:ext>
            </a:extLst>
          </p:cNvPr>
          <p:cNvSpPr txBox="1"/>
          <p:nvPr/>
        </p:nvSpPr>
        <p:spPr>
          <a:xfrm>
            <a:off x="753035" y="6499412"/>
            <a:ext cx="914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2A702-C1F4-4FBB-AEE7-D58953CD86DD}"/>
              </a:ext>
            </a:extLst>
          </p:cNvPr>
          <p:cNvSpPr txBox="1"/>
          <p:nvPr/>
        </p:nvSpPr>
        <p:spPr>
          <a:xfrm>
            <a:off x="546847" y="453787"/>
            <a:ext cx="6902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Problem 3: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C2C00C-47F4-4399-90BA-8B2DE9C33C7E}"/>
              </a:ext>
            </a:extLst>
          </p:cNvPr>
          <p:cNvSpPr txBox="1"/>
          <p:nvPr/>
        </p:nvSpPr>
        <p:spPr>
          <a:xfrm>
            <a:off x="959224" y="1138517"/>
            <a:ext cx="102376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Understanding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Categories (Independent Variable - Discrete)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Grand Slams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ATP Finals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ATP Masters 1000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Total Titles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Number of Titles (Dependent Variable - Continuous):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Titles won by Carlos Alcaraz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Titles won by </a:t>
            </a:r>
            <a:r>
              <a:rPr lang="en-IN" dirty="0" err="1"/>
              <a:t>Jannik</a:t>
            </a:r>
            <a:r>
              <a:rPr lang="en-IN" dirty="0"/>
              <a:t> Sinner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B442B7-8C39-4CC5-A2BD-109A2629C536}"/>
              </a:ext>
            </a:extLst>
          </p:cNvPr>
          <p:cNvSpPr txBox="1"/>
          <p:nvPr/>
        </p:nvSpPr>
        <p:spPr>
          <a:xfrm>
            <a:off x="959224" y="4153851"/>
            <a:ext cx="101749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Choosing the Right Chart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we were comparing two players across multiple categories, a grouped horizontal </a:t>
            </a:r>
            <a:r>
              <a:rPr lang="en-US" dirty="0" err="1"/>
              <a:t>barchart</a:t>
            </a:r>
            <a:r>
              <a:rPr lang="en-US" dirty="0"/>
              <a:t> was the most effective visualization.</a:t>
            </a:r>
          </a:p>
          <a:p>
            <a:r>
              <a:rPr lang="en-US" dirty="0"/>
              <a:t>• </a:t>
            </a:r>
            <a:r>
              <a:rPr lang="en-US" b="1" dirty="0"/>
              <a:t>Reasons for choosing a horizontal bar chart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Better readability when comparing values across multiple categories.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Bars of different lengths make it easy to distinguish differences.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Avoids overlapping which could happen in vertical bar charts with many categories.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5202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231</Words>
  <Application>Microsoft Macintosh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kiran</dc:creator>
  <cp:lastModifiedBy>Surya Deip Reddy Kesaram</cp:lastModifiedBy>
  <cp:revision>3</cp:revision>
  <dcterms:created xsi:type="dcterms:W3CDTF">2025-02-24T21:12:41Z</dcterms:created>
  <dcterms:modified xsi:type="dcterms:W3CDTF">2025-07-03T16:03:18Z</dcterms:modified>
</cp:coreProperties>
</file>