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Inter Tight Medium"/>
      <p:regular r:id="rId28"/>
      <p:bold r:id="rId29"/>
      <p:italic r:id="rId30"/>
      <p:boldItalic r:id="rId31"/>
    </p:embeddedFont>
    <p:embeddedFont>
      <p:font typeface="Inter Tight"/>
      <p:regular r:id="rId32"/>
      <p:bold r:id="rId33"/>
      <p:italic r:id="rId34"/>
      <p:boldItalic r:id="rId35"/>
    </p:embeddedFont>
    <p:embeddedFont>
      <p:font typeface="Inter Tight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0" roundtripDataSignature="AMtx7mhdCnII0jGKzcwtbZdwEsRbZla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InterTightMediu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Medium-boldItalic.fntdata"/><Relationship Id="rId30" Type="http://schemas.openxmlformats.org/officeDocument/2006/relationships/font" Target="fonts/InterTightMedium-italic.fntdata"/><Relationship Id="rId11" Type="http://schemas.openxmlformats.org/officeDocument/2006/relationships/slide" Target="slides/slide6.xml"/><Relationship Id="rId33" Type="http://schemas.openxmlformats.org/officeDocument/2006/relationships/font" Target="fonts/InterTight-bold.fntdata"/><Relationship Id="rId10" Type="http://schemas.openxmlformats.org/officeDocument/2006/relationships/slide" Target="slides/slide5.xml"/><Relationship Id="rId32" Type="http://schemas.openxmlformats.org/officeDocument/2006/relationships/font" Target="fonts/InterTight-regular.fntdata"/><Relationship Id="rId13" Type="http://schemas.openxmlformats.org/officeDocument/2006/relationships/slide" Target="slides/slide8.xml"/><Relationship Id="rId35" Type="http://schemas.openxmlformats.org/officeDocument/2006/relationships/font" Target="fonts/InterTight-bold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-italic.fntdata"/><Relationship Id="rId15" Type="http://schemas.openxmlformats.org/officeDocument/2006/relationships/slide" Target="slides/slide10.xml"/><Relationship Id="rId37" Type="http://schemas.openxmlformats.org/officeDocument/2006/relationships/font" Target="fonts/InterTightSemiBold-bold.fntdata"/><Relationship Id="rId14" Type="http://schemas.openxmlformats.org/officeDocument/2006/relationships/slide" Target="slides/slide9.xml"/><Relationship Id="rId36" Type="http://schemas.openxmlformats.org/officeDocument/2006/relationships/font" Target="fonts/InterTight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InterTight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InterTight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 rot="299808">
            <a:off x="123297" y="-551559"/>
            <a:ext cx="8902199" cy="6242305"/>
            <a:chOff x="123137" y="-551318"/>
            <a:chExt cx="8902195" cy="6242302"/>
          </a:xfrm>
        </p:grpSpPr>
        <p:grpSp>
          <p:nvGrpSpPr>
            <p:cNvPr id="11" name="Google Shape;11;p24"/>
            <p:cNvGrpSpPr/>
            <p:nvPr/>
          </p:nvGrpSpPr>
          <p:grpSpPr>
            <a:xfrm>
              <a:off x="123678" y="-78561"/>
              <a:ext cx="8901114" cy="5296800"/>
              <a:chOff x="123678" y="-78561"/>
              <a:chExt cx="8901114" cy="5296800"/>
            </a:xfrm>
          </p:grpSpPr>
          <p:sp>
            <p:nvSpPr>
              <p:cNvPr id="12" name="Google Shape;12;p2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5" name="Google Shape;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2" name="Google Shape;122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3" name="Google Shape;1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" name="Google Shape;127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9" name="Google Shape;129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6" name="Google Shape;136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5"/>
          <p:cNvGrpSpPr/>
          <p:nvPr/>
        </p:nvGrpSpPr>
        <p:grpSpPr>
          <a:xfrm>
            <a:off x="75" y="256675"/>
            <a:ext cx="3798441" cy="1190474"/>
            <a:chOff x="75" y="256675"/>
            <a:chExt cx="3798441" cy="1190474"/>
          </a:xfrm>
        </p:grpSpPr>
        <p:sp>
          <p:nvSpPr>
            <p:cNvPr id="22" name="Google Shape;22;p2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3" name="Google Shape;23;p2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4" name="Google Shape;24;p2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2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0" name="Google Shape;140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2" name="Google Shape;142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3" name="Google Shape;143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7" name="Google Shape;147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8" name="Google Shape;148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9" name="Google Shape;149;p4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0" name="Google Shape;150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1" name="Google Shape;151;p4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2" name="Google Shape;152;p4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" name="Google Shape;153;p4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6" name="Google Shape;156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9" name="Google Shape;159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60" name="Google Shape;160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1" name="Google Shape;161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3" name="Google Shape;163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8" name="Google Shape;168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4" name="Google Shape;17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5" name="Google Shape;17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7" name="Google Shape;177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0" name="Google Shape;180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3" name="Google Shape;183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6" name="Google Shape;1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7" name="Google Shape;187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8" name="Google Shape;188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9" name="Google Shape;189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5" name="Google Shape;195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1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7" name="Google Shape;207;p51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5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0" name="Google Shape;210;p51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1" name="Google Shape;211;p51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2" name="Google Shape;212;p51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3" name="Google Shape;213;p51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4" name="Google Shape;214;p51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5" name="Google Shape;215;p51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52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218" name="Google Shape;218;p5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19" name="Google Shape;219;p5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0" name="Google Shape;220;p5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1" name="Google Shape;221;p5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2" name="Google Shape;222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3" name="Google Shape;223;p5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5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5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6" name="Google Shape;226;p5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" name="Google Shape;37;p2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8" name="Google Shape;38;p2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41" name="Google Shape;41;p2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53"/>
          <p:cNvGrpSpPr/>
          <p:nvPr/>
        </p:nvGrpSpPr>
        <p:grpSpPr>
          <a:xfrm>
            <a:off x="433788" y="1202208"/>
            <a:ext cx="2633200" cy="904617"/>
            <a:chOff x="433788" y="1202208"/>
            <a:chExt cx="2633200" cy="904617"/>
          </a:xfrm>
        </p:grpSpPr>
        <p:sp>
          <p:nvSpPr>
            <p:cNvPr id="229" name="Google Shape;229;p53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31" name="Google Shape;231;p53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2" name="Google Shape;232;p53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53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4" name="Google Shape;234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5" name="Google Shape;235;p5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5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7" name="Google Shape;237;p5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54"/>
          <p:cNvGrpSpPr/>
          <p:nvPr/>
        </p:nvGrpSpPr>
        <p:grpSpPr>
          <a:xfrm>
            <a:off x="3253950" y="1202208"/>
            <a:ext cx="2633201" cy="904617"/>
            <a:chOff x="3253950" y="1202208"/>
            <a:chExt cx="2633201" cy="904617"/>
          </a:xfrm>
        </p:grpSpPr>
        <p:sp>
          <p:nvSpPr>
            <p:cNvPr id="240" name="Google Shape;240;p54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41" name="Google Shape;241;p54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42" name="Google Shape;242;p54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43" name="Google Shape;243;p54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54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5" name="Google Shape;245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46" name="Google Shape;246;p5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7" name="Google Shape;247;p5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8" name="Google Shape;248;p5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5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1" name="Google Shape;251;p55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2" name="Google Shape;252;p55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3" name="Google Shape;253;p55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5" name="Google Shape;255;p5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55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7" name="Google Shape;257;p55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8" name="Google Shape;258;p55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56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261" name="Google Shape;261;p5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62" name="Google Shape;262;p5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63" name="Google Shape;263;p5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64" name="Google Shape;264;p5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65" name="Google Shape;265;p5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6" name="Google Shape;266;p5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5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5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9" name="Google Shape;269;p5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2" name="Google Shape;272;p5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3" name="Google Shape;273;p57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57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75" name="Google Shape;275;p57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6" name="Google Shape;276;p57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8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79" name="Google Shape;279;p58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80" name="Google Shape;280;p58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81" name="Google Shape;281;p5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2" name="Google Shape;282;p5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58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84" name="Google Shape;284;p58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85" name="Google Shape;285;p58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86" name="Google Shape;286;p58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7" name="Google Shape;287;p58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59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grpSp>
          <p:nvGrpSpPr>
            <p:cNvPr id="290" name="Google Shape;290;p59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91" name="Google Shape;291;p59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92" name="Google Shape;292;p59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93" name="Google Shape;293;p5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94" name="Google Shape;294;p5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5" name="Google Shape;295;p5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97" name="Google Shape;297;p59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98" name="Google Shape;298;p59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9" name="Google Shape;299;p59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60"/>
          <p:cNvGrpSpPr/>
          <p:nvPr/>
        </p:nvGrpSpPr>
        <p:grpSpPr>
          <a:xfrm>
            <a:off x="0" y="-444969"/>
            <a:ext cx="9144000" cy="5588569"/>
            <a:chOff x="0" y="-444969"/>
            <a:chExt cx="9144000" cy="5588569"/>
          </a:xfrm>
        </p:grpSpPr>
        <p:sp>
          <p:nvSpPr>
            <p:cNvPr id="302" name="Google Shape;302;p60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03" name="Google Shape;303;p60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04" name="Google Shape;304;p60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 b="0" i="0" sz="14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5" name="Google Shape;305;p60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6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7" name="Google Shape;307;p60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8" name="Google Shape;308;p60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9" name="Google Shape;309;p60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60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60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2" name="Google Shape;312;p60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" name="Google Shape;44;p2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5" name="Google Shape;45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8" name="Google Shape;48;p27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49" name="Google Shape;49;p27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2" name="Google Shape;52;p2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3" name="Google Shape;53;p2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" name="Google Shape;56;p2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7" name="Google Shape;57;p2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8" name="Google Shape;58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9" name="Google Shape;59;p2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60" name="Google Shape;60;p2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1" name="Google Shape;61;p2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62" name="Google Shape;62;p2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3" name="Google Shape;63;p2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64" name="Google Shape;64;p2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67" name="Google Shape;67;p2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70" name="Google Shape;70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7" name="Google Shape;77;p31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IN" sz="2800" u="none" cap="none" strike="noStrike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b="0" i="0" sz="2800" u="none" cap="none" strike="noStrike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78" name="Google Shape;78;p31"/>
          <p:cNvGrpSpPr/>
          <p:nvPr/>
        </p:nvGrpSpPr>
        <p:grpSpPr>
          <a:xfrm rot="300150">
            <a:off x="1275669" y="542776"/>
            <a:ext cx="6597945" cy="4056263"/>
            <a:chOff x="1275777" y="542570"/>
            <a:chExt cx="6597884" cy="4056226"/>
          </a:xfrm>
        </p:grpSpPr>
        <p:grpSp>
          <p:nvGrpSpPr>
            <p:cNvPr id="79" name="Google Shape;79;p31"/>
            <p:cNvGrpSpPr/>
            <p:nvPr/>
          </p:nvGrpSpPr>
          <p:grpSpPr>
            <a:xfrm>
              <a:off x="1276087" y="891662"/>
              <a:ext cx="6596470" cy="3357715"/>
              <a:chOff x="1276087" y="891662"/>
              <a:chExt cx="6596470" cy="3357715"/>
            </a:xfrm>
          </p:grpSpPr>
          <p:sp>
            <p:nvSpPr>
              <p:cNvPr id="80" name="Google Shape;80;p31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81" name="Google Shape;81;p31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82" name="Google Shape;82;p31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83" name="Google Shape;83;p31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84" name="Google Shape;84;p31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86" name="Google Shape;86;p31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88" name="Google Shape;88;p3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1" name="Google Shape;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b="0" i="0" sz="2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b="0" i="0" sz="17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"/>
          <p:cNvSpPr txBox="1"/>
          <p:nvPr>
            <p:ph type="ctrTitle"/>
          </p:nvPr>
        </p:nvSpPr>
        <p:spPr>
          <a:xfrm>
            <a:off x="1826325" y="1559575"/>
            <a:ext cx="5494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/>
              <a:t>Data Visualization</a:t>
            </a:r>
            <a:endParaRPr/>
          </a:p>
        </p:txBody>
      </p:sp>
      <p:sp>
        <p:nvSpPr>
          <p:cNvPr id="318" name="Google Shape;318;p1"/>
          <p:cNvSpPr txBox="1"/>
          <p:nvPr>
            <p:ph idx="1" type="subTitle"/>
          </p:nvPr>
        </p:nvSpPr>
        <p:spPr>
          <a:xfrm>
            <a:off x="1902525" y="2097600"/>
            <a:ext cx="5494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-IN"/>
              <a:t>Assignment: 3</a:t>
            </a:r>
            <a:endParaRPr/>
          </a:p>
        </p:txBody>
      </p:sp>
      <p:sp>
        <p:nvSpPr>
          <p:cNvPr id="319" name="Google Shape;319;p1"/>
          <p:cNvSpPr txBox="1"/>
          <p:nvPr/>
        </p:nvSpPr>
        <p:spPr>
          <a:xfrm>
            <a:off x="1902525" y="2797300"/>
            <a:ext cx="4771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rPr>
              <a:t>Instructor: Dr. Tam Nguyen</a:t>
            </a:r>
            <a:endParaRPr b="0" i="0" sz="1800" u="none" cap="none" strike="noStrike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C: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86" name="Google Shape;386;p10"/>
          <p:cNvSpPr txBox="1"/>
          <p:nvPr/>
        </p:nvSpPr>
        <p:spPr>
          <a:xfrm>
            <a:off x="1022700" y="828000"/>
            <a:ext cx="66672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= zeros(40*40,40);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'./flowers563/flowers563/Images/'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,i)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rgb2gray(im);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im2double(im);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imresize(im,[40,40]);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data(:,i)=im(:);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[PC,mean_data,V] = pca(data);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PC=PC(:,1:15);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1:15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ef = reshape(PC(:,i), [40,40]);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subplot(3,5,i);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imshow(ef, []);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'PC %d'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92" name="Google Shape;392;p11"/>
          <p:cNvSpPr txBox="1"/>
          <p:nvPr>
            <p:ph type="title"/>
          </p:nvPr>
        </p:nvSpPr>
        <p:spPr>
          <a:xfrm>
            <a:off x="333925" y="587150"/>
            <a:ext cx="84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2461"/>
              </a:lnSpc>
              <a:spcBef>
                <a:spcPts val="1400"/>
              </a:spcBef>
              <a:spcAft>
                <a:spcPts val="400"/>
              </a:spcAft>
              <a:buSzPts val="2800"/>
              <a:buNone/>
            </a:pPr>
            <a:r>
              <a:rPr b="1" lang="en-IN" sz="24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Challenges &amp; Solutions</a:t>
            </a:r>
            <a:endParaRPr sz="2400"/>
          </a:p>
        </p:txBody>
      </p:sp>
      <p:sp>
        <p:nvSpPr>
          <p:cNvPr id="393" name="Google Shape;393;p11"/>
          <p:cNvSpPr txBox="1"/>
          <p:nvPr>
            <p:ph idx="1" type="subTitle"/>
          </p:nvPr>
        </p:nvSpPr>
        <p:spPr>
          <a:xfrm>
            <a:off x="381074" y="1312800"/>
            <a:ext cx="48540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1: Data Dimensionality &amp; Orientation</a:t>
            </a:r>
            <a:endParaRPr sz="18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900"/>
          </a:p>
        </p:txBody>
      </p:sp>
      <p:sp>
        <p:nvSpPr>
          <p:cNvPr id="394" name="Google Shape;394;p11"/>
          <p:cNvSpPr txBox="1"/>
          <p:nvPr>
            <p:ph idx="5" type="body"/>
          </p:nvPr>
        </p:nvSpPr>
        <p:spPr>
          <a:xfrm>
            <a:off x="381075" y="2122075"/>
            <a:ext cx="3723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</a:rPr>
              <a:t>The </a:t>
            </a:r>
            <a:r>
              <a:rPr lang="en-IN" sz="1400">
                <a:solidFill>
                  <a:srgbClr val="188038"/>
                </a:solidFill>
              </a:rPr>
              <a:t>pca()</a:t>
            </a:r>
            <a:r>
              <a:rPr lang="en-IN" sz="1400">
                <a:solidFill>
                  <a:schemeClr val="accent1"/>
                </a:solidFill>
              </a:rPr>
              <a:t> function in MATLAB expects observations in rows (one image per row), but the initial matrix had images in columns.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400">
                <a:solidFill>
                  <a:schemeClr val="accent1"/>
                </a:solidFill>
              </a:rPr>
              <a:t>Solution:</a:t>
            </a:r>
            <a:r>
              <a:rPr lang="en-IN" sz="1400">
                <a:solidFill>
                  <a:schemeClr val="accent1"/>
                </a:solidFill>
              </a:rPr>
              <a:t> Transposed the data matrix before passing it to </a:t>
            </a:r>
            <a:r>
              <a:rPr lang="en-IN" sz="1400">
                <a:solidFill>
                  <a:srgbClr val="188038"/>
                </a:solidFill>
              </a:rPr>
              <a:t>pca()</a:t>
            </a:r>
            <a:r>
              <a:rPr lang="en-IN" sz="1400">
                <a:solidFill>
                  <a:schemeClr val="accent1"/>
                </a:solidFill>
              </a:rPr>
              <a:t> (</a:t>
            </a:r>
            <a:r>
              <a:rPr lang="en-IN" sz="1400">
                <a:solidFill>
                  <a:srgbClr val="188038"/>
                </a:solidFill>
              </a:rPr>
              <a:t>pca(data')</a:t>
            </a:r>
            <a:r>
              <a:rPr lang="en-IN" sz="1400">
                <a:solidFill>
                  <a:schemeClr val="accent1"/>
                </a:solidFill>
              </a:rPr>
              <a:t>).</a:t>
            </a:r>
            <a:endParaRPr sz="1400"/>
          </a:p>
        </p:txBody>
      </p:sp>
      <p:sp>
        <p:nvSpPr>
          <p:cNvPr id="395" name="Google Shape;395;p11"/>
          <p:cNvSpPr txBox="1"/>
          <p:nvPr>
            <p:ph idx="8" type="subTitle"/>
          </p:nvPr>
        </p:nvSpPr>
        <p:spPr>
          <a:xfrm>
            <a:off x="4831857" y="1270375"/>
            <a:ext cx="4191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2: Interpreting PCA Outputs as Images</a:t>
            </a:r>
            <a:endParaRPr sz="1800"/>
          </a:p>
        </p:txBody>
      </p:sp>
      <p:sp>
        <p:nvSpPr>
          <p:cNvPr id="396" name="Google Shape;396;p11"/>
          <p:cNvSpPr txBox="1"/>
          <p:nvPr>
            <p:ph idx="9" type="body"/>
          </p:nvPr>
        </p:nvSpPr>
        <p:spPr>
          <a:xfrm>
            <a:off x="4878601" y="2122075"/>
            <a:ext cx="3636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</a:rPr>
              <a:t>Principal components returned as 1600-dimensional vectors are not directly interpretable.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400">
                <a:solidFill>
                  <a:schemeClr val="accent1"/>
                </a:solidFill>
              </a:rPr>
              <a:t>Solution:</a:t>
            </a:r>
            <a:r>
              <a:rPr lang="en-IN" sz="1400">
                <a:solidFill>
                  <a:schemeClr val="accent1"/>
                </a:solidFill>
              </a:rPr>
              <a:t> Reshaped them back into 40×40 format using </a:t>
            </a:r>
            <a:r>
              <a:rPr lang="en-IN" sz="1400">
                <a:solidFill>
                  <a:srgbClr val="188038"/>
                </a:solidFill>
              </a:rPr>
              <a:t>reshape()</a:t>
            </a:r>
            <a:r>
              <a:rPr lang="en-IN" sz="1400">
                <a:solidFill>
                  <a:schemeClr val="accent1"/>
                </a:solidFill>
              </a:rPr>
              <a:t> for visualization.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2" name="Google Shape;402;p12"/>
          <p:cNvSpPr txBox="1"/>
          <p:nvPr>
            <p:ph type="title"/>
          </p:nvPr>
        </p:nvSpPr>
        <p:spPr>
          <a:xfrm>
            <a:off x="333925" y="358550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-IN"/>
              <a:t>Problem D: Similarity Matching (PCA-based)</a:t>
            </a:r>
            <a:endParaRPr/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333925" y="858350"/>
            <a:ext cx="84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700"/>
              <a:buNone/>
            </a:pPr>
            <a:r>
              <a:rPr lang="en-IN" sz="1400"/>
              <a:t>Find the most similar training image for each test image within the reduced 15-dimensional PCA space</a:t>
            </a:r>
            <a:endParaRPr sz="1400"/>
          </a:p>
        </p:txBody>
      </p:sp>
      <p:sp>
        <p:nvSpPr>
          <p:cNvPr id="404" name="Google Shape;404;p12"/>
          <p:cNvSpPr txBox="1"/>
          <p:nvPr/>
        </p:nvSpPr>
        <p:spPr>
          <a:xfrm>
            <a:off x="357925" y="1165525"/>
            <a:ext cx="4658400" cy="3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endParaRPr b="1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1.  Project Training Data: Project centered training image vectors onto the 15 PCs (`train_proj = PC' * train_centered`). Result: 15x40 matrix.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2.  Project Test Data: Center each test image vector using the training mean, then project onto the 15 PCs (`test_proj = PC' * test_centered`). Result: 15x1 vector.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3.  Calculate Distance: Compute Euclidean distance between the test projection (15D) and all training projections (15D).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4.  Identify the training image with the minimum distance in PCA space.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Result</a:t>
            </a: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: Visual comparison showing each test image paired with its closest match based on similarity in the PCA-reduced feature space.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05" name="Google Shape;4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325" y="1452675"/>
            <a:ext cx="2022376" cy="10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8781" y="2432881"/>
            <a:ext cx="2022375" cy="99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6325" y="3413025"/>
            <a:ext cx="2022374" cy="97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38700" y="2432875"/>
            <a:ext cx="1978672" cy="9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16850" y="3427363"/>
            <a:ext cx="2022375" cy="94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38700" y="1452675"/>
            <a:ext cx="1978675" cy="1105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3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D: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416" name="Google Shape;416;p13"/>
          <p:cNvSpPr txBox="1"/>
          <p:nvPr/>
        </p:nvSpPr>
        <p:spPr>
          <a:xfrm>
            <a:off x="1022700" y="828000"/>
            <a:ext cx="72861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clear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─── 1. Load &amp; preprocess training images ────────────────────────────────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train_data = zeros(1600, 40);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40 images, each 40x40 = 1600 pixels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train_images = cell(1, 40);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'./flowers563/flowers563/Images/'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rgb2gray(im);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im2double(im);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imresize(im, [40, 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train_data(:, i) = im(:);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flatten and store as column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train_images{i} = im;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[PC, mean_face,~] = pca(train_data);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custom function below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 = PC(:, 1:15);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Keep only first 15 eigenvectors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train_centered = train_data - mean_face;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train_proj = PC' * train_centered;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Result: 15×40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D: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422" name="Google Shape;422;p14"/>
          <p:cNvSpPr txBox="1"/>
          <p:nvPr/>
        </p:nvSpPr>
        <p:spPr>
          <a:xfrm>
            <a:off x="1022700" y="828000"/>
            <a:ext cx="72861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1:9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Read and preprocess test image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test_img = 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'./flowers563/flowers563/Test/'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test_img = rgb2gray(test_img);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test_img = im2double(test_img);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test_img = imresize(test_img, [40, 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test_vec = test_img(:);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Center and project into PCA space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test_vec_centered = test_vec - mean_face;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test_proj = PC' * test_vec_centered;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15×1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Compute Euclidean distances to all train projections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dists = sqrt(sum((train_proj - test_proj).^2, 1));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[~, best_match] = min(dists);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index of closest match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subplot(1,2,1);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imshow(test_img, []);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 Image 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num2str(t)]);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subplot(1,2,2);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imshow(train_images{best_match}, []);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'Closest Match: Train Image 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num2str(best_match)]);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28" name="Google Shape;428;p15"/>
          <p:cNvSpPr txBox="1"/>
          <p:nvPr>
            <p:ph type="title"/>
          </p:nvPr>
        </p:nvSpPr>
        <p:spPr>
          <a:xfrm>
            <a:off x="333925" y="587150"/>
            <a:ext cx="84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2461"/>
              </a:lnSpc>
              <a:spcBef>
                <a:spcPts val="1400"/>
              </a:spcBef>
              <a:spcAft>
                <a:spcPts val="400"/>
              </a:spcAft>
              <a:buSzPts val="2800"/>
              <a:buNone/>
            </a:pPr>
            <a:r>
              <a:rPr b="1" lang="en-IN" sz="24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Challenges &amp; Solutions</a:t>
            </a:r>
            <a:endParaRPr sz="2400"/>
          </a:p>
        </p:txBody>
      </p:sp>
      <p:sp>
        <p:nvSpPr>
          <p:cNvPr id="429" name="Google Shape;429;p15"/>
          <p:cNvSpPr txBox="1"/>
          <p:nvPr>
            <p:ph idx="1" type="subTitle"/>
          </p:nvPr>
        </p:nvSpPr>
        <p:spPr>
          <a:xfrm>
            <a:off x="381074" y="1312800"/>
            <a:ext cx="4854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1: High Dimensional Feature Representation</a:t>
            </a:r>
            <a:endParaRPr sz="18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900"/>
          </a:p>
        </p:txBody>
      </p:sp>
      <p:sp>
        <p:nvSpPr>
          <p:cNvPr id="430" name="Google Shape;430;p15"/>
          <p:cNvSpPr txBox="1"/>
          <p:nvPr>
            <p:ph idx="5" type="body"/>
          </p:nvPr>
        </p:nvSpPr>
        <p:spPr>
          <a:xfrm>
            <a:off x="381075" y="2122075"/>
            <a:ext cx="37233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IN" sz="1400">
                <a:solidFill>
                  <a:schemeClr val="accent1"/>
                </a:solidFill>
              </a:rPr>
              <a:t>Problem: </a:t>
            </a:r>
            <a:r>
              <a:rPr lang="en-IN" sz="1400">
                <a:solidFill>
                  <a:schemeClr val="accent1"/>
                </a:solidFill>
              </a:rPr>
              <a:t>Flattening removed spatial structure.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br>
              <a:rPr i="1" lang="en-IN" sz="1400">
                <a:solidFill>
                  <a:schemeClr val="accent1"/>
                </a:solidFill>
              </a:rPr>
            </a:br>
            <a:r>
              <a:rPr i="1" lang="en-IN" sz="1400">
                <a:solidFill>
                  <a:schemeClr val="accent1"/>
                </a:solidFill>
              </a:rPr>
              <a:t>Solution: </a:t>
            </a:r>
            <a:r>
              <a:rPr lang="en-IN" sz="1400">
                <a:solidFill>
                  <a:schemeClr val="accent1"/>
                </a:solidFill>
              </a:rPr>
              <a:t>Accepted as a trade-off for simplicity and speed in a small dataset.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431" name="Google Shape;431;p15"/>
          <p:cNvSpPr txBox="1"/>
          <p:nvPr>
            <p:ph idx="8" type="subTitle"/>
          </p:nvPr>
        </p:nvSpPr>
        <p:spPr>
          <a:xfrm>
            <a:off x="4831857" y="1270375"/>
            <a:ext cx="419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2: Distance Metric Sensitivity </a:t>
            </a:r>
            <a:endParaRPr sz="1800"/>
          </a:p>
        </p:txBody>
      </p:sp>
      <p:sp>
        <p:nvSpPr>
          <p:cNvPr id="432" name="Google Shape;432;p15"/>
          <p:cNvSpPr txBox="1"/>
          <p:nvPr>
            <p:ph idx="9" type="body"/>
          </p:nvPr>
        </p:nvSpPr>
        <p:spPr>
          <a:xfrm>
            <a:off x="4878601" y="2122075"/>
            <a:ext cx="36366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IN" sz="1400">
                <a:solidFill>
                  <a:schemeClr val="accent1"/>
                </a:solidFill>
              </a:rPr>
              <a:t>Problem:</a:t>
            </a:r>
            <a:r>
              <a:rPr lang="en-IN" sz="1400">
                <a:solidFill>
                  <a:schemeClr val="accent1"/>
                </a:solidFill>
              </a:rPr>
              <a:t> Slight color/light differences could skew distance.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i="1" lang="en-IN" sz="1400">
                <a:solidFill>
                  <a:schemeClr val="accent1"/>
                </a:solidFill>
              </a:rPr>
              <a:t>Solution:</a:t>
            </a:r>
            <a:r>
              <a:rPr lang="en-IN" sz="1400">
                <a:solidFill>
                  <a:schemeClr val="accent1"/>
                </a:solidFill>
              </a:rPr>
              <a:t> Retained RGB format as per instructions, though PCA or grayscale could improve generalization.</a:t>
            </a:r>
            <a:endParaRPr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38" name="Google Shape;438;p16"/>
          <p:cNvSpPr txBox="1"/>
          <p:nvPr>
            <p:ph type="title"/>
          </p:nvPr>
        </p:nvSpPr>
        <p:spPr>
          <a:xfrm>
            <a:off x="333925" y="358550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-IN"/>
              <a:t>Problem E: Parallel Coordinate Visualization</a:t>
            </a:r>
            <a:endParaRPr/>
          </a:p>
        </p:txBody>
      </p:sp>
      <p:sp>
        <p:nvSpPr>
          <p:cNvPr id="439" name="Google Shape;439;p16"/>
          <p:cNvSpPr txBox="1"/>
          <p:nvPr>
            <p:ph idx="1" type="body"/>
          </p:nvPr>
        </p:nvSpPr>
        <p:spPr>
          <a:xfrm>
            <a:off x="333925" y="858350"/>
            <a:ext cx="847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SzPts val="1700"/>
              <a:buNone/>
            </a:pPr>
            <a:r>
              <a:rPr lang="en-IN" sz="1400"/>
              <a:t>Visualize the distribution and relationships of the 9 test images within the 15-dimensional PCA space.</a:t>
            </a:r>
            <a:endParaRPr sz="1400"/>
          </a:p>
        </p:txBody>
      </p:sp>
      <p:sp>
        <p:nvSpPr>
          <p:cNvPr id="440" name="Google Shape;440;p16"/>
          <p:cNvSpPr txBox="1"/>
          <p:nvPr/>
        </p:nvSpPr>
        <p:spPr>
          <a:xfrm>
            <a:off x="357925" y="1165525"/>
            <a:ext cx="4939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endParaRPr b="1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1.  Project each test image onto the 15 principal components (as done in Problem D). Result: 9x15 matrix (`test_proj_15D`).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2.  Use `parallelcoords()` to plot the 15D projection vectors.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* Each line represents one test image.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* Each vertical axis represents a principal component (PC1 to PC15).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The position where a line crosses an axis indicates the projection value onto that PC.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Interpretation:</a:t>
            </a:r>
            <a:endParaRPr b="1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* Lines following similar paths indicate images that are similar in the PCA space.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* Helps visualize clusters and outliers among test images based on dominant features captured by PCs.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41" name="Google Shape;4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5100" y="1869950"/>
            <a:ext cx="3822875" cy="205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7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E: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447" name="Google Shape;447;p17"/>
          <p:cNvSpPr txBox="1"/>
          <p:nvPr/>
        </p:nvSpPr>
        <p:spPr>
          <a:xfrm>
            <a:off x="1022700" y="828000"/>
            <a:ext cx="7286100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clear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─── 1. Load &amp; process training images ────────────────────────────────────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train_data = zeros(1600, 40);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'./flowers563/flowers563/Images/'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i)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rgb2gray(im);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im2double(im);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imresize(im, [40, 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train_data(:, i) = im(:);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─── 2. Perform PCA &amp; keep first 15 components ────────────────────────────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[PC, mean_img,~] = pca(train_data);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PC = PC(:, 1:15);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1600×15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─── 3. Load &amp; process test images ────────────────────────────────────────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num_test = 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test_proj_15D = zeros(num_test, 15);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each row is 1 test image in 15D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8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E: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453" name="Google Shape;453;p18"/>
          <p:cNvSpPr txBox="1"/>
          <p:nvPr/>
        </p:nvSpPr>
        <p:spPr>
          <a:xfrm>
            <a:off x="1022700" y="828000"/>
            <a:ext cx="728610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 = 1:num_test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'./flowers563/flowers563/Test/'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rgb2gray(im);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im2double(im);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 = imresize(im, [40, 40]);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test_vec = im(:);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1600×1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test_centered = test_vec - mean_img; </a:t>
            </a: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center using train mean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test_proj_15D(t, :) = (PC' * test_centered)';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1×15 row in output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test_labels(t) =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"Test "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string(t);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─── 4. Visualize using Parallel Coordinate Plot ──────────────────────────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parallelcoords(test_proj_15D, </a:t>
            </a: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'Group'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test_labels, </a:t>
            </a: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2, </a:t>
            </a: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'Labels'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"PC"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+ string(1:15));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xlabel(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'Principal Components'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ylabel(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'Projection Value'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 Images in 15D PCA Space (Parallel Coordinate Plot)'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legend(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'Location'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'eastoutside'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9" name="Google Shape;459;p19"/>
          <p:cNvSpPr txBox="1"/>
          <p:nvPr>
            <p:ph type="title"/>
          </p:nvPr>
        </p:nvSpPr>
        <p:spPr>
          <a:xfrm>
            <a:off x="333925" y="587150"/>
            <a:ext cx="84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2461"/>
              </a:lnSpc>
              <a:spcBef>
                <a:spcPts val="1400"/>
              </a:spcBef>
              <a:spcAft>
                <a:spcPts val="400"/>
              </a:spcAft>
              <a:buSzPts val="2800"/>
              <a:buNone/>
            </a:pPr>
            <a:r>
              <a:rPr b="1" lang="en-IN" sz="24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Challenges &amp; Solutions</a:t>
            </a:r>
            <a:endParaRPr sz="2400"/>
          </a:p>
        </p:txBody>
      </p:sp>
      <p:sp>
        <p:nvSpPr>
          <p:cNvPr id="460" name="Google Shape;460;p19"/>
          <p:cNvSpPr txBox="1"/>
          <p:nvPr>
            <p:ph idx="1" type="subTitle"/>
          </p:nvPr>
        </p:nvSpPr>
        <p:spPr>
          <a:xfrm>
            <a:off x="381075" y="1312800"/>
            <a:ext cx="44088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1: </a:t>
            </a:r>
            <a:r>
              <a:rPr lang="en-IN" sz="1800">
                <a:highlight>
                  <a:srgbClr val="FFFFFF"/>
                </a:highlight>
                <a:latin typeface="Inter Tight"/>
                <a:ea typeface="Inter Tight"/>
                <a:cs typeface="Inter Tight"/>
                <a:sym typeface="Inter Tight"/>
              </a:rPr>
              <a:t>Interpretation of Parallel Coordinates</a:t>
            </a:r>
            <a:endParaRPr sz="18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900"/>
          </a:p>
        </p:txBody>
      </p:sp>
      <p:sp>
        <p:nvSpPr>
          <p:cNvPr id="461" name="Google Shape;461;p19"/>
          <p:cNvSpPr txBox="1"/>
          <p:nvPr>
            <p:ph idx="5" type="body"/>
          </p:nvPr>
        </p:nvSpPr>
        <p:spPr>
          <a:xfrm>
            <a:off x="381075" y="2122075"/>
            <a:ext cx="3723300" cy="29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Problem: Overlapping lines in the parallel coordinate plot made it difficult to distinguish individual test images, especially when projections were similar across multiple PCs.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Solution: Used thicker lines (</a:t>
            </a:r>
            <a:r>
              <a:rPr lang="en-IN" sz="1400">
                <a:solidFill>
                  <a:srgbClr val="188038"/>
                </a:solidFill>
                <a:highlight>
                  <a:srgbClr val="FFFFFF"/>
                </a:highlight>
              </a:rPr>
              <a:t>LineWidth=2</a:t>
            </a: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), distinct colors, and a legend to improve traceability. For larger datasets, interactive plots (e.g., MATLAB’s </a:t>
            </a:r>
            <a:r>
              <a:rPr lang="en-IN" sz="1400">
                <a:solidFill>
                  <a:srgbClr val="188038"/>
                </a:solidFill>
                <a:highlight>
                  <a:srgbClr val="FFFFFF"/>
                </a:highlight>
              </a:rPr>
              <a:t>parallelplot</a:t>
            </a: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) could enable hovering to highlight lines.</a:t>
            </a:r>
            <a:endParaRPr i="1"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400">
              <a:solidFill>
                <a:schemeClr val="accent1"/>
              </a:solidFill>
            </a:endParaRPr>
          </a:p>
        </p:txBody>
      </p:sp>
      <p:sp>
        <p:nvSpPr>
          <p:cNvPr id="462" name="Google Shape;462;p19"/>
          <p:cNvSpPr txBox="1"/>
          <p:nvPr>
            <p:ph idx="8" type="subTitle"/>
          </p:nvPr>
        </p:nvSpPr>
        <p:spPr>
          <a:xfrm>
            <a:off x="4677657" y="1276675"/>
            <a:ext cx="41910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800">
                <a:latin typeface="Inter Tight"/>
                <a:ea typeface="Inter Tight"/>
                <a:cs typeface="Inter Tight"/>
                <a:sym typeface="Inter Tight"/>
              </a:rPr>
              <a:t>Issue 2: </a:t>
            </a:r>
            <a:r>
              <a:rPr lang="en-IN" sz="1800">
                <a:highlight>
                  <a:srgbClr val="FFFFFF"/>
                </a:highlight>
                <a:latin typeface="Inter Tight"/>
                <a:ea typeface="Inter Tight"/>
                <a:cs typeface="Inter Tight"/>
                <a:sym typeface="Inter Tight"/>
              </a:rPr>
              <a:t>Misalignment of Training/Test Preprocessing</a:t>
            </a:r>
            <a:endParaRPr sz="1800"/>
          </a:p>
        </p:txBody>
      </p:sp>
      <p:sp>
        <p:nvSpPr>
          <p:cNvPr id="463" name="Google Shape;463;p19"/>
          <p:cNvSpPr txBox="1"/>
          <p:nvPr>
            <p:ph idx="9" type="body"/>
          </p:nvPr>
        </p:nvSpPr>
        <p:spPr>
          <a:xfrm>
            <a:off x="4789875" y="2122075"/>
            <a:ext cx="38823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Problem: Test images were centered using the training mean (</a:t>
            </a:r>
            <a:r>
              <a:rPr lang="en-IN" sz="1400">
                <a:solidFill>
                  <a:srgbClr val="188038"/>
                </a:solidFill>
                <a:highlight>
                  <a:srgbClr val="FFFFFF"/>
                </a:highlight>
              </a:rPr>
              <a:t>test_centered = test_vec - mean_img</a:t>
            </a: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), but mismatched preprocessing (e.g., different resizing methods) could distort projections.</a:t>
            </a:r>
            <a:endParaRPr sz="14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</a:pP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Solution: Ensured identical preprocessing pipelines (grayscale → </a:t>
            </a:r>
            <a:r>
              <a:rPr lang="en-IN" sz="1400">
                <a:solidFill>
                  <a:srgbClr val="188038"/>
                </a:solidFill>
                <a:highlight>
                  <a:srgbClr val="FFFFFF"/>
                </a:highlight>
              </a:rPr>
              <a:t>im2double</a:t>
            </a: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 → </a:t>
            </a:r>
            <a:r>
              <a:rPr lang="en-IN" sz="1400">
                <a:solidFill>
                  <a:srgbClr val="188038"/>
                </a:solidFill>
                <a:highlight>
                  <a:srgbClr val="FFFFFF"/>
                </a:highlight>
              </a:rPr>
              <a:t>imresize</a:t>
            </a:r>
            <a:r>
              <a:rPr lang="en-IN" sz="1400">
                <a:solidFill>
                  <a:schemeClr val="accent1"/>
                </a:solidFill>
                <a:highlight>
                  <a:srgbClr val="FFFFFF"/>
                </a:highlight>
              </a:rPr>
              <a:t>) for both training and test images.</a:t>
            </a:r>
            <a:endParaRPr i="1" sz="14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325" name="Google Shape;325;p2"/>
          <p:cNvSpPr txBox="1"/>
          <p:nvPr>
            <p:ph idx="6" type="subTitle"/>
          </p:nvPr>
        </p:nvSpPr>
        <p:spPr>
          <a:xfrm>
            <a:off x="4389775" y="2623525"/>
            <a:ext cx="46923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b="1" lang="en-IN" sz="1200"/>
              <a:t>Key Tasks:</a:t>
            </a:r>
            <a:endParaRPr b="1"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-IN" sz="1200"/>
              <a:t>1.  Image Preprocessing (Resize &amp; Grayscale)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-IN" sz="1200"/>
              <a:t>2.  Similarity Matching (Pixel-based Euclidean Distance)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-IN" sz="1200"/>
              <a:t>3.  PCA on Training Data &amp; Eigenvector Visualization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-IN" sz="1200"/>
              <a:t>4.  Similarity Matching (PCA-based Euclidean Distance)</a:t>
            </a:r>
            <a:endParaRPr sz="1200"/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-IN" sz="1200"/>
              <a:t>5.  Parallel Coordinate Visualization of Test Images in PCA Space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326" name="Google Shape;326;p2"/>
          <p:cNvSpPr txBox="1"/>
          <p:nvPr/>
        </p:nvSpPr>
        <p:spPr>
          <a:xfrm>
            <a:off x="355650" y="1531725"/>
            <a:ext cx="84327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IN" sz="17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Analyze and classify flower images (dandelion, rose, sunflower, tulip) using image processing, Principal Component Analysis (PCA), and visualization techniques.</a:t>
            </a:r>
            <a:endParaRPr b="0" i="0" sz="1700" u="none" cap="none" strike="noStrike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27" name="Google Shape;327;p2"/>
          <p:cNvSpPr txBox="1"/>
          <p:nvPr/>
        </p:nvSpPr>
        <p:spPr>
          <a:xfrm>
            <a:off x="355650" y="2623525"/>
            <a:ext cx="41043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Dataset</a:t>
            </a:r>
            <a:endParaRPr b="0" i="0" sz="1800" u="none" cap="none" strike="noStrike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6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Training: 40 images (10 per class)</a:t>
            </a:r>
            <a:endParaRPr b="0" i="0" sz="1600" u="none" cap="none" strike="noStrik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6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Test: 9 images</a:t>
            </a:r>
            <a:endParaRPr b="0" i="0" sz="1600" u="none" cap="none" strike="noStrik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600" u="none" cap="none" strike="noStrike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Classes: Dandelion (01-10), Rose (11-20), Sunflower (21-30), Tulip (31-40)</a:t>
            </a:r>
            <a:endParaRPr b="0" i="0" sz="1600" u="none" cap="none" strike="noStrike"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"/>
          <p:cNvSpPr txBox="1"/>
          <p:nvPr>
            <p:ph idx="4294967295"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/>
              <a:t>Individual Contributions</a:t>
            </a:r>
            <a:endParaRPr/>
          </a:p>
        </p:txBody>
      </p:sp>
      <p:sp>
        <p:nvSpPr>
          <p:cNvPr id="469" name="Google Shape;469;p20"/>
          <p:cNvSpPr txBox="1"/>
          <p:nvPr/>
        </p:nvSpPr>
        <p:spPr>
          <a:xfrm>
            <a:off x="616850" y="1306300"/>
            <a:ext cx="8082600" cy="19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Ashish Reddy Kotla:</a:t>
            </a:r>
            <a:r>
              <a:rPr b="0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Data analysis, MATLAB implementation for Problem A &amp; B.</a:t>
            </a:r>
            <a:endParaRPr b="0" i="0" sz="16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Sathwika Mannem:</a:t>
            </a:r>
            <a:r>
              <a:rPr b="0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Data analysis, MATLAB implementation for Problem C &amp; D.</a:t>
            </a:r>
            <a:endParaRPr b="0" i="0" sz="16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Siva Kumar Thuraka:</a:t>
            </a:r>
            <a:r>
              <a:rPr b="0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Data analysis, MATLAB implementation for Problem E.</a:t>
            </a:r>
            <a:endParaRPr b="0" i="0" sz="16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Saikiran Korla:</a:t>
            </a:r>
            <a:r>
              <a:rPr b="0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Report writing, troubleshooting, and final review.</a:t>
            </a:r>
            <a:endParaRPr b="0" i="0" sz="16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Surya Deip Reddy Kesaram:</a:t>
            </a:r>
            <a:r>
              <a:rPr b="0" i="0" lang="en-IN" sz="1600" u="none" cap="none" strike="noStrike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PowerPoint presentation and overall project coordination.</a:t>
            </a:r>
            <a:endParaRPr b="0" i="0" sz="1600" u="none" cap="none" strike="noStrike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1"/>
          <p:cNvSpPr txBox="1"/>
          <p:nvPr>
            <p:ph idx="1" type="subTitle"/>
          </p:nvPr>
        </p:nvSpPr>
        <p:spPr>
          <a:xfrm>
            <a:off x="374000" y="867750"/>
            <a:ext cx="82167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* Successfully preprocessed flower images for analysis.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* Implemented and compared image similarity matching using both raw pixel data and PCA-reduced features.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* Applied PCA to extract key features (eigenvectors) from the flower dataset.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* Utilized parallel coordinates to effectively visualize high-dimensional PCA projections of test images.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300">
                <a:latin typeface="Inter Tight"/>
                <a:ea typeface="Inter Tight"/>
                <a:cs typeface="Inter Tight"/>
                <a:sym typeface="Inter Tight"/>
              </a:rPr>
              <a:t>Overall:</a:t>
            </a:r>
            <a:endParaRPr b="1"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latin typeface="Inter Tight"/>
                <a:ea typeface="Inter Tight"/>
                <a:cs typeface="Inter Tight"/>
                <a:sym typeface="Inter Tight"/>
              </a:rPr>
              <a:t>This project demonstrated the application of PCA for dimensionality reduction and feature extraction in image analysis, alongside techniques for visualizing high-dimensional data and assessing image similarity.</a:t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700"/>
              <a:buNone/>
            </a:pPr>
            <a:r>
              <a:t/>
            </a:r>
            <a:endParaRPr sz="13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75" name="Google Shape;475;p2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700"/>
              <a:buNone/>
            </a:pPr>
            <a:r>
              <a:rPr lang="en-IN" sz="1800">
                <a:solidFill>
                  <a:schemeClr val="dk2"/>
                </a:solidFill>
              </a:rPr>
              <a:t>Summary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2"/>
          <p:cNvSpPr txBox="1"/>
          <p:nvPr>
            <p:ph type="title"/>
          </p:nvPr>
        </p:nvSpPr>
        <p:spPr>
          <a:xfrm>
            <a:off x="2896950" y="2285400"/>
            <a:ext cx="418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3300">
                <a:latin typeface="Inter Tight"/>
                <a:ea typeface="Inter Tight"/>
                <a:cs typeface="Inter Tight"/>
                <a:sym typeface="Inter Tight"/>
              </a:rPr>
              <a:t>Thank You</a:t>
            </a:r>
            <a:endParaRPr sz="3300"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A: Image Preprocessing for Flower Classification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33" name="Google Shape;333;p3"/>
          <p:cNvSpPr txBox="1"/>
          <p:nvPr>
            <p:ph idx="1" type="body"/>
          </p:nvPr>
        </p:nvSpPr>
        <p:spPr>
          <a:xfrm>
            <a:off x="249950" y="617341"/>
            <a:ext cx="74700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400"/>
              <a:t>Standardize all images to a consistent size and format for analysis.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1400"/>
          </a:p>
        </p:txBody>
      </p:sp>
      <p:sp>
        <p:nvSpPr>
          <p:cNvPr id="334" name="Google Shape;334;p3"/>
          <p:cNvSpPr txBox="1"/>
          <p:nvPr/>
        </p:nvSpPr>
        <p:spPr>
          <a:xfrm>
            <a:off x="261450" y="1147150"/>
            <a:ext cx="4658400" cy="3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Steps:</a:t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1.  Read each image (`imread`).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2.  Convert to grayscale (`rgb2gray`).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3.  Resize to 40x40 pixels (`imresize`).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4.  Convert to double format (`im2double`) for processing.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5.  Save processed images (`imwrite`).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FF9900"/>
                </a:solidFill>
                <a:latin typeface="Inter Tight"/>
                <a:ea typeface="Inter Tight"/>
                <a:cs typeface="Inter Tight"/>
                <a:sym typeface="Inter Tight"/>
              </a:rPr>
              <a:t>Outcome:</a:t>
            </a:r>
            <a:endParaRPr b="1" i="0" sz="1300" u="none" cap="none" strike="noStrike">
              <a:solidFill>
                <a:srgbClr val="FF99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FF9900"/>
                </a:solidFill>
                <a:latin typeface="Inter Tight"/>
                <a:ea typeface="Inter Tight"/>
                <a:cs typeface="Inter Tight"/>
                <a:sym typeface="Inter Tight"/>
              </a:rPr>
              <a:t>Uniform 40x40 grayscale images for both training and test sets, reducing dimensionality and preparing data for analysis.</a:t>
            </a:r>
            <a:endParaRPr b="0" i="0" sz="1700" u="none" cap="none" strike="noStrike">
              <a:solidFill>
                <a:srgbClr val="FF99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35" name="Google Shape;335;p3"/>
          <p:cNvSpPr txBox="1"/>
          <p:nvPr/>
        </p:nvSpPr>
        <p:spPr>
          <a:xfrm>
            <a:off x="4727625" y="1069850"/>
            <a:ext cx="44163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2461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Challenges &amp; Solutions:</a:t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Issue 1: Image Format Consistency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Different images may have inconsistent sizes and color formats.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The script uses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imresize and rgb2gray to standardize all images.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Issue 2: Data Type Mismatch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Image read/write functions require different data types (double vs uint8).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Conversion between im2double and im2uint8 ensures compatibility with MATLAB’s functions.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Issue 3: Folder Handling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Missing output directories can cause file I/O errors.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i="0" sz="11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IN" sz="11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b="0" i="0" lang="en-IN" sz="7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mkdir is used to ensure folders exist before saving images.</a:t>
            </a:r>
            <a:endParaRPr b="0" i="0" sz="10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A: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41" name="Google Shape;341;p4"/>
          <p:cNvSpPr txBox="1"/>
          <p:nvPr/>
        </p:nvSpPr>
        <p:spPr>
          <a:xfrm>
            <a:off x="849600" y="820800"/>
            <a:ext cx="57024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clear; close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clc;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train_dir =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'./flowers563/flowers563/Images/'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test_dir =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'./flowers563/flowers563/Test/'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output_train =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'./flowers563/flowers563/Resized_Images/'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output_test =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'./flowers563/flowers563/Resized_Test/'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~exist(output_train,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'dir'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mkdir(output_train); </a:t>
            </a: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~exist(output_test,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'dir'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mkdir(output_test); </a:t>
            </a: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resize_dim = [40,40];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num_train = 40;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num_test = 9;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train_images = cell(1,num_train);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test_images = cell(1,num_test);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1:num_train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imread(fullfile(train_dir, 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Arial"/>
                <a:ea typeface="Arial"/>
                <a:cs typeface="Arial"/>
                <a:sym typeface="Arial"/>
              </a:rPr>
              <a:t>'%02d.jpg'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 = rgb2gray(img);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dbl = im2double(gray);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= imresize(dbl, resize_dim);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Arial"/>
                <a:ea typeface="Arial"/>
                <a:cs typeface="Arial"/>
                <a:sym typeface="Arial"/>
              </a:rPr>
              <a:t>% write back as 8‑bit (so imread will give uint8 next time)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imwrite(im2uint8(small), fullfile(output_train, 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Arial"/>
                <a:ea typeface="Arial"/>
                <a:cs typeface="Arial"/>
                <a:sym typeface="Arial"/>
              </a:rPr>
              <a:t>'%02d.jpg'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i)));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train_images{i} = small;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A: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47" name="Google Shape;347;p5"/>
          <p:cNvSpPr txBox="1"/>
          <p:nvPr/>
        </p:nvSpPr>
        <p:spPr>
          <a:xfrm>
            <a:off x="849600" y="820800"/>
            <a:ext cx="5702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= 1:num_test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imread(fullfile(test_dir, 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Arial"/>
                <a:ea typeface="Arial"/>
                <a:cs typeface="Arial"/>
                <a:sym typeface="Arial"/>
              </a:rPr>
              <a:t>'%02d.jpg'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i)));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 = rgb2gray(img);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dbl = im2double(gray);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= imresize(dbl, resize_dim);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imwrite(im2uint8(small), fullfile(output_test, 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Arial"/>
                <a:ea typeface="Arial"/>
                <a:cs typeface="Arial"/>
                <a:sym typeface="Arial"/>
              </a:rPr>
              <a:t>'%02d.jpg'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i)));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test_images{i} = small;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/>
              <a:t>Problem B: Similarity Matching (Pixel-based)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53" name="Google Shape;353;p6"/>
          <p:cNvSpPr txBox="1"/>
          <p:nvPr>
            <p:ph idx="1" type="body"/>
          </p:nvPr>
        </p:nvSpPr>
        <p:spPr>
          <a:xfrm>
            <a:off x="249950" y="617350"/>
            <a:ext cx="8513100" cy="7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IN" sz="1400"/>
              <a:t>For each test image, find the most visually similar image from the training set based on raw pixel values.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1200"/>
              </a:spcAft>
              <a:buSzPts val="1700"/>
              <a:buNone/>
            </a:pPr>
            <a:r>
              <a:t/>
            </a:r>
            <a:endParaRPr sz="1400"/>
          </a:p>
        </p:txBody>
      </p:sp>
      <p:sp>
        <p:nvSpPr>
          <p:cNvPr id="354" name="Google Shape;354;p6"/>
          <p:cNvSpPr txBox="1"/>
          <p:nvPr/>
        </p:nvSpPr>
        <p:spPr>
          <a:xfrm>
            <a:off x="249950" y="1373025"/>
            <a:ext cx="4658400" cy="3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1.  Flatten each 40x40 grayscale image into a 1600-dimensional vector.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2.  Calculate the Euclidean distance between the test image vector and all training image vectors.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  distance = sqrt(sum((train_features - test_feature)^2))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3.  Identify the training image with the minimum distance.</a:t>
            </a:r>
            <a:endParaRPr b="0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IN" sz="1300" u="none" cap="none" strike="noStrike">
                <a:solidFill>
                  <a:srgbClr val="E69138"/>
                </a:solidFill>
                <a:latin typeface="Inter Tight"/>
                <a:ea typeface="Inter Tight"/>
                <a:cs typeface="Inter Tight"/>
                <a:sym typeface="Inter Tight"/>
              </a:rPr>
              <a:t>Result: </a:t>
            </a:r>
            <a:r>
              <a:rPr b="0" i="0" lang="en-IN" sz="1300" u="none" cap="none" strike="noStrike">
                <a:solidFill>
                  <a:srgbClr val="E69138"/>
                </a:solidFill>
                <a:latin typeface="Inter Tight"/>
                <a:ea typeface="Inter Tight"/>
                <a:cs typeface="Inter Tight"/>
                <a:sym typeface="Inter Tight"/>
              </a:rPr>
              <a:t>Visual comparison showing each test image paired with its closest match from the training set.</a:t>
            </a:r>
            <a:endParaRPr b="0" i="0" sz="1300" u="none" cap="none" strike="noStrike">
              <a:solidFill>
                <a:srgbClr val="E69138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55" name="Google Shape;3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700" y="1351750"/>
            <a:ext cx="2062325" cy="1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5700" y="2453550"/>
            <a:ext cx="2062324" cy="1047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5700" y="3500575"/>
            <a:ext cx="2062325" cy="1080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08025" y="1373025"/>
            <a:ext cx="2070022" cy="11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08025" y="3555350"/>
            <a:ext cx="2062324" cy="104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23475" y="2453550"/>
            <a:ext cx="2062326" cy="11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"/>
          <p:cNvSpPr txBox="1"/>
          <p:nvPr>
            <p:ph type="title"/>
          </p:nvPr>
        </p:nvSpPr>
        <p:spPr>
          <a:xfrm>
            <a:off x="261450" y="205550"/>
            <a:ext cx="81897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2000"/>
              <a:t>Problem B: Code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000"/>
          </a:p>
        </p:txBody>
      </p:sp>
      <p:sp>
        <p:nvSpPr>
          <p:cNvPr id="366" name="Google Shape;366;p7"/>
          <p:cNvSpPr txBox="1"/>
          <p:nvPr/>
        </p:nvSpPr>
        <p:spPr>
          <a:xfrm>
            <a:off x="1022700" y="828000"/>
            <a:ext cx="6667200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clear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close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clc;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train_features = [];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train_images = cell(1,40);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 = 1:40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 = im2double(imread([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'./flowers563/flowers563/Resized_Images/'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,i)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train_images{i} = image;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train_features(i,:) = image(:)';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b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test_num = 1:9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im_test = im2double(imread([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'./flowers563/flowers563/Resized_Test/' 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,test_num) 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'.jpg'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Flatten test image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test_feature = im_test(:)';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Compute distances (using grayscale features)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distances = sqrt(sum((train_features - repmat(test_feature,40,1)).^2, 2));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[~, closest_idx] = min(distances);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figure;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subplot(1,2,1);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imshow(im_test);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 Image 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test_num));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subplot(1,2,2);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imshow(train_images{closest_idx});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title(sprintf(</a:t>
            </a:r>
            <a:r>
              <a:rPr b="0" i="0" lang="en-IN" sz="1000" u="none" cap="none" strike="noStrike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'Closest Match: Image %02d'</a:t>
            </a:r>
            <a:r>
              <a:rPr b="0" i="0" lang="en-I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closest_idx));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000" u="none" cap="none" strike="noStrike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type="title"/>
          </p:nvPr>
        </p:nvSpPr>
        <p:spPr>
          <a:xfrm>
            <a:off x="333925" y="587150"/>
            <a:ext cx="8475600" cy="4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2461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lang="en-IN" sz="1500">
                <a:latin typeface="Inter Tight"/>
                <a:ea typeface="Inter Tight"/>
                <a:cs typeface="Inter Tight"/>
                <a:sym typeface="Inter Tight"/>
              </a:rPr>
              <a:t>Challenges &amp; Solutions</a:t>
            </a:r>
            <a:endParaRPr b="1" sz="15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2461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1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Issue 1: High-Dimensional Feature Representation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Flattening images into 1600-dimensional vectors could lead to loss of spatial contex.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Used Euclidean distance on raw pixel values as a basic similarity metric, effective for small, uniformly sized datasets.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Issue 2: Distance Metric Sensitivity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Minor variations in lighting or background caused high distances.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Considered switching to PCA or using grayscale values for better generalization but retained RGB as instructed.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Issue 3: Performance with Larger Datasets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Euclidean computation with more images could be slow.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Solution:</a:t>
            </a:r>
            <a:endParaRPr b="1"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•</a:t>
            </a:r>
            <a:r>
              <a:rPr lang="en-IN" sz="9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       </a:t>
            </a:r>
            <a:r>
              <a:rPr lang="en-IN" sz="1200">
                <a:solidFill>
                  <a:schemeClr val="accent1"/>
                </a:solidFill>
                <a:latin typeface="Inter Tight"/>
                <a:ea typeface="Inter Tight"/>
                <a:cs typeface="Inter Tight"/>
                <a:sym typeface="Inter Tight"/>
              </a:rPr>
              <a:t>For this small dataset (40 images), performance was acceptable; for scalability, feature reduction or KD-Trees could be applied.</a:t>
            </a:r>
            <a:endParaRPr sz="1200">
              <a:solidFill>
                <a:schemeClr val="accent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000"/>
          </a:p>
        </p:txBody>
      </p:sp>
      <p:sp>
        <p:nvSpPr>
          <p:cNvPr id="372" name="Google Shape;372;p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/>
          <p:nvPr>
            <p:ph idx="4294967295" type="title"/>
          </p:nvPr>
        </p:nvSpPr>
        <p:spPr>
          <a:xfrm>
            <a:off x="277075" y="381875"/>
            <a:ext cx="826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SzPts val="2800"/>
              <a:buNone/>
            </a:pPr>
            <a:r>
              <a:rPr lang="en-IN"/>
              <a:t>Problem C: Principal Component Analysis</a:t>
            </a:r>
            <a:endParaRPr/>
          </a:p>
        </p:txBody>
      </p:sp>
      <p:sp>
        <p:nvSpPr>
          <p:cNvPr id="378" name="Google Shape;378;p9"/>
          <p:cNvSpPr txBox="1"/>
          <p:nvPr>
            <p:ph idx="1" type="subTitle"/>
          </p:nvPr>
        </p:nvSpPr>
        <p:spPr>
          <a:xfrm>
            <a:off x="333925" y="884425"/>
            <a:ext cx="7987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SzPts val="700"/>
              <a:buNone/>
            </a:pPr>
            <a:r>
              <a:rPr lang="en-IN" sz="1400">
                <a:latin typeface="Inter Tight"/>
                <a:ea typeface="Inter Tight"/>
                <a:cs typeface="Inter Tight"/>
                <a:sym typeface="Inter Tight"/>
              </a:rPr>
              <a:t>Identify the principal directions of variance (eigenvectors) within the training image dataset.</a:t>
            </a:r>
            <a:endParaRPr sz="1400"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287475" y="1610975"/>
            <a:ext cx="4658400" cy="37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Method:</a:t>
            </a:r>
            <a:endParaRPr b="1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1.  Prepare training data: Load 40x40 grayscale images, flatten into 1600D vectors (stored as columns in a matrix).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2.  Apply PCA to the data matrix (`pca(data)`).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3.  Select the first 15 principal components (eigenvectors) corresponding to the largest eigenvalues.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Visualization:</a:t>
            </a:r>
            <a:endParaRPr b="1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Reshape each of the top 15 eigenvectors (1600D vectors) back into 40x40 images.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25454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rPr>
              <a:t>Display these "eigenflowers" in a 3x5 grid (`subplot`, `imshow`).</a:t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0" name="Google Shape;3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4250" y="2023150"/>
            <a:ext cx="3817125" cy="290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