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000000"/>
          </p15:clr>
        </p15:guide>
        <p15:guide id="2" pos="13824">
          <p15:clr>
            <a:srgbClr val="000000"/>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7" roundtripDataSignature="AMtx7mjUIZxdadWp+73jDfOz6Yd01bxcH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notesMaster" Target="notesMasters/notesMaster1.xml" /><Relationship Id="rId7" Type="http://customschemas.google.com/relationships/presentationmetadata" Target="metadata" /><Relationship Id="rId12" Type="http://schemas.microsoft.com/office/2018/10/relationships/authors" Target="authors.xml" /><Relationship Id="rId2" Type="http://schemas.openxmlformats.org/officeDocument/2006/relationships/slide" Target="slides/slide1.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822EA74E-EA13-44DE-8A07-55E7599202D2}" authorId="{95582667-6102-27E7-ED8E-01A166EB4B6B}" created="2024-04-25T03:43:13.934">
    <ac:deMkLst xmlns:ac="http://schemas.microsoft.com/office/drawing/2013/main/command">
      <pc:docMk xmlns:pc="http://schemas.microsoft.com/office/powerpoint/2013/main/command"/>
      <pc:sldMk xmlns:pc="http://schemas.microsoft.com/office/powerpoint/2013/main/command" cId="0" sldId="256"/>
      <ac:spMk id="60" creationId="{00000000-0000-0000-0000-000000000000}"/>
    </ac:deMkLst>
    <p188:txBody>
      <a:bodyPr/>
      <a:lstStyle/>
      <a:p>
        <a:r>
          <a:rPr lang="en-GB"/>
          <a:t>good job</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5e4bb0eb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g2cc5e4bb0eb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2cc5e4bb0eb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8"/>
        <p:cNvGrpSpPr/>
        <p:nvPr/>
      </p:nvGrpSpPr>
      <p:grpSpPr>
        <a:xfrm>
          <a:off x="0" y="0"/>
          <a:ext cx="0" cy="0"/>
          <a:chOff x="0" y="0"/>
          <a:chExt cx="0" cy="0"/>
        </a:xfrm>
      </p:grpSpPr>
      <p:sp>
        <p:nvSpPr>
          <p:cNvPr id="19" name="Google Shape;19;p3"/>
          <p:cNvSpPr/>
          <p:nvPr/>
        </p:nvSpPr>
        <p:spPr>
          <a:xfrm>
            <a:off x="44302680" y="-1"/>
            <a:ext cx="12447300" cy="32918400"/>
          </a:xfrm>
          <a:prstGeom prst="rect">
            <a:avLst/>
          </a:prstGeom>
          <a:solidFill>
            <a:srgbClr val="D8D8D8"/>
          </a:solidFill>
          <a:ln w="12700" cap="flat" cmpd="sng">
            <a:solidFill>
              <a:srgbClr val="00246A"/>
            </a:solidFill>
            <a:prstDash val="solid"/>
            <a:miter lim="800000"/>
            <a:headEnd type="none" w="sm" len="sm"/>
            <a:tailEnd type="none" w="sm" len="sm"/>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9600" b="1" i="0" u="none" strike="noStrike" cap="none">
                <a:solidFill>
                  <a:srgbClr val="7F7F7F"/>
                </a:solidFill>
                <a:latin typeface="Calibri"/>
                <a:ea typeface="Calibri"/>
                <a:cs typeface="Calibri"/>
                <a:sym typeface="Calibri"/>
              </a:rPr>
              <a:t>Printing: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1" i="0" u="none" strike="noStrike" cap="none">
                <a:solidFill>
                  <a:srgbClr val="7F7F7F"/>
                </a:solidFill>
                <a:latin typeface="Calibri"/>
                <a:ea typeface="Calibri"/>
                <a:cs typeface="Calibri"/>
                <a:sym typeface="Calibri"/>
              </a:rPr>
              <a:t>This poster is 48” wide by 36” high. It’s designed to be printed on a large-format printer.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6000"/>
              <a:buFont typeface="Arial"/>
              <a:buNone/>
            </a:pPr>
            <a:endParaRPr sz="6000" b="1" i="0" u="none" strike="noStrike" cap="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8800"/>
              <a:buFont typeface="Arial"/>
              <a:buNone/>
            </a:pPr>
            <a:r>
              <a:rPr lang="en-US" sz="8800" b="1" i="0" u="none" strike="noStrike" cap="none">
                <a:solidFill>
                  <a:srgbClr val="7F7F7F"/>
                </a:solidFill>
                <a:latin typeface="Calibri"/>
                <a:ea typeface="Calibri"/>
                <a:cs typeface="Calibri"/>
                <a:sym typeface="Calibri"/>
              </a:rPr>
              <a:t>Customizing the Content: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1"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1" i="0" u="none" strike="noStrike" cap="none">
                <a:solidFill>
                  <a:srgbClr val="7F7F7F"/>
                </a:solidFill>
                <a:latin typeface="Calibri"/>
                <a:ea typeface="Calibri"/>
                <a:cs typeface="Calibri"/>
                <a:sym typeface="Calibri"/>
              </a:rPr>
              <a:t>To add or remove bullet points from text, click the Bullets button on the Home tab.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1"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1"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4000"/>
              <a:buFont typeface="Arial"/>
              <a:buNone/>
            </a:pPr>
            <a:r>
              <a:rPr lang="en-US" sz="4000" b="1" i="0" u="none" strike="noStrike" cap="none">
                <a:solidFill>
                  <a:srgbClr val="7F7F7F"/>
                </a:solidFill>
                <a:latin typeface="Calibri"/>
                <a:ea typeface="Calibri"/>
                <a:cs typeface="Calibri"/>
                <a:sym typeface="Calibri"/>
              </a:rPr>
              <a:t>Note: This template  has been adapted by DMC. The original template can be download from http://office.microsoft.com/en-us/templates/science-project-poster-TC104001343.aspx</a:t>
            </a:r>
            <a:endParaRPr sz="4000" b="1" i="0" u="none" strike="noStrike" cap="none">
              <a:solidFill>
                <a:srgbClr val="7F7F7F"/>
              </a:solidFill>
              <a:latin typeface="Calibri"/>
              <a:ea typeface="Calibri"/>
              <a:cs typeface="Calibri"/>
              <a:sym typeface="Calibri"/>
            </a:endParaRPr>
          </a:p>
          <a:p>
            <a:pPr marL="0" marR="0" lvl="0" indent="0" algn="l" rtl="0">
              <a:lnSpc>
                <a:spcPct val="100000"/>
              </a:lnSpc>
              <a:spcBef>
                <a:spcPts val="2400"/>
              </a:spcBef>
              <a:spcAft>
                <a:spcPts val="0"/>
              </a:spcAft>
              <a:buClr>
                <a:srgbClr val="000000"/>
              </a:buClr>
              <a:buSzPts val="6600"/>
              <a:buFont typeface="Arial"/>
              <a:buNone/>
            </a:pPr>
            <a:endParaRPr sz="6600" b="0" i="0" u="none" strike="noStrike" cap="none">
              <a:solidFill>
                <a:srgbClr val="7F7F7F"/>
              </a:solidFill>
              <a:latin typeface="Calibri"/>
              <a:ea typeface="Calibri"/>
              <a:cs typeface="Calibri"/>
              <a:sym typeface="Calibri"/>
            </a:endParaRPr>
          </a:p>
        </p:txBody>
      </p:sp>
      <p:sp>
        <p:nvSpPr>
          <p:cNvPr id="20" name="Google Shape;20;p3"/>
          <p:cNvSpPr txBox="1">
            <a:spLocks noGrp="1"/>
          </p:cNvSpPr>
          <p:nvPr>
            <p:ph type="title"/>
          </p:nvPr>
        </p:nvSpPr>
        <p:spPr>
          <a:xfrm>
            <a:off x="1158240" y="685860"/>
            <a:ext cx="30175200" cy="2971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158240" y="4093905"/>
            <a:ext cx="30174300" cy="6462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3600"/>
              <a:buNone/>
              <a:defRPr sz="3600">
                <a:solidFill>
                  <a:srgbClr val="BFBFBF"/>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2" name="Google Shape;22;p3"/>
          <p:cNvSpPr txBox="1">
            <a:spLocks noGrp="1"/>
          </p:cNvSpPr>
          <p:nvPr>
            <p:ph type="body" idx="2"/>
          </p:nvPr>
        </p:nvSpPr>
        <p:spPr>
          <a:xfrm>
            <a:off x="1143000" y="5669280"/>
            <a:ext cx="12801600" cy="12801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3" name="Google Shape;23;p3"/>
          <p:cNvSpPr txBox="1">
            <a:spLocks noGrp="1"/>
          </p:cNvSpPr>
          <p:nvPr>
            <p:ph type="body" idx="3"/>
          </p:nvPr>
        </p:nvSpPr>
        <p:spPr>
          <a:xfrm>
            <a:off x="1143000" y="7114032"/>
            <a:ext cx="12801600" cy="2732700"/>
          </a:xfrm>
          <a:prstGeom prst="rect">
            <a:avLst/>
          </a:prstGeom>
          <a:solidFill>
            <a:srgbClr val="E7E7E7"/>
          </a:solidFill>
          <a:ln>
            <a:noFill/>
          </a:ln>
        </p:spPr>
        <p:txBody>
          <a:bodyPr spcFirstLastPara="1" wrap="square" lIns="365750" tIns="45700" rIns="365750" bIns="45700" anchor="ctr" anchorCtr="0">
            <a:noAutofit/>
          </a:bodyPr>
          <a:lstStyle>
            <a:lvl1pPr marL="457200" lvl="0" indent="-228600" algn="l">
              <a:lnSpc>
                <a:spcPct val="100000"/>
              </a:lnSpc>
              <a:spcBef>
                <a:spcPts val="1200"/>
              </a:spcBef>
              <a:spcAft>
                <a:spcPts val="0"/>
              </a:spcAft>
              <a:buSzPts val="4400"/>
              <a:buFont typeface="Arial"/>
              <a:buNone/>
              <a:defRPr sz="4400"/>
            </a:lvl1pPr>
            <a:lvl2pPr marL="914400" lvl="1" indent="-508000" algn="l">
              <a:lnSpc>
                <a:spcPct val="100000"/>
              </a:lnSpc>
              <a:spcBef>
                <a:spcPts val="1200"/>
              </a:spcBef>
              <a:spcAft>
                <a:spcPts val="0"/>
              </a:spcAft>
              <a:buSzPts val="4400"/>
              <a:buFont typeface="Arial"/>
              <a:buChar char="•"/>
              <a:defRPr sz="4400"/>
            </a:lvl2pPr>
            <a:lvl3pPr marL="1371600" lvl="2" indent="-508000" algn="l">
              <a:lnSpc>
                <a:spcPct val="100000"/>
              </a:lnSpc>
              <a:spcBef>
                <a:spcPts val="1200"/>
              </a:spcBef>
              <a:spcAft>
                <a:spcPts val="0"/>
              </a:spcAft>
              <a:buSzPts val="4400"/>
              <a:buFont typeface="Arial"/>
              <a:buChar char="•"/>
              <a:defRPr sz="4400"/>
            </a:lvl3pPr>
            <a:lvl4pPr marL="1828800" lvl="3" indent="-228600" algn="l">
              <a:lnSpc>
                <a:spcPct val="100000"/>
              </a:lnSpc>
              <a:spcBef>
                <a:spcPts val="1200"/>
              </a:spcBef>
              <a:spcAft>
                <a:spcPts val="0"/>
              </a:spcAft>
              <a:buSzPts val="4400"/>
              <a:buNone/>
              <a:defRPr sz="4400"/>
            </a:lvl4pPr>
            <a:lvl5pPr marL="2286000" lvl="4" indent="-228600" algn="l">
              <a:lnSpc>
                <a:spcPct val="100000"/>
              </a:lnSpc>
              <a:spcBef>
                <a:spcPts val="1200"/>
              </a:spcBef>
              <a:spcAft>
                <a:spcPts val="0"/>
              </a:spcAft>
              <a:buSzPts val="4400"/>
              <a:buNone/>
              <a:defRPr sz="4400"/>
            </a:lvl5pPr>
            <a:lvl6pPr marL="2743200" lvl="5" indent="-228600" algn="l">
              <a:lnSpc>
                <a:spcPct val="100000"/>
              </a:lnSpc>
              <a:spcBef>
                <a:spcPts val="1200"/>
              </a:spcBef>
              <a:spcAft>
                <a:spcPts val="0"/>
              </a:spcAft>
              <a:buSzPts val="4400"/>
              <a:buNone/>
              <a:defRPr sz="4400"/>
            </a:lvl6pPr>
            <a:lvl7pPr marL="3200400" lvl="6" indent="-228600" algn="l">
              <a:lnSpc>
                <a:spcPct val="100000"/>
              </a:lnSpc>
              <a:spcBef>
                <a:spcPts val="1200"/>
              </a:spcBef>
              <a:spcAft>
                <a:spcPts val="0"/>
              </a:spcAft>
              <a:buSzPts val="4400"/>
              <a:buNone/>
              <a:defRPr sz="4400"/>
            </a:lvl7pPr>
            <a:lvl8pPr marL="3657600" lvl="7" indent="-228600" algn="l">
              <a:lnSpc>
                <a:spcPct val="100000"/>
              </a:lnSpc>
              <a:spcBef>
                <a:spcPts val="1200"/>
              </a:spcBef>
              <a:spcAft>
                <a:spcPts val="0"/>
              </a:spcAft>
              <a:buSzPts val="4400"/>
              <a:buNone/>
              <a:defRPr sz="4400"/>
            </a:lvl8pPr>
            <a:lvl9pPr marL="4114800" lvl="8" indent="-228600" algn="l">
              <a:lnSpc>
                <a:spcPct val="100000"/>
              </a:lnSpc>
              <a:spcBef>
                <a:spcPts val="1200"/>
              </a:spcBef>
              <a:spcAft>
                <a:spcPts val="0"/>
              </a:spcAft>
              <a:buSzPts val="4400"/>
              <a:buNone/>
              <a:defRPr sz="4400"/>
            </a:lvl9pPr>
          </a:lstStyle>
          <a:p>
            <a:endParaRPr/>
          </a:p>
        </p:txBody>
      </p:sp>
      <p:sp>
        <p:nvSpPr>
          <p:cNvPr id="24" name="Google Shape;24;p3"/>
          <p:cNvSpPr txBox="1">
            <a:spLocks noGrp="1"/>
          </p:cNvSpPr>
          <p:nvPr>
            <p:ph type="body" idx="4"/>
          </p:nvPr>
        </p:nvSpPr>
        <p:spPr>
          <a:xfrm>
            <a:off x="1143000" y="10497312"/>
            <a:ext cx="12801600" cy="12801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5" name="Google Shape;25;p3"/>
          <p:cNvSpPr txBox="1">
            <a:spLocks noGrp="1"/>
          </p:cNvSpPr>
          <p:nvPr>
            <p:ph type="body" idx="5"/>
          </p:nvPr>
        </p:nvSpPr>
        <p:spPr>
          <a:xfrm>
            <a:off x="1143000" y="11868912"/>
            <a:ext cx="12801600" cy="28074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6" name="Google Shape;26;p3"/>
          <p:cNvSpPr txBox="1">
            <a:spLocks noGrp="1"/>
          </p:cNvSpPr>
          <p:nvPr>
            <p:ph type="body" idx="6"/>
          </p:nvPr>
        </p:nvSpPr>
        <p:spPr>
          <a:xfrm>
            <a:off x="1143000" y="1495044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7" name="Google Shape;27;p3"/>
          <p:cNvSpPr txBox="1">
            <a:spLocks noGrp="1"/>
          </p:cNvSpPr>
          <p:nvPr>
            <p:ph type="body" idx="7"/>
          </p:nvPr>
        </p:nvSpPr>
        <p:spPr>
          <a:xfrm>
            <a:off x="1143000" y="16440912"/>
            <a:ext cx="12801600" cy="60276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8" name="Google Shape;28;p3"/>
          <p:cNvSpPr txBox="1">
            <a:spLocks noGrp="1"/>
          </p:cNvSpPr>
          <p:nvPr>
            <p:ph type="body" idx="8"/>
          </p:nvPr>
        </p:nvSpPr>
        <p:spPr>
          <a:xfrm>
            <a:off x="1143000" y="22887432"/>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9" name="Google Shape;29;p3"/>
          <p:cNvSpPr txBox="1">
            <a:spLocks noGrp="1"/>
          </p:cNvSpPr>
          <p:nvPr>
            <p:ph type="body" idx="9"/>
          </p:nvPr>
        </p:nvSpPr>
        <p:spPr>
          <a:xfrm>
            <a:off x="1143000" y="24332184"/>
            <a:ext cx="12801600" cy="72969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0" name="Google Shape;30;p3"/>
          <p:cNvSpPr txBox="1">
            <a:spLocks noGrp="1"/>
          </p:cNvSpPr>
          <p:nvPr>
            <p:ph type="body" idx="13"/>
          </p:nvPr>
        </p:nvSpPr>
        <p:spPr>
          <a:xfrm>
            <a:off x="15544800"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1" name="Google Shape;31;p3"/>
          <p:cNvSpPr txBox="1">
            <a:spLocks noGrp="1"/>
          </p:cNvSpPr>
          <p:nvPr>
            <p:ph type="body" idx="14"/>
          </p:nvPr>
        </p:nvSpPr>
        <p:spPr>
          <a:xfrm>
            <a:off x="15544800" y="7114032"/>
            <a:ext cx="12801600" cy="67956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2" name="Google Shape;32;p3"/>
          <p:cNvSpPr txBox="1">
            <a:spLocks noGrp="1"/>
          </p:cNvSpPr>
          <p:nvPr>
            <p:ph type="body" idx="15"/>
          </p:nvPr>
        </p:nvSpPr>
        <p:spPr>
          <a:xfrm>
            <a:off x="15544800" y="14328648"/>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3" name="Google Shape;33;p3"/>
          <p:cNvSpPr txBox="1">
            <a:spLocks noGrp="1"/>
          </p:cNvSpPr>
          <p:nvPr>
            <p:ph type="body" idx="16"/>
          </p:nvPr>
        </p:nvSpPr>
        <p:spPr>
          <a:xfrm>
            <a:off x="15544800" y="15773399"/>
            <a:ext cx="12801600" cy="66951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4" name="Google Shape;34;p3"/>
          <p:cNvSpPr txBox="1">
            <a:spLocks noGrp="1"/>
          </p:cNvSpPr>
          <p:nvPr>
            <p:ph type="body" idx="17"/>
          </p:nvPr>
        </p:nvSpPr>
        <p:spPr>
          <a:xfrm>
            <a:off x="15544800" y="22887432"/>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5" name="Google Shape;35;p3"/>
          <p:cNvSpPr txBox="1">
            <a:spLocks noGrp="1"/>
          </p:cNvSpPr>
          <p:nvPr>
            <p:ph type="body" idx="18"/>
          </p:nvPr>
        </p:nvSpPr>
        <p:spPr>
          <a:xfrm>
            <a:off x="15544800" y="24332184"/>
            <a:ext cx="12801600" cy="72969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6" name="Google Shape;36;p3"/>
          <p:cNvSpPr txBox="1">
            <a:spLocks noGrp="1"/>
          </p:cNvSpPr>
          <p:nvPr>
            <p:ph type="body" idx="19"/>
          </p:nvPr>
        </p:nvSpPr>
        <p:spPr>
          <a:xfrm>
            <a:off x="29900880" y="5669280"/>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7" name="Google Shape;37;p3"/>
          <p:cNvSpPr txBox="1">
            <a:spLocks noGrp="1"/>
          </p:cNvSpPr>
          <p:nvPr>
            <p:ph type="body" idx="20"/>
          </p:nvPr>
        </p:nvSpPr>
        <p:spPr>
          <a:xfrm>
            <a:off x="29900880" y="7114032"/>
            <a:ext cx="12801600" cy="73152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8" name="Google Shape;38;p3"/>
          <p:cNvSpPr txBox="1">
            <a:spLocks noGrp="1"/>
          </p:cNvSpPr>
          <p:nvPr>
            <p:ph type="body" idx="21"/>
          </p:nvPr>
        </p:nvSpPr>
        <p:spPr>
          <a:xfrm>
            <a:off x="29900880" y="14914834"/>
            <a:ext cx="12801600" cy="45387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9" name="Google Shape;39;p3"/>
          <p:cNvSpPr txBox="1">
            <a:spLocks noGrp="1"/>
          </p:cNvSpPr>
          <p:nvPr>
            <p:ph type="body" idx="22"/>
          </p:nvPr>
        </p:nvSpPr>
        <p:spPr>
          <a:xfrm>
            <a:off x="29900880" y="19767596"/>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0" name="Google Shape;40;p3"/>
          <p:cNvSpPr txBox="1">
            <a:spLocks noGrp="1"/>
          </p:cNvSpPr>
          <p:nvPr>
            <p:ph type="body" idx="23"/>
          </p:nvPr>
        </p:nvSpPr>
        <p:spPr>
          <a:xfrm>
            <a:off x="29900880" y="21212348"/>
            <a:ext cx="12801600" cy="43449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1" name="Google Shape;41;p3"/>
          <p:cNvSpPr txBox="1">
            <a:spLocks noGrp="1"/>
          </p:cNvSpPr>
          <p:nvPr>
            <p:ph type="body" idx="24"/>
          </p:nvPr>
        </p:nvSpPr>
        <p:spPr>
          <a:xfrm>
            <a:off x="29900880" y="25722072"/>
            <a:ext cx="12801600" cy="1219200"/>
          </a:xfrm>
          <a:prstGeom prst="rect">
            <a:avLst/>
          </a:prstGeom>
          <a:gradFill>
            <a:gsLst>
              <a:gs pos="0">
                <a:srgbClr val="5E6062"/>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2" name="Google Shape;42;p3"/>
          <p:cNvSpPr txBox="1">
            <a:spLocks noGrp="1"/>
          </p:cNvSpPr>
          <p:nvPr>
            <p:ph type="body" idx="25"/>
          </p:nvPr>
        </p:nvSpPr>
        <p:spPr>
          <a:xfrm>
            <a:off x="29900880" y="27166824"/>
            <a:ext cx="12801600" cy="4462200"/>
          </a:xfrm>
          <a:prstGeom prst="rect">
            <a:avLst/>
          </a:prstGeom>
          <a:noFill/>
          <a:ln>
            <a:noFill/>
          </a:ln>
        </p:spPr>
        <p:txBody>
          <a:bodyPr spcFirstLastPara="1" wrap="square" lIns="91425" tIns="182875" rIns="91425" bIns="45700" anchor="t" anchorCtr="0">
            <a:norm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3" name="Google Shape;43;p3"/>
          <p:cNvSpPr txBox="1">
            <a:spLocks noGrp="1"/>
          </p:cNvSpPr>
          <p:nvPr>
            <p:ph type="dt" idx="10"/>
          </p:nvPr>
        </p:nvSpPr>
        <p:spPr>
          <a:xfrm>
            <a:off x="1143000" y="32114698"/>
            <a:ext cx="9875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ftr" idx="11"/>
          </p:nvPr>
        </p:nvSpPr>
        <p:spPr>
          <a:xfrm>
            <a:off x="11018520" y="32114698"/>
            <a:ext cx="218541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
          <p:cNvSpPr txBox="1">
            <a:spLocks noGrp="1"/>
          </p:cNvSpPr>
          <p:nvPr>
            <p:ph type="sldNum" idx="12"/>
          </p:nvPr>
        </p:nvSpPr>
        <p:spPr>
          <a:xfrm>
            <a:off x="32872680" y="32114698"/>
            <a:ext cx="98754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3"/>
          <p:cNvSpPr>
            <a:spLocks noGrp="1"/>
          </p:cNvSpPr>
          <p:nvPr>
            <p:ph type="pic" idx="26"/>
          </p:nvPr>
        </p:nvSpPr>
        <p:spPr>
          <a:xfrm>
            <a:off x="32270700" y="-1"/>
            <a:ext cx="11620500" cy="3842400"/>
          </a:xfrm>
          <a:prstGeom prst="rect">
            <a:avLst/>
          </a:prstGeom>
          <a:noFill/>
          <a:ln>
            <a:noFill/>
          </a:ln>
        </p:spPr>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200" cy="5029200"/>
          </a:xfrm>
          <a:prstGeom prst="rect">
            <a:avLst/>
          </a:prstGeom>
          <a:solidFill>
            <a:srgbClr val="002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Arial"/>
              <a:ea typeface="Arial"/>
              <a:cs typeface="Arial"/>
              <a:sym typeface="Arial"/>
            </a:endParaRPr>
          </a:p>
        </p:txBody>
      </p:sp>
      <p:sp>
        <p:nvSpPr>
          <p:cNvPr id="11" name="Google Shape;11;p2"/>
          <p:cNvSpPr txBox="1">
            <a:spLocks noGrp="1"/>
          </p:cNvSpPr>
          <p:nvPr>
            <p:ph type="title"/>
          </p:nvPr>
        </p:nvSpPr>
        <p:spPr>
          <a:xfrm>
            <a:off x="1158240" y="685860"/>
            <a:ext cx="30175200" cy="29718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11500"/>
              <a:buFont typeface="Arial"/>
              <a:buNone/>
              <a:defRPr sz="1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body" idx="1"/>
          </p:nvPr>
        </p:nvSpPr>
        <p:spPr>
          <a:xfrm>
            <a:off x="1158240" y="6019800"/>
            <a:ext cx="41589900" cy="236295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dt" idx="10"/>
          </p:nvPr>
        </p:nvSpPr>
        <p:spPr>
          <a:xfrm>
            <a:off x="1143000" y="32114698"/>
            <a:ext cx="9875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ftr" idx="11"/>
          </p:nvPr>
        </p:nvSpPr>
        <p:spPr>
          <a:xfrm>
            <a:off x="11018520" y="32114698"/>
            <a:ext cx="218541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32872680" y="32114698"/>
            <a:ext cx="9875400" cy="457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2"/>
          <p:cNvSpPr/>
          <p:nvPr/>
        </p:nvSpPr>
        <p:spPr>
          <a:xfrm>
            <a:off x="0" y="3956957"/>
            <a:ext cx="43891200" cy="1143000"/>
          </a:xfrm>
          <a:prstGeom prst="rect">
            <a:avLst/>
          </a:prstGeom>
          <a:solidFill>
            <a:srgbClr val="5E6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Arial"/>
              <a:ea typeface="Arial"/>
              <a:cs typeface="Arial"/>
              <a:sym typeface="Arial"/>
            </a:endParaRPr>
          </a:p>
        </p:txBody>
      </p:sp>
      <p:cxnSp>
        <p:nvCxnSpPr>
          <p:cNvPr id="17" name="Google Shape;17;p2"/>
          <p:cNvCxnSpPr/>
          <p:nvPr/>
        </p:nvCxnSpPr>
        <p:spPr>
          <a:xfrm>
            <a:off x="0" y="3886200"/>
            <a:ext cx="43891200"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 /><Relationship Id="rId7"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2cc5e4bb0eb_0_56"/>
          <p:cNvSpPr txBox="1">
            <a:spLocks noGrp="1"/>
          </p:cNvSpPr>
          <p:nvPr>
            <p:ph type="title"/>
          </p:nvPr>
        </p:nvSpPr>
        <p:spPr>
          <a:xfrm>
            <a:off x="478509" y="6129"/>
            <a:ext cx="34787660" cy="3166008"/>
          </a:xfrm>
          <a:prstGeom prst="rect">
            <a:avLst/>
          </a:prstGeom>
          <a:noFill/>
          <a:ln>
            <a:noFill/>
          </a:ln>
        </p:spPr>
        <p:txBody>
          <a:bodyPr spcFirstLastPara="1" wrap="square" lIns="91425" tIns="45700" rIns="91425" bIns="45700" anchor="b" anchorCtr="0">
            <a:normAutofit/>
          </a:bodyPr>
          <a:lstStyle/>
          <a:p>
            <a:r>
              <a:rPr lang="en-US" sz="8800" err="1">
                <a:latin typeface="Segoe UI"/>
              </a:rPr>
              <a:t>StegaText</a:t>
            </a:r>
            <a:r>
              <a:rPr lang="en-US" sz="8800">
                <a:latin typeface="Segoe UI"/>
              </a:rPr>
              <a:t> - LLM: Leveraging Large Language Models for Enhanced Text Steganography with Image Payload Encoding</a:t>
            </a:r>
          </a:p>
        </p:txBody>
      </p:sp>
      <p:sp>
        <p:nvSpPr>
          <p:cNvPr id="53" name="Google Shape;53;g2cc5e4bb0eb_0_56"/>
          <p:cNvSpPr txBox="1">
            <a:spLocks noGrp="1"/>
          </p:cNvSpPr>
          <p:nvPr>
            <p:ph type="body" idx="1"/>
          </p:nvPr>
        </p:nvSpPr>
        <p:spPr>
          <a:xfrm>
            <a:off x="1129057" y="4239820"/>
            <a:ext cx="30174300" cy="646200"/>
          </a:xfrm>
          <a:prstGeom prst="rect">
            <a:avLst/>
          </a:prstGeom>
          <a:noFill/>
          <a:ln>
            <a:noFill/>
          </a:ln>
        </p:spPr>
        <p:txBody>
          <a:bodyPr spcFirstLastPara="1" wrap="square" lIns="91425" tIns="45700" rIns="91425" bIns="45700" anchor="ctr" anchorCtr="0">
            <a:noAutofit/>
          </a:bodyPr>
          <a:lstStyle/>
          <a:p>
            <a:pPr marL="0" indent="0"/>
            <a:r>
              <a:rPr lang="en-US" sz="5400">
                <a:solidFill>
                  <a:schemeClr val="bg1"/>
                </a:solidFill>
              </a:rPr>
              <a:t>Divit Patidar(dp78), Pranav Suryadevara(ps102)</a:t>
            </a:r>
          </a:p>
        </p:txBody>
      </p:sp>
      <p:sp>
        <p:nvSpPr>
          <p:cNvPr id="54" name="Google Shape;54;g2cc5e4bb0eb_0_56"/>
          <p:cNvSpPr txBox="1">
            <a:spLocks noGrp="1"/>
          </p:cNvSpPr>
          <p:nvPr>
            <p:ph type="body" idx="2"/>
          </p:nvPr>
        </p:nvSpPr>
        <p:spPr>
          <a:xfrm>
            <a:off x="1143000" y="5669280"/>
            <a:ext cx="13857402" cy="1280100"/>
          </a:xfrm>
          <a:prstGeom prst="rect">
            <a:avLst/>
          </a:prstGeom>
          <a:solidFill>
            <a:schemeClr val="tx1">
              <a:lumMod val="75000"/>
              <a:lumOff val="25000"/>
            </a:schemeClr>
          </a:solidFill>
          <a:ln>
            <a:noFill/>
          </a:ln>
        </p:spPr>
        <p:txBody>
          <a:bodyPr spcFirstLastPara="1" wrap="square" lIns="365750" tIns="45700" rIns="91425" bIns="45700" anchor="ctr" anchorCtr="0">
            <a:noAutofit/>
          </a:bodyPr>
          <a:lstStyle/>
          <a:p>
            <a:pPr marL="0" lvl="0" indent="0" algn="ctr">
              <a:lnSpc>
                <a:spcPct val="100000"/>
              </a:lnSpc>
              <a:spcBef>
                <a:spcPts val="0"/>
              </a:spcBef>
              <a:spcAft>
                <a:spcPts val="0"/>
              </a:spcAft>
              <a:buNone/>
            </a:pPr>
            <a:r>
              <a:rPr lang="en-US"/>
              <a:t>ABSTRACT</a:t>
            </a:r>
          </a:p>
        </p:txBody>
      </p:sp>
      <p:sp>
        <p:nvSpPr>
          <p:cNvPr id="55" name="Google Shape;55;g2cc5e4bb0eb_0_56"/>
          <p:cNvSpPr txBox="1">
            <a:spLocks noGrp="1"/>
          </p:cNvSpPr>
          <p:nvPr>
            <p:ph type="body" idx="3"/>
          </p:nvPr>
        </p:nvSpPr>
        <p:spPr>
          <a:xfrm>
            <a:off x="1124651" y="6963204"/>
            <a:ext cx="13875751" cy="5903826"/>
          </a:xfrm>
          <a:prstGeom prst="rect">
            <a:avLst/>
          </a:prstGeom>
          <a:solidFill>
            <a:schemeClr val="bg1"/>
          </a:solidFill>
          <a:ln>
            <a:noFill/>
          </a:ln>
        </p:spPr>
        <p:txBody>
          <a:bodyPr spcFirstLastPara="1" wrap="square" lIns="365750" tIns="45700" rIns="365750" bIns="45700" anchor="ctr" anchorCtr="0">
            <a:noAutofit/>
          </a:bodyPr>
          <a:lstStyle/>
          <a:p>
            <a:pPr marL="285750" indent="-285750">
              <a:buChar char="•"/>
            </a:pPr>
            <a:r>
              <a:rPr lang="en-US" sz="3200"/>
              <a:t>Introduces an innovative LLM-based linguistic steganography technique for seamless image payload encoding in natural text.</a:t>
            </a:r>
          </a:p>
          <a:p>
            <a:pPr marL="285750" indent="-285750">
              <a:buChar char="•"/>
            </a:pPr>
            <a:r>
              <a:rPr lang="en-US" sz="3200"/>
              <a:t>Fine-tunes Dolly LLM to generate fluent steganographic text with controlled perturbations, ensuring data remains undetectable.</a:t>
            </a:r>
          </a:p>
          <a:p>
            <a:pPr marL="285750" indent="-285750">
              <a:buChar char="•"/>
            </a:pPr>
            <a:r>
              <a:rPr lang="en-US" sz="3200"/>
              <a:t>Addresses challenges of encoding images while maintaining semantic and grammatical integrity of cover text.</a:t>
            </a:r>
          </a:p>
          <a:p>
            <a:pPr marL="285750" indent="-285750">
              <a:buChar char="•"/>
            </a:pPr>
            <a:r>
              <a:rPr lang="en-US" sz="3200"/>
              <a:t>Leverages LLMs' language understanding for swift, effortless, and robust image concealment within text.</a:t>
            </a:r>
          </a:p>
          <a:p>
            <a:pPr marL="285750" indent="-285750">
              <a:buChar char="•"/>
            </a:pPr>
            <a:r>
              <a:rPr lang="en-US" sz="3200"/>
              <a:t>Advances text steganography using LLM-generated text resistant to statistical steganalysis, enabling secure communication.</a:t>
            </a:r>
          </a:p>
        </p:txBody>
      </p:sp>
      <p:sp>
        <p:nvSpPr>
          <p:cNvPr id="60" name="Google Shape;60;g2cc5e4bb0eb_0_56"/>
          <p:cNvSpPr txBox="1">
            <a:spLocks noGrp="1"/>
          </p:cNvSpPr>
          <p:nvPr>
            <p:ph type="body" idx="8"/>
          </p:nvPr>
        </p:nvSpPr>
        <p:spPr>
          <a:xfrm>
            <a:off x="1143000" y="13173788"/>
            <a:ext cx="13857402" cy="1256907"/>
          </a:xfrm>
          <a:prstGeom prst="rect">
            <a:avLst/>
          </a:prstGeom>
          <a:solidFill>
            <a:schemeClr val="accent4">
              <a:lumMod val="60000"/>
              <a:lumOff val="40000"/>
            </a:schemeClr>
          </a:solidFill>
          <a:ln>
            <a:noFill/>
          </a:ln>
        </p:spPr>
        <p:txBody>
          <a:bodyPr spcFirstLastPara="1" wrap="square" lIns="365750" tIns="45700" rIns="91425" bIns="45700" anchor="ctr" anchorCtr="0">
            <a:noAutofit/>
          </a:bodyPr>
          <a:lstStyle/>
          <a:p>
            <a:r>
              <a:rPr lang="en-US" sz="6000">
                <a:latin typeface="Cambria"/>
                <a:ea typeface="Cambria"/>
              </a:rPr>
              <a:t>BACKGROUND / MOTIVATION</a:t>
            </a:r>
          </a:p>
        </p:txBody>
      </p:sp>
      <p:sp>
        <p:nvSpPr>
          <p:cNvPr id="61" name="Google Shape;61;g2cc5e4bb0eb_0_56"/>
          <p:cNvSpPr txBox="1">
            <a:spLocks noGrp="1"/>
          </p:cNvSpPr>
          <p:nvPr>
            <p:ph type="body" idx="9"/>
          </p:nvPr>
        </p:nvSpPr>
        <p:spPr>
          <a:xfrm>
            <a:off x="1143000" y="14650194"/>
            <a:ext cx="13857402" cy="8529499"/>
          </a:xfrm>
          <a:prstGeom prst="rect">
            <a:avLst/>
          </a:prstGeom>
          <a:noFill/>
          <a:ln>
            <a:noFill/>
          </a:ln>
        </p:spPr>
        <p:txBody>
          <a:bodyPr spcFirstLastPara="1" wrap="square" lIns="91425" tIns="182875" rIns="91425" bIns="45700" anchor="t" anchorCtr="0">
            <a:noAutofit/>
          </a:bodyPr>
          <a:lstStyle/>
          <a:p>
            <a:pPr indent="-457200"/>
            <a:r>
              <a:rPr lang="en-US" b="1" dirty="0"/>
              <a:t>Problem:</a:t>
            </a:r>
            <a:r>
              <a:rPr lang="en-US" dirty="0"/>
              <a:t> Current text steganography methods lack undetectability and payload capacity and hence struggle to generate fluent covert texts that can withstand steganalysis.</a:t>
            </a:r>
            <a:endParaRPr lang="en-US"/>
          </a:p>
          <a:p>
            <a:pPr indent="-457200"/>
            <a:r>
              <a:rPr lang="en-US" b="1" dirty="0"/>
              <a:t>Solution:</a:t>
            </a:r>
            <a:r>
              <a:rPr lang="en-US" dirty="0"/>
              <a:t> To try use LLMs to develop a linguistic steganography technique that encodes image payload in natural language text while maintaining semantic and grammatical integrity.</a:t>
            </a:r>
          </a:p>
          <a:p>
            <a:pPr indent="-457200"/>
            <a:r>
              <a:rPr lang="en-US" b="1" dirty="0"/>
              <a:t>Importance:</a:t>
            </a:r>
            <a:r>
              <a:rPr lang="en-US" dirty="0"/>
              <a:t> Far-reaching implication for secure communication and data-privacy, enabling robust transmission of sensitive visual information through innocuous text channels.</a:t>
            </a:r>
          </a:p>
          <a:p>
            <a:pPr indent="-457200"/>
            <a:r>
              <a:rPr lang="en-US" b="1" dirty="0"/>
              <a:t>Background:</a:t>
            </a:r>
            <a:r>
              <a:rPr lang="en-US" dirty="0"/>
              <a:t> Traditional steganography methods face challenges in generating convincing cover texts, while advancements in LLMs offer untapped potential for linguistic steganography.</a:t>
            </a:r>
          </a:p>
          <a:p>
            <a:pPr indent="-457200"/>
            <a:r>
              <a:rPr lang="en-US" b="1" dirty="0"/>
              <a:t>Innovation:</a:t>
            </a:r>
            <a:r>
              <a:rPr lang="en-US" dirty="0"/>
              <a:t> Harness LLMs to develop cutting-edge steganography, exploring novel techniques to set new benchmarks and inspire further advancements</a:t>
            </a:r>
          </a:p>
        </p:txBody>
      </p:sp>
      <p:sp>
        <p:nvSpPr>
          <p:cNvPr id="63" name="Google Shape;63;g2cc5e4bb0eb_0_56"/>
          <p:cNvSpPr txBox="1">
            <a:spLocks noGrp="1"/>
          </p:cNvSpPr>
          <p:nvPr>
            <p:ph type="body" idx="14"/>
          </p:nvPr>
        </p:nvSpPr>
        <p:spPr>
          <a:xfrm>
            <a:off x="15604760" y="5664819"/>
            <a:ext cx="13747570" cy="9352657"/>
          </a:xfrm>
          <a:prstGeom prst="rect">
            <a:avLst/>
          </a:prstGeom>
          <a:noFill/>
          <a:ln>
            <a:noFill/>
          </a:ln>
        </p:spPr>
        <p:txBody>
          <a:bodyPr spcFirstLastPara="1" wrap="square" lIns="91425" tIns="182875" rIns="91425" bIns="45700" anchor="t" anchorCtr="0">
            <a:normAutofit fontScale="92500" lnSpcReduction="10000"/>
          </a:bodyPr>
          <a:lstStyle/>
          <a:p>
            <a:pPr indent="-457200" algn="just"/>
            <a:r>
              <a:rPr lang="en-US" dirty="0"/>
              <a:t>The resulting output seamlessly embeds the original image information within the descriptive text generated by the language model.</a:t>
            </a:r>
            <a:endParaRPr lang="en-US"/>
          </a:p>
          <a:p>
            <a:pPr indent="-457200" algn="just"/>
            <a:r>
              <a:rPr lang="en-US" dirty="0"/>
              <a:t>The presence of any hidden data is effectively concealed from casual observers, enhancing the security of the steganographic approach.</a:t>
            </a:r>
          </a:p>
          <a:p>
            <a:pPr indent="-457200" algn="just"/>
            <a:r>
              <a:rPr lang="en-US" dirty="0"/>
              <a:t>The fine-tuning process involves training the language model on a custom dataset of image-prompt pairs, where the base64-encoded data is embedded within the prompts.</a:t>
            </a:r>
          </a:p>
          <a:p>
            <a:pPr indent="-457200" algn="just"/>
            <a:r>
              <a:rPr lang="en-US" dirty="0"/>
              <a:t>Hyperparameter tuning, validation, and iterative refinement are performed to optimize the model's performance in generating convincing and coherent prompts while effectively concealing the image data.</a:t>
            </a:r>
          </a:p>
          <a:p>
            <a:pPr indent="-457200" algn="just"/>
            <a:r>
              <a:rPr lang="en-US" dirty="0"/>
              <a:t>The final trained model is selected based on validation metrics and is ready to be deployed for generating steganographic prompts and embedding image data during the inference phase.</a:t>
            </a:r>
            <a:endParaRPr lang="en-US"/>
          </a:p>
          <a:p>
            <a:pPr indent="-457200" algn="just"/>
            <a:r>
              <a:rPr lang="en-US" dirty="0"/>
              <a:t>The steganographic approach ensures that the embedded image data remains undetectable by standard image analysis techniques, as the information is concealed within the text domain.</a:t>
            </a:r>
          </a:p>
          <a:p>
            <a:pPr indent="-457200" algn="just"/>
            <a:r>
              <a:rPr lang="en-US" dirty="0"/>
              <a:t>The language model's ability to generate diverse and contextually relevant prompts enhances the steganographic security by making it challenging to identify patterns or anomalies in the generated text.</a:t>
            </a:r>
          </a:p>
          <a:p>
            <a:pPr indent="-457200" algn="just"/>
            <a:endParaRPr lang="en-US" dirty="0"/>
          </a:p>
        </p:txBody>
      </p:sp>
      <p:sp>
        <p:nvSpPr>
          <p:cNvPr id="66" name="Google Shape;66;g2cc5e4bb0eb_0_56"/>
          <p:cNvSpPr txBox="1">
            <a:spLocks noGrp="1"/>
          </p:cNvSpPr>
          <p:nvPr>
            <p:ph type="body" idx="17"/>
          </p:nvPr>
        </p:nvSpPr>
        <p:spPr>
          <a:xfrm>
            <a:off x="1142344" y="23375923"/>
            <a:ext cx="13865851" cy="1109106"/>
          </a:xfrm>
          <a:prstGeom prst="rect">
            <a:avLst/>
          </a:prstGeom>
          <a:solidFill>
            <a:schemeClr val="accent4">
              <a:lumMod val="75000"/>
            </a:schemeClr>
          </a:solidFill>
          <a:ln>
            <a:noFill/>
          </a:ln>
        </p:spPr>
        <p:txBody>
          <a:bodyPr spcFirstLastPara="1" wrap="square" lIns="365750" tIns="45700" rIns="91425" bIns="45700" anchor="ctr" anchorCtr="0">
            <a:noAutofit/>
          </a:bodyPr>
          <a:lstStyle/>
          <a:p>
            <a:pPr marL="0" indent="0"/>
            <a:r>
              <a:rPr lang="en-US"/>
              <a:t>MODEL</a:t>
            </a:r>
          </a:p>
        </p:txBody>
      </p:sp>
      <p:sp>
        <p:nvSpPr>
          <p:cNvPr id="68" name="Google Shape;68;g2cc5e4bb0eb_0_56"/>
          <p:cNvSpPr txBox="1">
            <a:spLocks noGrp="1"/>
          </p:cNvSpPr>
          <p:nvPr>
            <p:ph type="body" idx="19"/>
          </p:nvPr>
        </p:nvSpPr>
        <p:spPr>
          <a:xfrm>
            <a:off x="29900880" y="5669280"/>
            <a:ext cx="13572264" cy="1255898"/>
          </a:xfrm>
          <a:prstGeom prst="rect">
            <a:avLst/>
          </a:prstGeom>
          <a:solidFill>
            <a:schemeClr val="accent1">
              <a:lumMod val="75000"/>
            </a:schemeClr>
          </a:solidFill>
          <a:ln>
            <a:noFill/>
          </a:ln>
        </p:spPr>
        <p:txBody>
          <a:bodyPr spcFirstLastPara="1" wrap="square" lIns="365750" tIns="45700" rIns="91425" bIns="45700" anchor="ctr" anchorCtr="0">
            <a:noAutofit/>
          </a:bodyPr>
          <a:lstStyle/>
          <a:p>
            <a:pPr marL="0" lvl="0" indent="0" algn="ctr">
              <a:lnSpc>
                <a:spcPct val="100000"/>
              </a:lnSpc>
              <a:spcBef>
                <a:spcPts val="0"/>
              </a:spcBef>
              <a:spcAft>
                <a:spcPts val="0"/>
              </a:spcAft>
              <a:buNone/>
            </a:pPr>
            <a:r>
              <a:rPr lang="en-US"/>
              <a:t>RESULTS</a:t>
            </a:r>
          </a:p>
        </p:txBody>
      </p:sp>
      <p:sp>
        <p:nvSpPr>
          <p:cNvPr id="69" name="Google Shape;69;g2cc5e4bb0eb_0_56"/>
          <p:cNvSpPr txBox="1">
            <a:spLocks noGrp="1"/>
          </p:cNvSpPr>
          <p:nvPr>
            <p:ph type="body" idx="20"/>
          </p:nvPr>
        </p:nvSpPr>
        <p:spPr>
          <a:xfrm>
            <a:off x="29879407" y="6964115"/>
            <a:ext cx="13572264" cy="3471104"/>
          </a:xfrm>
          <a:prstGeom prst="rect">
            <a:avLst/>
          </a:prstGeom>
          <a:noFill/>
          <a:ln>
            <a:noFill/>
          </a:ln>
        </p:spPr>
        <p:txBody>
          <a:bodyPr spcFirstLastPara="1" wrap="square" lIns="91425" tIns="182875" rIns="91425" bIns="45700" anchor="t" anchorCtr="0">
            <a:normAutofit fontScale="92500" lnSpcReduction="10000"/>
          </a:bodyPr>
          <a:lstStyle/>
          <a:p>
            <a:pPr indent="-457200"/>
            <a:r>
              <a:rPr lang="en-US" dirty="0"/>
              <a:t>The proposed steganographic approach successfully conceals image data within generated textual prompts while maintaining the coherence and naturalness of the text.</a:t>
            </a:r>
            <a:endParaRPr lang="en-US"/>
          </a:p>
          <a:p>
            <a:pPr indent="-457200"/>
            <a:r>
              <a:rPr lang="en-US"/>
              <a:t>The comparison of bit sizes between the original base64-encoded images and the steganographic prompts reveals minimal overhead, demonstrating the efficiency of the proposed method in terms of data compression and storage.</a:t>
            </a:r>
          </a:p>
        </p:txBody>
      </p:sp>
      <p:sp>
        <p:nvSpPr>
          <p:cNvPr id="71" name="Google Shape;71;g2cc5e4bb0eb_0_56"/>
          <p:cNvSpPr txBox="1">
            <a:spLocks noGrp="1"/>
          </p:cNvSpPr>
          <p:nvPr>
            <p:ph type="body" idx="22"/>
          </p:nvPr>
        </p:nvSpPr>
        <p:spPr>
          <a:xfrm>
            <a:off x="29900880" y="19181403"/>
            <a:ext cx="13560724" cy="960408"/>
          </a:xfrm>
          <a:prstGeom prst="rect">
            <a:avLst/>
          </a:prstGeom>
          <a:solidFill>
            <a:srgbClr val="00B050"/>
          </a:solidFill>
          <a:ln>
            <a:noFill/>
          </a:ln>
        </p:spPr>
        <p:txBody>
          <a:bodyPr spcFirstLastPara="1" wrap="square" lIns="365750" tIns="45700" rIns="91425" bIns="45700" anchor="ctr" anchorCtr="0">
            <a:noAutofit/>
          </a:bodyPr>
          <a:lstStyle/>
          <a:p>
            <a:pPr marL="0" lvl="0" indent="0" algn="ctr">
              <a:lnSpc>
                <a:spcPct val="100000"/>
              </a:lnSpc>
              <a:spcBef>
                <a:spcPts val="0"/>
              </a:spcBef>
              <a:spcAft>
                <a:spcPts val="0"/>
              </a:spcAft>
              <a:buNone/>
            </a:pPr>
            <a:r>
              <a:rPr lang="en-US"/>
              <a:t>OBSERVATIONS</a:t>
            </a:r>
          </a:p>
        </p:txBody>
      </p:sp>
      <p:sp>
        <p:nvSpPr>
          <p:cNvPr id="72" name="Google Shape;72;g2cc5e4bb0eb_0_56"/>
          <p:cNvSpPr txBox="1">
            <a:spLocks noGrp="1"/>
          </p:cNvSpPr>
          <p:nvPr>
            <p:ph type="body" idx="23"/>
          </p:nvPr>
        </p:nvSpPr>
        <p:spPr>
          <a:xfrm>
            <a:off x="29900880" y="20144142"/>
            <a:ext cx="13560724" cy="4344900"/>
          </a:xfrm>
          <a:prstGeom prst="rect">
            <a:avLst/>
          </a:prstGeom>
          <a:noFill/>
          <a:ln>
            <a:noFill/>
          </a:ln>
        </p:spPr>
        <p:txBody>
          <a:bodyPr spcFirstLastPara="1" wrap="square" lIns="91425" tIns="182875" rIns="91425" bIns="45700" anchor="t" anchorCtr="0">
            <a:noAutofit/>
          </a:bodyPr>
          <a:lstStyle/>
          <a:p>
            <a:pPr indent="-457200"/>
            <a:r>
              <a:rPr lang="en-US" sz="2800"/>
              <a:t>The steganographic approach effectively embed base64-encoded image data withing generated text prompts, preserving data size and concealing the presence of hidden information.</a:t>
            </a:r>
          </a:p>
          <a:p>
            <a:pPr indent="-457200"/>
            <a:r>
              <a:rPr lang="en-US" sz="2800"/>
              <a:t>The Dolly-v2-3b language model generates irrelevant and artistic textual descriptions, maintaining the steganographic nature of the embedded data.</a:t>
            </a:r>
          </a:p>
          <a:p>
            <a:pPr indent="-457200"/>
            <a:r>
              <a:rPr lang="en-US" sz="2800"/>
              <a:t>The final output CSV file demonstrates the seamless integration of language models, image encoding, and steganographic data embedding techniques, providing a comprehensive representation of the process.</a:t>
            </a:r>
          </a:p>
          <a:p>
            <a:pPr indent="-457200"/>
            <a:r>
              <a:rPr lang="en-US" sz="2800"/>
              <a:t>Further exploring of the language model's performance, robustness against steganalysis methods and scalability could provide insights into enhancing the steganographic quality and practical applicability of the approach.</a:t>
            </a:r>
          </a:p>
        </p:txBody>
      </p:sp>
      <p:sp>
        <p:nvSpPr>
          <p:cNvPr id="73" name="Google Shape;73;g2cc5e4bb0eb_0_56"/>
          <p:cNvSpPr txBox="1">
            <a:spLocks noGrp="1"/>
          </p:cNvSpPr>
          <p:nvPr>
            <p:ph type="body" idx="24"/>
          </p:nvPr>
        </p:nvSpPr>
        <p:spPr>
          <a:xfrm>
            <a:off x="29900880" y="25759112"/>
            <a:ext cx="13560724" cy="856891"/>
          </a:xfrm>
          <a:prstGeom prst="rect">
            <a:avLst/>
          </a:prstGeom>
          <a:solidFill>
            <a:schemeClr val="tx1">
              <a:lumMod val="65000"/>
              <a:lumOff val="35000"/>
            </a:schemeClr>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t>REFERENCES</a:t>
            </a:r>
            <a:endParaRPr/>
          </a:p>
        </p:txBody>
      </p:sp>
      <p:sp>
        <p:nvSpPr>
          <p:cNvPr id="74" name="Google Shape;74;g2cc5e4bb0eb_0_56"/>
          <p:cNvSpPr txBox="1">
            <a:spLocks noGrp="1"/>
          </p:cNvSpPr>
          <p:nvPr>
            <p:ph type="body" idx="25"/>
          </p:nvPr>
        </p:nvSpPr>
        <p:spPr>
          <a:xfrm>
            <a:off x="29900880" y="26617268"/>
            <a:ext cx="13560724" cy="5445610"/>
          </a:xfrm>
          <a:prstGeom prst="rect">
            <a:avLst/>
          </a:prstGeom>
          <a:noFill/>
          <a:ln>
            <a:noFill/>
          </a:ln>
        </p:spPr>
        <p:txBody>
          <a:bodyPr spcFirstLastPara="1" wrap="square" lIns="91425" tIns="182875" rIns="91425" bIns="45700" anchor="t" anchorCtr="0">
            <a:noAutofit/>
          </a:bodyPr>
          <a:lstStyle/>
          <a:p>
            <a:pPr indent="-457200"/>
            <a:r>
              <a:rPr lang="en-US" sz="2800"/>
              <a:t>K. Bennett. Linguistic steganography: Survey, analysis, and robustness concerns for hiding information in text. Technical report, Purdue University CERIAS Tech Report, 2004.</a:t>
            </a:r>
          </a:p>
          <a:p>
            <a:pPr indent="-457200"/>
            <a:r>
              <a:rPr lang="en-US" sz="2800"/>
              <a:t>A. Nissar and A. H. Mir. Classification of steganalysis techniques: A study. Digital Signal Processing, 50:1–29, 2016.</a:t>
            </a:r>
          </a:p>
          <a:p>
            <a:pPr indent="-457200"/>
            <a:r>
              <a:rPr lang="en-US" sz="2800"/>
              <a:t>Z. Li, X. Gao, J. Zhang, and Y. Zhang. Multi-label masked language modeling on zero-shot code-switched sentiment analysis. In Proceedings of the 45th International ACM SIGIR Conference on Research and Development in Information Retrieval, pages 2663–2668, 2022.</a:t>
            </a:r>
          </a:p>
          <a:p>
            <a:pPr indent="-457200"/>
            <a:r>
              <a:rPr lang="en-US" sz="2800"/>
              <a:t>X. Shang, S. Cheng, G. Chen, Y. Zhang, L. Hu, X. Yu, G. Li, W. Zhang, and N. Yu. How far have we gone in stripped binary code understanding using large language models. </a:t>
            </a:r>
            <a:r>
              <a:rPr lang="en-US" sz="2800" err="1"/>
              <a:t>arXiv</a:t>
            </a:r>
            <a:r>
              <a:rPr lang="en-US" sz="2800"/>
              <a:t> preprint arXiv:2404.09836, 2024.</a:t>
            </a:r>
          </a:p>
        </p:txBody>
      </p:sp>
      <p:pic>
        <p:nvPicPr>
          <p:cNvPr id="2" name="Picture Placeholder 1" descr="C:\Users\Renee Reder\Desktop\ALL FILES\Graduate\Third Year\Fall 2012\Work DMC\DMC work\Poster templates\DMCtemplatesdraft\headers\HEADER2.jpg">
            <a:extLst>
              <a:ext uri="{FF2B5EF4-FFF2-40B4-BE49-F238E27FC236}">
                <a16:creationId xmlns:a16="http://schemas.microsoft.com/office/drawing/2014/main" id="{2C5E1C6B-745F-72D1-B2E6-E9C1D1DA03DD}"/>
              </a:ext>
            </a:extLst>
          </p:cNvPr>
          <p:cNvPicPr>
            <a:picLocks noGrp="1" noChangeAspect="1"/>
          </p:cNvPicPr>
          <p:nvPr>
            <p:ph type="pic" idx="26"/>
          </p:nvPr>
        </p:nvPicPr>
        <p:blipFill>
          <a:blip r:embed="rId4"/>
          <a:srcRect t="8105" b="8105"/>
          <a:stretch/>
        </p:blipFill>
        <p:spPr>
          <a:xfrm>
            <a:off x="35218392" y="680199"/>
            <a:ext cx="6856331" cy="2482000"/>
          </a:xfrm>
          <a:prstGeom prst="rect">
            <a:avLst/>
          </a:prstGeom>
          <a:noFill/>
          <a:ln>
            <a:noFill/>
          </a:ln>
        </p:spPr>
      </p:pic>
      <p:pic>
        <p:nvPicPr>
          <p:cNvPr id="3" name="Picture 2">
            <a:extLst>
              <a:ext uri="{FF2B5EF4-FFF2-40B4-BE49-F238E27FC236}">
                <a16:creationId xmlns:a16="http://schemas.microsoft.com/office/drawing/2014/main" id="{360DF958-B1B9-6E8A-5953-A6DE1F08033E}"/>
              </a:ext>
            </a:extLst>
          </p:cNvPr>
          <p:cNvPicPr>
            <a:picLocks noChangeAspect="1"/>
          </p:cNvPicPr>
          <p:nvPr/>
        </p:nvPicPr>
        <p:blipFill>
          <a:blip r:embed="rId5"/>
          <a:stretch>
            <a:fillRect/>
          </a:stretch>
        </p:blipFill>
        <p:spPr>
          <a:xfrm>
            <a:off x="29883337" y="10448681"/>
            <a:ext cx="13571659" cy="7214662"/>
          </a:xfrm>
          <a:prstGeom prst="rect">
            <a:avLst/>
          </a:prstGeom>
        </p:spPr>
      </p:pic>
      <p:pic>
        <p:nvPicPr>
          <p:cNvPr id="4" name="Picture 3" descr="A diagram of a diagram&#10;&#10;Description automatically generated">
            <a:extLst>
              <a:ext uri="{FF2B5EF4-FFF2-40B4-BE49-F238E27FC236}">
                <a16:creationId xmlns:a16="http://schemas.microsoft.com/office/drawing/2014/main" id="{8A48B9A1-70F9-D70E-6E51-8140458EF2F6}"/>
              </a:ext>
            </a:extLst>
          </p:cNvPr>
          <p:cNvPicPr>
            <a:picLocks noChangeAspect="1"/>
          </p:cNvPicPr>
          <p:nvPr/>
        </p:nvPicPr>
        <p:blipFill>
          <a:blip r:embed="rId6"/>
          <a:stretch>
            <a:fillRect/>
          </a:stretch>
        </p:blipFill>
        <p:spPr>
          <a:xfrm>
            <a:off x="15780882" y="24311961"/>
            <a:ext cx="13779847" cy="6487878"/>
          </a:xfrm>
          <a:prstGeom prst="rect">
            <a:avLst/>
          </a:prstGeom>
        </p:spPr>
      </p:pic>
      <p:pic>
        <p:nvPicPr>
          <p:cNvPr id="6" name="Picture 5" descr="A diagram of a process&#10;&#10;Description automatically generated">
            <a:extLst>
              <a:ext uri="{FF2B5EF4-FFF2-40B4-BE49-F238E27FC236}">
                <a16:creationId xmlns:a16="http://schemas.microsoft.com/office/drawing/2014/main" id="{1AE4488C-5B58-AD3B-0F1A-7C2872440BD1}"/>
              </a:ext>
            </a:extLst>
          </p:cNvPr>
          <p:cNvPicPr>
            <a:picLocks noChangeAspect="1"/>
          </p:cNvPicPr>
          <p:nvPr/>
        </p:nvPicPr>
        <p:blipFill>
          <a:blip r:embed="rId7"/>
          <a:stretch>
            <a:fillRect/>
          </a:stretch>
        </p:blipFill>
        <p:spPr>
          <a:xfrm>
            <a:off x="15612004" y="15013304"/>
            <a:ext cx="13739796" cy="5931455"/>
          </a:xfrm>
          <a:prstGeom prst="rect">
            <a:avLst/>
          </a:prstGeom>
        </p:spPr>
      </p:pic>
      <p:sp>
        <p:nvSpPr>
          <p:cNvPr id="7" name="Google Shape;63;g2cc5e4bb0eb_0_56">
            <a:extLst>
              <a:ext uri="{FF2B5EF4-FFF2-40B4-BE49-F238E27FC236}">
                <a16:creationId xmlns:a16="http://schemas.microsoft.com/office/drawing/2014/main" id="{17C67E0E-6842-8DD1-D068-0B925F31D3E7}"/>
              </a:ext>
            </a:extLst>
          </p:cNvPr>
          <p:cNvSpPr txBox="1">
            <a:spLocks/>
          </p:cNvSpPr>
          <p:nvPr/>
        </p:nvSpPr>
        <p:spPr>
          <a:xfrm>
            <a:off x="1145262" y="24463495"/>
            <a:ext cx="13868975" cy="7807567"/>
          </a:xfrm>
          <a:prstGeom prst="rect">
            <a:avLst/>
          </a:prstGeom>
          <a:noFill/>
          <a:ln>
            <a:noFill/>
          </a:ln>
        </p:spPr>
        <p:txBody>
          <a:bodyPr spcFirstLastPara="1" wrap="square" lIns="91425" tIns="182875"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1200"/>
              </a:spcBef>
              <a:spcAft>
                <a:spcPts val="0"/>
              </a:spcAft>
              <a:buClr>
                <a:srgbClr val="A5A5A5"/>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9pPr>
          </a:lstStyle>
          <a:p>
            <a:pPr indent="-457200" algn="just"/>
            <a:r>
              <a:rPr lang="en-US" dirty="0"/>
              <a:t>We use the Dolly-v2-3b large language model from Databricks to generate descriptive textual prompts for a set of images stored in a directory.</a:t>
            </a:r>
            <a:endParaRPr lang="en-US"/>
          </a:p>
          <a:p>
            <a:pPr indent="-457200" algn="just"/>
            <a:r>
              <a:rPr lang="en-US" dirty="0"/>
              <a:t>These images have been pre-processed by converting their binary data into base64 text representations. </a:t>
            </a:r>
          </a:p>
          <a:p>
            <a:pPr indent="-457200" algn="just"/>
            <a:r>
              <a:rPr lang="en-US" dirty="0"/>
              <a:t>The language model’s role is to produce irrelevant ( for security measures ) and naturalistic descriptive captions or prompts for each image, without any prior knowledge of the actual image contents. </a:t>
            </a:r>
          </a:p>
          <a:p>
            <a:pPr indent="-457200" algn="just"/>
            <a:r>
              <a:rPr lang="en-US" dirty="0"/>
              <a:t>The model generates prompts without any prior knowledge of the image contents, maintaining the steganographic nature of the process.</a:t>
            </a:r>
          </a:p>
          <a:p>
            <a:pPr indent="-457200" algn="just"/>
            <a:r>
              <a:rPr lang="en-US" dirty="0"/>
              <a:t>The AI-generated prompts are ingeniously combined with the corresponding base64-encoded image data to achieve an intriguing form of steganography.</a:t>
            </a:r>
          </a:p>
        </p:txBody>
      </p:sp>
      <p:sp>
        <p:nvSpPr>
          <p:cNvPr id="10" name="TextBox 9">
            <a:extLst>
              <a:ext uri="{FF2B5EF4-FFF2-40B4-BE49-F238E27FC236}">
                <a16:creationId xmlns:a16="http://schemas.microsoft.com/office/drawing/2014/main" id="{6FF5468C-4EF8-19E1-365F-4E7A9B0035D6}"/>
              </a:ext>
            </a:extLst>
          </p:cNvPr>
          <p:cNvSpPr txBox="1"/>
          <p:nvPr/>
        </p:nvSpPr>
        <p:spPr>
          <a:xfrm>
            <a:off x="15806116" y="21629448"/>
            <a:ext cx="1375597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The left part, depicts resizing of a gray-scale image, followed by a base64 conversion. Then we use the Dolly LLM to generate prompt for the image, the generated prompt and base64 are encoded together. The right part depicts the decoding of the image from this encoded string.</a:t>
            </a:r>
          </a:p>
        </p:txBody>
      </p:sp>
      <p:sp>
        <p:nvSpPr>
          <p:cNvPr id="11" name="TextBox 10">
            <a:extLst>
              <a:ext uri="{FF2B5EF4-FFF2-40B4-BE49-F238E27FC236}">
                <a16:creationId xmlns:a16="http://schemas.microsoft.com/office/drawing/2014/main" id="{CC294047-CE1F-0B9F-8F3C-E5B7A83FC6D9}"/>
              </a:ext>
            </a:extLst>
          </p:cNvPr>
          <p:cNvSpPr txBox="1"/>
          <p:nvPr/>
        </p:nvSpPr>
        <p:spPr>
          <a:xfrm>
            <a:off x="18048159" y="31119579"/>
            <a:ext cx="77998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Architecture of the Databricks Dolly LLM.</a:t>
            </a:r>
          </a:p>
        </p:txBody>
      </p:sp>
      <p:sp>
        <p:nvSpPr>
          <p:cNvPr id="13" name="TextBox 12">
            <a:extLst>
              <a:ext uri="{FF2B5EF4-FFF2-40B4-BE49-F238E27FC236}">
                <a16:creationId xmlns:a16="http://schemas.microsoft.com/office/drawing/2014/main" id="{6A93FE37-BA96-82DF-92F3-71F07CF1EC8B}"/>
              </a:ext>
            </a:extLst>
          </p:cNvPr>
          <p:cNvSpPr txBox="1"/>
          <p:nvPr/>
        </p:nvSpPr>
        <p:spPr>
          <a:xfrm>
            <a:off x="29912153" y="17838852"/>
            <a:ext cx="135764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Comparison of the bit sizes of the base64 encoding of the image and embedded base64 encoding with the prompt.</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owerPoint-poster-template-1">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PowerPoint-poster-template-1</vt:lpstr>
      <vt:lpstr>StegaText - LLM: Leveraging Large Language Models for Enhanced Text Steganography with Image Payload Encoding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dc:title>
  <cp:lastModifiedBy>divit.cr@gmail.com</cp:lastModifiedBy>
  <cp:revision>1</cp:revision>
  <dcterms:created xsi:type="dcterms:W3CDTF">2014-10-08T15:00:38Z</dcterms:created>
  <dcterms:modified xsi:type="dcterms:W3CDTF">2024-04-25T17:14:12Z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