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341-4DF9-44CF-8D75-95C2E111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15D9-CC2D-45BB-ABC6-6E4923AEE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70C7-2AAB-4DF0-A5C6-F42AD446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F694-977B-4791-9AC3-9464D173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FB0B-F7A8-413C-BFF2-86BE8573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3A28-3C92-45CB-A30B-194DC934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4BF6F-5789-4A0B-A861-1698F4F54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768D-2615-4DEF-AB0D-0694E0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B14F-FB2C-4477-AA17-15E72311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86B9-E85E-4002-9BE2-4912A8A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BA16C-5738-49B9-A844-2B9171F99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5293-80AB-45AC-9F9F-593D3A09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16D3-59CE-4A03-B4FC-8B7A020A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F0BA-7915-41B4-BBF5-0AF889F9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554E-042F-4F17-80F4-6F6D0440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04F-4514-4D55-B8C0-83073D95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1C39-31A9-471D-984A-A658FAE9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9DEA-1FAC-43E8-AB7C-6EA49CC9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B4C6-6877-4CD3-9613-9D9652E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74DF-180E-4E50-9C43-B7527D5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78D9-53B2-4158-8C4B-3BDBB78F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93084-54B5-43B9-BF4B-A1ADC0F0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B8F7-5DCC-4032-8F83-15DE1F5B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5AE0-61A4-4858-AB35-B00AD226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3104-D0D1-4023-B58F-8D3F2CF6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7A36-8CE3-4CD3-B204-B93750DE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5FFE-7E3D-4FE1-80D5-B96405A1F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D746-6BAE-4969-9F4B-C8E92B3C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712F-FB34-4408-AF18-4442785E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2386-5E68-438A-9D6F-B404829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7739-8A22-4611-B2FD-22F0B6AE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D072-18ED-40D1-AF4A-35DFB82E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ED10-FEFD-48EA-AFDA-AA3DC83F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D5E8D-4239-452F-A39E-FD2D048A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AA3F8-2392-450B-878D-933359762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7A9A1-2963-4834-A673-855A13EB9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5AA5A-4444-4C98-A050-C4D1B1D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9395C-0BE9-40A7-A48C-0834C09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FE387-79B1-4DDC-BF90-35E4CF36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BD6E-D17C-4DB0-AEF1-3DBD348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5CF93-E687-4C9C-A645-9E85211C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8FFC-DB8B-4C83-8BFE-822A7205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444E-F531-48F9-945F-B8B79C4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A3980-3B8B-4CEE-A92F-463BE83F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322EA-B32E-4065-9102-27F3E46F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CAC24-439F-404B-BFEC-ACE3950D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605-F383-451A-B61C-1E94FC10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76DA-F4F6-4BF0-AB91-05B8C7AE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B352-E99D-4FAA-A4A3-B47D23A8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8E71-2C99-4381-B973-6E42FDEB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D630-BECA-4931-B5F7-C702087F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0D2DB-FB49-4408-BACD-C3374AA0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A8D-0ADA-4A8D-B2A9-CA2EB2D9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CE38A-C71B-499C-AE94-02952BB1A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8657-C2C6-41A8-BA87-86565824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6E05-6FC5-47F8-931A-690B2ABD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3E7A-1961-407A-8AE2-D4038126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867D-94C1-411A-9F12-B9C0E7F2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25DE8-F833-484F-890D-241DC173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FC327-EA2B-4049-93EA-22D52BD6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4A26-AF0E-4DF2-9783-3E295587A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4281-80B5-4894-8F50-A2514B4EF65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E20A-6623-4402-8FA7-033221C1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20B1-5236-4880-8751-39EBA6CE8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E9B7-37BC-4F92-81B8-3775DD15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0FDA-1816-41AE-8596-7135F399C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Essay Grading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424A3-81B8-4876-8B51-166CBDCC1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Suryadi</a:t>
            </a:r>
          </a:p>
          <a:p>
            <a:r>
              <a:rPr lang="en-US" dirty="0" err="1"/>
              <a:t>Kukuh</a:t>
            </a:r>
            <a:endParaRPr lang="en-US" dirty="0"/>
          </a:p>
          <a:p>
            <a:r>
              <a:rPr lang="en-US" dirty="0" err="1"/>
              <a:t>Jelita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5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A012-D655-4538-88CD-3BDF435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153E-A6EA-4EE8-AFAA-F8FE8770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BE9C-FF44-4BBD-876F-038C2448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E3A1-6E8B-49B4-982F-72A5BC1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999F-889A-44B6-9E9E-F3D382F9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97E7-F09C-4899-98AE-7CE8D425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3BFB-D530-4EFC-AD75-853A0785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Utama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BB94-9FDD-420D-BCE3-01D7D8DF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LSA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essay grading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AES </a:t>
            </a:r>
            <a:r>
              <a:rPr lang="en-US" dirty="0" err="1"/>
              <a:t>menggunakan</a:t>
            </a:r>
            <a:r>
              <a:rPr lang="en-US" dirty="0"/>
              <a:t> ANN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essay grading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FFB8-8F53-4C2F-8721-D0FE551E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C76F-51CB-4E2A-9840-E525A6E9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A980-67D7-43A0-ACC5-77938BA9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F8AE-8D58-4C9D-955A-91D75F91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Essay Grading </a:t>
            </a:r>
            <a:r>
              <a:rPr lang="en-US" dirty="0" err="1"/>
              <a:t>dengan</a:t>
            </a:r>
            <a:r>
              <a:rPr lang="en-US" dirty="0"/>
              <a:t> Latent Semantic Analysis (LSA)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Essay Grading </a:t>
            </a:r>
            <a:r>
              <a:rPr lang="en-US" dirty="0" err="1"/>
              <a:t>dengan</a:t>
            </a:r>
            <a:r>
              <a:rPr lang="en-US" dirty="0"/>
              <a:t> Automated Essay Score (AES)</a:t>
            </a:r>
          </a:p>
        </p:txBody>
      </p:sp>
    </p:spTree>
    <p:extLst>
      <p:ext uri="{BB962C8B-B14F-4D97-AF65-F5344CB8AC3E}">
        <p14:creationId xmlns:p14="http://schemas.microsoft.com/office/powerpoint/2010/main" val="191626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545-2398-47C9-989F-71BCB38C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A446-C03E-4298-9963-A9A1749B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LSA </a:t>
            </a:r>
            <a:r>
              <a:rPr lang="en-US" sz="1800" b="0" i="0" u="none" strike="noStrike" baseline="0" dirty="0" err="1">
                <a:latin typeface="Times-Roman"/>
              </a:rPr>
              <a:t>dapat</a:t>
            </a:r>
            <a:r>
              <a:rPr lang="en-US" sz="1800" b="0" i="0" u="none" strike="noStrike" baseline="0" dirty="0">
                <a:latin typeface="Times-Roman"/>
              </a:rPr>
              <a:t> juga </a:t>
            </a:r>
            <a:r>
              <a:rPr lang="en-US" sz="1800" b="0" i="0" u="none" strike="noStrike" baseline="0" dirty="0" err="1">
                <a:latin typeface="Times-Roman"/>
              </a:rPr>
              <a:t>didefinisikan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sebagai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sebuah</a:t>
            </a:r>
            <a:r>
              <a:rPr lang="en-US" sz="1800" dirty="0">
                <a:latin typeface="Times-Roman"/>
              </a:rPr>
              <a:t> </a:t>
            </a:r>
            <a:r>
              <a:rPr lang="sv-SE" sz="1800" b="0" i="0" u="none" strike="noStrike" baseline="0" dirty="0">
                <a:latin typeface="Times-Roman"/>
              </a:rPr>
              <a:t>perkiraan hubungan matriks term-dokumen dengan </a:t>
            </a:r>
            <a:r>
              <a:rPr lang="en-US" sz="1800" b="0" i="0" u="none" strike="noStrike" baseline="0" dirty="0" err="1">
                <a:latin typeface="Times-Roman"/>
              </a:rPr>
              <a:t>peringkat</a:t>
            </a:r>
            <a:r>
              <a:rPr lang="en-US" sz="1800" b="0" i="0" u="none" strike="noStrike" baseline="0" dirty="0">
                <a:latin typeface="Times-Roman"/>
              </a:rPr>
              <a:t> yang </a:t>
            </a:r>
            <a:r>
              <a:rPr lang="en-US" sz="1800" b="0" i="0" u="none" strike="noStrike" baseline="0" dirty="0" err="1">
                <a:latin typeface="Times-Roman"/>
              </a:rPr>
              <a:t>lebih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rendah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menggunakan</a:t>
            </a:r>
            <a:r>
              <a:rPr lang="en-US" sz="1800" b="0" i="0" u="none" strike="noStrike" baseline="0" dirty="0">
                <a:latin typeface="Times-Roman"/>
              </a:rPr>
              <a:t> Teknik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SVD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550F-008E-4B3F-8352-30F0FB6FD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47" t="30780" r="27074" b="13901"/>
          <a:stretch/>
        </p:blipFill>
        <p:spPr>
          <a:xfrm>
            <a:off x="2140084" y="2431815"/>
            <a:ext cx="1887167" cy="3793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D8A75-3526-49E6-81E0-B2F339BD6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8" t="23262" r="65851" b="9221"/>
          <a:stretch/>
        </p:blipFill>
        <p:spPr>
          <a:xfrm>
            <a:off x="7863193" y="2141536"/>
            <a:ext cx="208429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0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BB58-BBB8-49B0-B7B9-43739740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E852-6988-409C-95EA-96C41A97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SVD </a:t>
            </a:r>
            <a:r>
              <a:rPr lang="en-US" sz="1800" b="0" i="0" u="none" strike="noStrike" baseline="0" dirty="0" err="1">
                <a:latin typeface="Times-Roman"/>
              </a:rPr>
              <a:t>adalah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sebuah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metode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untuk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mengidentifikasi</a:t>
            </a:r>
            <a:r>
              <a:rPr lang="en-US" sz="1800" b="0" i="0" u="none" strike="noStrike" baseline="0" dirty="0">
                <a:latin typeface="Times-Roman"/>
              </a:rPr>
              <a:t> dan </a:t>
            </a:r>
            <a:r>
              <a:rPr lang="en-US" sz="1800" b="0" i="0" u="none" strike="noStrike" baseline="0" dirty="0" err="1">
                <a:latin typeface="Times-Roman"/>
              </a:rPr>
              <a:t>mengurutkan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dimensi</a:t>
            </a:r>
            <a:r>
              <a:rPr lang="en-US" sz="1800" b="0" i="0" u="none" strike="noStrike" baseline="0" dirty="0">
                <a:latin typeface="Times-Roman"/>
              </a:rPr>
              <a:t> yang </a:t>
            </a:r>
            <a:r>
              <a:rPr lang="en-US" sz="1800" b="0" i="0" u="none" strike="noStrike" baseline="0" dirty="0" err="1">
                <a:latin typeface="Times-Roman"/>
              </a:rPr>
              <a:t>menunjukkan</a:t>
            </a:r>
            <a:r>
              <a:rPr lang="en-US" sz="1800" b="0" i="0" u="none" strike="noStrike" baseline="0" dirty="0">
                <a:latin typeface="Times-Roman"/>
              </a:rPr>
              <a:t> data mana yang </a:t>
            </a:r>
            <a:r>
              <a:rPr lang="en-US" sz="1800" b="0" i="0" u="none" strike="noStrike" baseline="0" dirty="0" err="1">
                <a:latin typeface="Times-Roman"/>
              </a:rPr>
              <a:t>menunjukkan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variasi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yang paling </a:t>
            </a:r>
            <a:r>
              <a:rPr lang="en-US" sz="1800" b="0" i="0" u="none" strike="noStrike" baseline="0" dirty="0" err="1">
                <a:latin typeface="Times-Roman"/>
              </a:rPr>
              <a:t>banyak</a:t>
            </a:r>
            <a:r>
              <a:rPr lang="en-US" sz="1800" b="0" i="0" u="none" strike="noStrike" baseline="0" dirty="0">
                <a:latin typeface="Times-Roman"/>
              </a:rPr>
              <a:t>. SVD </a:t>
            </a:r>
            <a:r>
              <a:rPr lang="en-US" sz="1800" b="0" i="0" u="none" strike="noStrike" baseline="0" dirty="0" err="1">
                <a:latin typeface="Times-Roman"/>
              </a:rPr>
              <a:t>akan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menguraikan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sebuah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matriks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menjadi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tiga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buah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matriks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baru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yaitu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matriks</a:t>
            </a:r>
            <a:r>
              <a:rPr lang="en-US" sz="1800" b="0" i="0" u="none" strike="noStrike" baseline="0" dirty="0">
                <a:latin typeface="Times-Roman"/>
              </a:rPr>
              <a:t> vector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singular </a:t>
            </a:r>
            <a:r>
              <a:rPr lang="en-US" sz="1800" b="0" i="0" u="none" strike="noStrike" baseline="0" dirty="0" err="1">
                <a:latin typeface="Times-Roman"/>
              </a:rPr>
              <a:t>kiri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sz="1800" b="0" i="0" u="none" strike="noStrike" baseline="0" dirty="0" err="1">
                <a:latin typeface="Times-Roman"/>
              </a:rPr>
              <a:t>martiks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nilai</a:t>
            </a:r>
            <a:r>
              <a:rPr lang="en-US" sz="1800" b="0" i="0" u="none" strike="noStrike" baseline="0" dirty="0">
                <a:latin typeface="Times-Roman"/>
              </a:rPr>
              <a:t> singular, dan </a:t>
            </a:r>
            <a:r>
              <a:rPr lang="en-US" sz="1800" b="0" i="0" u="none" strike="noStrike" baseline="0" dirty="0" err="1">
                <a:latin typeface="Times-Roman"/>
              </a:rPr>
              <a:t>matriks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vektor</a:t>
            </a:r>
            <a:r>
              <a:rPr lang="en-US" sz="1800" b="0" i="0" u="none" strike="noStrike" baseline="0" dirty="0">
                <a:latin typeface="Times-Roman"/>
              </a:rPr>
              <a:t> singular </a:t>
            </a:r>
            <a:r>
              <a:rPr lang="en-US" sz="1800" b="0" i="0" u="none" strike="noStrike" baseline="0" dirty="0" err="1">
                <a:latin typeface="Times-Roman"/>
              </a:rPr>
              <a:t>kanan</a:t>
            </a:r>
            <a:r>
              <a:rPr lang="en-US" sz="1800" b="0" i="0" u="none" strike="noStrike" baseline="0" dirty="0">
                <a:latin typeface="Times-Roman"/>
              </a:rPr>
              <a:t>. SVD </a:t>
            </a:r>
            <a:r>
              <a:rPr lang="en-US" sz="1800" b="0" i="0" u="none" strike="noStrike" baseline="0" dirty="0" err="1">
                <a:latin typeface="Times-Roman"/>
              </a:rPr>
              <a:t>dari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sebuah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matriks</a:t>
            </a:r>
            <a:r>
              <a:rPr lang="en-US" sz="1800" b="0" i="0" u="none" strike="noStrike" baseline="0" dirty="0">
                <a:latin typeface="Times-Roman"/>
              </a:rPr>
              <a:t> A yang </a:t>
            </a:r>
            <a:r>
              <a:rPr lang="en-US" sz="1800" b="0" i="0" u="none" strike="noStrike" baseline="0" dirty="0" err="1">
                <a:latin typeface="Times-Roman"/>
              </a:rPr>
              <a:t>berdimensi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mxn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adalah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sebagai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berikut</a:t>
            </a:r>
            <a:r>
              <a:rPr lang="en-US" sz="1800" b="0" i="0" u="none" strike="noStrike" baseline="0" dirty="0">
                <a:latin typeface="Times-Roman"/>
              </a:rPr>
              <a:t> :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825DF-CAC7-4391-A45B-7D73AA5B2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26" t="51773" r="26994" b="18865"/>
          <a:stretch/>
        </p:blipFill>
        <p:spPr>
          <a:xfrm>
            <a:off x="4066161" y="3287948"/>
            <a:ext cx="4766554" cy="26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E760-AC88-4AA8-ACBB-100720C6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Penilaian</a:t>
            </a:r>
            <a:r>
              <a:rPr lang="en-US" dirty="0"/>
              <a:t>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1351-BFD1-4342-BD3A-F4B70217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1" u="none" strike="noStrike" baseline="0" dirty="0">
                <a:latin typeface="Times-Italic"/>
              </a:rPr>
              <a:t>Automated Essay Grading System </a:t>
            </a:r>
            <a:r>
              <a:rPr lang="en-US" sz="1800" b="0" i="0" u="none" strike="noStrike" baseline="0" dirty="0" err="1">
                <a:latin typeface="Times-Roman"/>
              </a:rPr>
              <a:t>adalah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suatu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sistem</a:t>
            </a:r>
            <a:r>
              <a:rPr lang="en-US" sz="1800" b="0" i="0" u="none" strike="noStrike" baseline="0" dirty="0">
                <a:latin typeface="Times-Roman"/>
              </a:rPr>
              <a:t> yang </a:t>
            </a:r>
            <a:r>
              <a:rPr lang="en-US" sz="1800" b="0" i="0" u="none" strike="noStrike" baseline="0" dirty="0" err="1">
                <a:latin typeface="Times-Roman"/>
              </a:rPr>
              <a:t>menghitung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kemiripan</a:t>
            </a:r>
            <a:r>
              <a:rPr lang="en-US" sz="1800" b="0" i="0" u="none" strike="noStrike" baseline="0" dirty="0">
                <a:latin typeface="Times-Roman"/>
              </a:rPr>
              <a:t> (</a:t>
            </a:r>
            <a:r>
              <a:rPr lang="en-US" sz="1800" b="0" i="0" u="none" strike="noStrike" baseline="0" dirty="0" err="1">
                <a:latin typeface="Times-Roman"/>
              </a:rPr>
              <a:t>korelasi</a:t>
            </a:r>
            <a:r>
              <a:rPr lang="en-US" sz="1800" b="0" i="0" u="none" strike="noStrike" baseline="0" dirty="0">
                <a:latin typeface="Times-Roman"/>
              </a:rPr>
              <a:t>) </a:t>
            </a:r>
            <a:r>
              <a:rPr lang="en-US" sz="1800" b="0" i="0" u="none" strike="noStrike" baseline="0" dirty="0" err="1">
                <a:latin typeface="Times-Roman"/>
              </a:rPr>
              <a:t>antara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jawaban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kunci</a:t>
            </a:r>
            <a:r>
              <a:rPr lang="en-US" sz="1800" b="0" i="0" u="none" strike="noStrike" baseline="0" dirty="0">
                <a:latin typeface="Times-Roman"/>
              </a:rPr>
              <a:t> (</a:t>
            </a:r>
            <a:r>
              <a:rPr lang="en-US" sz="1800" b="0" i="1" u="none" strike="noStrike" baseline="0" dirty="0">
                <a:latin typeface="Times-Italic"/>
              </a:rPr>
              <a:t>query</a:t>
            </a:r>
            <a:r>
              <a:rPr lang="en-US" sz="1800" b="0" i="0" u="none" strike="noStrike" baseline="0" dirty="0">
                <a:latin typeface="Times-Roman"/>
              </a:rPr>
              <a:t>) </a:t>
            </a:r>
            <a:r>
              <a:rPr lang="en-US" sz="1800" b="0" i="0" u="none" strike="noStrike" baseline="0" dirty="0" err="1">
                <a:latin typeface="Times-Roman"/>
              </a:rPr>
              <a:t>dengan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jawabanmahasiswa</a:t>
            </a:r>
            <a:r>
              <a:rPr lang="en-US" sz="1800" b="0" i="0" u="none" strike="noStrike" baseline="0" dirty="0">
                <a:latin typeface="Times-Roman"/>
              </a:rPr>
              <a:t> (</a:t>
            </a:r>
            <a:r>
              <a:rPr lang="en-US" sz="1800" b="0" i="0" u="none" strike="noStrike" baseline="0" dirty="0" err="1">
                <a:latin typeface="Times-Roman"/>
              </a:rPr>
              <a:t>dokumen</a:t>
            </a:r>
            <a:r>
              <a:rPr lang="en-US" sz="1800" b="0" i="0" u="none" strike="noStrike" baseline="0" dirty="0">
                <a:latin typeface="Times-Roman"/>
              </a:rPr>
              <a:t>). Teknik </a:t>
            </a:r>
            <a:r>
              <a:rPr lang="en-US" sz="1800" b="0" i="0" u="none" strike="noStrike" baseline="0" dirty="0" err="1">
                <a:latin typeface="Times-Roman"/>
              </a:rPr>
              <a:t>korelasi</a:t>
            </a:r>
            <a:r>
              <a:rPr lang="en-US" sz="1800" b="0" i="0" u="none" strike="noStrike" baseline="0" dirty="0">
                <a:latin typeface="Times-Roman"/>
              </a:rPr>
              <a:t> yang </a:t>
            </a:r>
            <a:r>
              <a:rPr lang="en-US" sz="1800" b="0" i="0" u="none" strike="noStrike" baseline="0" dirty="0" err="1">
                <a:latin typeface="Times-Roman"/>
              </a:rPr>
              <a:t>umum</a:t>
            </a:r>
            <a:r>
              <a:rPr lang="en-US" sz="1800" dirty="0">
                <a:latin typeface="Times-Roman"/>
              </a:rPr>
              <a:t> </a:t>
            </a:r>
            <a:r>
              <a:rPr lang="fi-FI" sz="1800" b="0" i="0" u="none" strike="noStrike" baseline="0" dirty="0">
                <a:latin typeface="Times-Roman"/>
              </a:rPr>
              <a:t>digunakan adalah dengan mencari nilai kosinus sudut </a:t>
            </a:r>
            <a:r>
              <a:rPr lang="en-US" sz="1800" b="0" i="0" u="none" strike="noStrike" baseline="0" dirty="0">
                <a:latin typeface="Times-Roman"/>
              </a:rPr>
              <a:t>yang </a:t>
            </a:r>
            <a:r>
              <a:rPr lang="en-US" sz="1800" b="0" i="0" u="none" strike="noStrike" baseline="0" dirty="0" err="1">
                <a:latin typeface="Times-Roman"/>
              </a:rPr>
              <a:t>dibentuk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antara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vektor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1" u="none" strike="noStrike" baseline="0" dirty="0">
                <a:latin typeface="Times-Italic"/>
              </a:rPr>
              <a:t>query </a:t>
            </a:r>
            <a:r>
              <a:rPr lang="en-US" sz="1800" b="0" i="0" u="none" strike="noStrike" baseline="0" dirty="0">
                <a:latin typeface="Times-Roman"/>
              </a:rPr>
              <a:t>dan vector</a:t>
            </a:r>
            <a:r>
              <a:rPr lang="en-US" sz="1800" dirty="0">
                <a:latin typeface="Times-Roman"/>
              </a:rPr>
              <a:t> </a:t>
            </a:r>
            <a:r>
              <a:rPr lang="nn-NO" sz="1800" b="0" i="0" u="none" strike="noStrike" baseline="0" dirty="0">
                <a:latin typeface="Times-Roman"/>
              </a:rPr>
              <a:t>dokumen. Korelasi kosinus antara vektor </a:t>
            </a:r>
            <a:r>
              <a:rPr lang="nn-NO" sz="1800" b="0" i="1" u="none" strike="noStrike" baseline="0" dirty="0">
                <a:latin typeface="Times-Italic"/>
              </a:rPr>
              <a:t>query </a:t>
            </a:r>
            <a:r>
              <a:rPr lang="nn-NO" sz="1800" b="0" i="0" u="none" strike="noStrike" baseline="0" dirty="0">
                <a:latin typeface="Times-Roman"/>
              </a:rPr>
              <a:t>dan </a:t>
            </a:r>
            <a:r>
              <a:rPr lang="en-US" sz="1800" b="0" i="0" u="none" strike="noStrike" baseline="0" dirty="0" err="1">
                <a:latin typeface="Times-Roman"/>
              </a:rPr>
              <a:t>vektor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dokumen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 err="1">
                <a:latin typeface="Times-Roman"/>
              </a:rPr>
              <a:t>diberikan</a:t>
            </a:r>
            <a:r>
              <a:rPr lang="en-US" sz="1800" b="0" i="0" u="none" strike="noStrike" baseline="0" dirty="0">
                <a:latin typeface="Times-Roman"/>
              </a:rPr>
              <a:t> oleh </a:t>
            </a:r>
            <a:r>
              <a:rPr lang="en-US" sz="1800" b="0" i="0" u="none" strike="noStrike" baseline="0" dirty="0" err="1">
                <a:latin typeface="Times-Roman"/>
              </a:rPr>
              <a:t>persamaan</a:t>
            </a:r>
            <a:r>
              <a:rPr lang="en-US" sz="1800" b="0" i="0" u="none" strike="noStrike" baseline="0" dirty="0">
                <a:latin typeface="Times-Roman"/>
              </a:rPr>
              <a:t> 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7E920-F71A-4B05-A5FB-138AA9E5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7" t="30639" r="59708" b="28794"/>
          <a:stretch/>
        </p:blipFill>
        <p:spPr>
          <a:xfrm>
            <a:off x="4260714" y="2908570"/>
            <a:ext cx="4260715" cy="34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3A5E-CF1D-464E-8C78-0BA215A0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Essay Score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A30B-A2F2-4BCD-B3DD-59EA7DF1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Essay Scoring (AES)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mengekstrak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285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8CDF-CDE3-4493-B84D-EF7789D3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Stage Learning Framework (TSLF)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FFBA-60A0-4BE9-B26B-7D718CA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Learning Framework (TSLF)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koherensi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 Long Short-Term Memory (LSTM). kami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AF55B-CBEA-42D2-B8E0-E13386356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3" t="39291" r="19814" b="10638"/>
          <a:stretch/>
        </p:blipFill>
        <p:spPr>
          <a:xfrm>
            <a:off x="2749684" y="2967046"/>
            <a:ext cx="6692631" cy="32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10CB-2E19-4734-A6DC-C6580F3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Stage Learning Framework (TSLF)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BC34-A11C-4647-A246-083ECB02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Setence</a:t>
            </a:r>
            <a:r>
              <a:rPr lang="en-US" dirty="0"/>
              <a:t>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Stage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Stage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67899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C2A3-1C47-479B-895E-4FF8AEE1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Setence</a:t>
            </a:r>
            <a:r>
              <a:rPr lang="en-US" dirty="0"/>
              <a:t>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A9B0-78AD-485F-B8F2-55FB9B54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Times-Italic</vt:lpstr>
      <vt:lpstr>Times-Roman</vt:lpstr>
      <vt:lpstr>Office Theme</vt:lpstr>
      <vt:lpstr>Metode Essay Grading</vt:lpstr>
      <vt:lpstr>Overview</vt:lpstr>
      <vt:lpstr>Latent Semantic Analysis (LSA)</vt:lpstr>
      <vt:lpstr>Singular Value Decomposition (SVD)</vt:lpstr>
      <vt:lpstr>Proses Penilaian Essay</vt:lpstr>
      <vt:lpstr>Automated Essay Score (AES)</vt:lpstr>
      <vt:lpstr>Two Stage Learning Framework (TSLF)</vt:lpstr>
      <vt:lpstr>Two Stage Learning Framework (TSLF)</vt:lpstr>
      <vt:lpstr>Setence Embedding</vt:lpstr>
      <vt:lpstr>First Stage</vt:lpstr>
      <vt:lpstr>Second Stage</vt:lpstr>
      <vt:lpstr>Training</vt:lpstr>
      <vt:lpstr>Perbedaan Utama Kedua Metode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Essay Grading</dc:title>
  <dc:creator>Antonius Suryadi</dc:creator>
  <cp:lastModifiedBy>Antonius Suryadi</cp:lastModifiedBy>
  <cp:revision>3</cp:revision>
  <dcterms:created xsi:type="dcterms:W3CDTF">2021-06-17T14:11:32Z</dcterms:created>
  <dcterms:modified xsi:type="dcterms:W3CDTF">2021-06-17T14:37:49Z</dcterms:modified>
</cp:coreProperties>
</file>