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256" r:id="rId2"/>
    <p:sldId id="372" r:id="rId3"/>
    <p:sldId id="381" r:id="rId4"/>
    <p:sldId id="403" r:id="rId5"/>
    <p:sldId id="407" r:id="rId6"/>
    <p:sldId id="406" r:id="rId7"/>
    <p:sldId id="410" r:id="rId8"/>
    <p:sldId id="409" r:id="rId9"/>
    <p:sldId id="371" r:id="rId1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27"/>
    <a:srgbClr val="5C6670"/>
    <a:srgbClr val="000000"/>
    <a:srgbClr val="FFC425"/>
    <a:srgbClr val="8C1D40"/>
    <a:srgbClr val="FFB310"/>
    <a:srgbClr val="FFFFFF"/>
    <a:srgbClr val="4F5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4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9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7F710229-4D45-4872-AFFD-54636330810B}" type="datetimeFigureOut">
              <a:rPr lang="en-US" altLang="en-US"/>
              <a:pPr>
                <a:defRPr/>
              </a:pPr>
              <a:t>5/4/2020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748741B-5953-40C1-9924-CF136179C2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414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B1D556-5396-4983-838B-3EF41D5F5D8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78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664DC14-52D4-4E7E-B0C7-543B71C2190E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53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3A7EA57-A7F2-4FD9-AB91-00A99A58FD30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0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3A7EA57-A7F2-4FD9-AB91-00A99A58FD30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71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3A7EA57-A7F2-4FD9-AB91-00A99A58FD30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249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3A7EA57-A7F2-4FD9-AB91-00A99A58FD30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089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3A7EA57-A7F2-4FD9-AB91-00A99A58FD30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74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3A7EA57-A7F2-4FD9-AB91-00A99A58FD30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016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62B9616-1CE8-499C-84CA-5EDF8A0A5871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0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8271B-A851-4AE2-915B-3D4C7DB79F73}" type="datetime1">
              <a:rPr lang="en-US" altLang="en-US" smtClean="0"/>
              <a:t>5/4/2020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3769A-18BD-4F93-9B8B-0BD846C622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390000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AC843-0286-47F2-99F3-D82FAA6F04F4}" type="datetime1">
              <a:rPr lang="en-US" altLang="en-US" smtClean="0"/>
              <a:t>5/4/2020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42C7-E683-4850-8383-3B1B894F83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059016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ED36D-6F1C-4DC8-94BE-8C2B8A32D05C}" type="datetime1">
              <a:rPr lang="en-US" altLang="en-US" smtClean="0"/>
              <a:t>5/4/2020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8993E-D48C-4FAC-9979-A3C1758D0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290249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32395-879B-4966-9085-49E0E08C3739}" type="datetime1">
              <a:rPr lang="en-US" altLang="en-US" smtClean="0"/>
              <a:t>5/4/2020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DAE75-F874-4353-BAC0-E4D7679B94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318027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964A5-8397-49C6-BFF8-4ACE5E30D413}" type="datetime1">
              <a:rPr lang="en-US" altLang="en-US" smtClean="0"/>
              <a:t>5/4/2020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02782-F0F8-407A-8BD9-3A96D9E2BE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079802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36CBD-0C4C-441A-A0A4-25E19CB0689D}" type="datetime1">
              <a:rPr lang="en-US" altLang="en-US" smtClean="0"/>
              <a:t>5/4/2020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C846D-7CAC-4E0E-AE62-ABFD4FEC2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171802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0E4C3-BABC-473B-99BE-0E5E7D5D41CA}" type="datetime1">
              <a:rPr lang="en-US" altLang="en-US" smtClean="0"/>
              <a:t>5/4/2020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A2A40-9AB9-4F3C-A0F7-B58FEFFA6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823955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D4469-E7C5-4EFF-A2E6-CEA7190CAE0D}" type="datetime1">
              <a:rPr lang="en-US" altLang="en-US" smtClean="0"/>
              <a:t>5/4/2020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1473-B1FF-4742-8FCF-D1FA7DAEC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551258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DF816-94F5-406C-89BA-0F70A1AC0071}" type="datetime1">
              <a:rPr lang="en-US" altLang="en-US" smtClean="0"/>
              <a:t>5/4/2020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8A4-1456-4956-B1A6-C3B7D582C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628622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44207-CFF5-497A-97DC-9A049D92DF1A}" type="datetime1">
              <a:rPr lang="en-US" altLang="en-US" smtClean="0"/>
              <a:t>5/4/2020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0037C-E2A2-4CAF-9FE2-8D19BC5372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120397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39470-BFB5-4BB5-AD7D-6A3612361B25}" type="datetime1">
              <a:rPr lang="en-US" altLang="en-US" smtClean="0"/>
              <a:t>5/4/2020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61A05-65FF-42B0-8B0E-9EBAC70CD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068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2BC9C20-FCC4-4B9E-9A88-5F6D635B57EF}" type="datetime1">
              <a:rPr lang="en-US" altLang="en-US" smtClean="0"/>
              <a:t>5/4/2020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4B723B-1B94-438F-94A4-E05BB04765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sh/>
  </p:transition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e.gov/video/?videoid=6076156700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1" y="854738"/>
            <a:ext cx="1219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3000" b="1" dirty="0"/>
              <a:t>Effective Incorporation of Term Importance and Attention, in Designing Question Answering and Natural Language Inference </a:t>
            </a:r>
            <a:endParaRPr lang="en-US" altLang="en-US" sz="3000" b="1" dirty="0"/>
          </a:p>
        </p:txBody>
      </p:sp>
      <p:sp>
        <p:nvSpPr>
          <p:cNvPr id="3075" name="TextBox 11"/>
          <p:cNvSpPr txBox="1">
            <a:spLocks noChangeArrowheads="1"/>
          </p:cNvSpPr>
          <p:nvPr/>
        </p:nvSpPr>
        <p:spPr bwMode="auto">
          <a:xfrm>
            <a:off x="0" y="19035"/>
            <a:ext cx="8188325" cy="369332"/>
          </a:xfrm>
          <a:prstGeom prst="rect">
            <a:avLst/>
          </a:prstGeom>
          <a:solidFill>
            <a:srgbClr val="FFC6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EEE-511 (Artificial Neural Computation) Final Project Presentation</a:t>
            </a:r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493713" y="3124940"/>
            <a:ext cx="8123237" cy="2361459"/>
          </a:xfrm>
        </p:spPr>
        <p:txBody>
          <a:bodyPr/>
          <a:lstStyle/>
          <a:p>
            <a:pPr algn="l"/>
            <a:r>
              <a:rPr lang="en-US" altLang="en-US" sz="1500" dirty="0">
                <a:solidFill>
                  <a:schemeClr val="tx1"/>
                </a:solidFill>
              </a:rPr>
              <a:t>Suryadipto Sarkar</a:t>
            </a: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School  of Computing, Informatics, Decision Systems Engineering (CIDSE)</a:t>
            </a: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Arizona State University</a:t>
            </a: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Tempe, AZ, USA</a:t>
            </a: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1216403422</a:t>
            </a: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ssarka34@asu.edu</a:t>
            </a:r>
          </a:p>
          <a:p>
            <a:pPr algn="l"/>
            <a:endParaRPr lang="en-US" altLang="en-US" sz="2500" dirty="0">
              <a:solidFill>
                <a:schemeClr val="tx1"/>
              </a:solidFill>
            </a:endParaRPr>
          </a:p>
        </p:txBody>
      </p:sp>
      <p:pic>
        <p:nvPicPr>
          <p:cNvPr id="307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5557838"/>
            <a:ext cx="2909887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FDEF2C-5B92-4725-8A70-E563B34E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3769A-18BD-4F93-9B8B-0BD846C62251}" type="slidenum">
              <a:rPr lang="en-US" altLang="en-US" sz="2000" b="1" smtClean="0"/>
              <a:pPr>
                <a:defRPr/>
              </a:pPr>
              <a:t>1</a:t>
            </a:fld>
            <a:endParaRPr lang="en-US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B1B05-36FD-458A-92BD-EC751260C7AF}"/>
              </a:ext>
            </a:extLst>
          </p:cNvPr>
          <p:cNvSpPr txBox="1"/>
          <p:nvPr/>
        </p:nvSpPr>
        <p:spPr>
          <a:xfrm>
            <a:off x="436564" y="2778737"/>
            <a:ext cx="488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TEAM-16 (Individual team)</a:t>
            </a: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4064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33525" y="1944829"/>
            <a:ext cx="4857750" cy="175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500" b="1" dirty="0">
                <a:solidFill>
                  <a:schemeClr val="bg1"/>
                </a:solidFill>
              </a:rPr>
              <a:t>Topics covered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6096000" y="1387812"/>
            <a:ext cx="6294268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</a:pPr>
            <a:r>
              <a:rPr lang="en-US" altLang="en-US" sz="3400" dirty="0">
                <a:solidFill>
                  <a:srgbClr val="FFC627"/>
                </a:solidFill>
              </a:rPr>
              <a:t>Improving attention</a:t>
            </a:r>
          </a:p>
          <a:p>
            <a:pPr marL="1200150" lvl="1" indent="-457200" eaLnBrk="1" hangingPunct="1">
              <a:spcBef>
                <a:spcPct val="0"/>
              </a:spcBef>
            </a:pPr>
            <a:r>
              <a:rPr lang="en-US" altLang="en-US" sz="3000" dirty="0">
                <a:solidFill>
                  <a:srgbClr val="FFC627"/>
                </a:solidFill>
              </a:rPr>
              <a:t>Design</a:t>
            </a:r>
          </a:p>
          <a:p>
            <a:pPr marL="1200150" lvl="1" indent="-457200" eaLnBrk="1" hangingPunct="1">
              <a:spcBef>
                <a:spcPct val="0"/>
              </a:spcBef>
            </a:pPr>
            <a:r>
              <a:rPr lang="en-US" altLang="en-US" sz="3000" dirty="0">
                <a:solidFill>
                  <a:srgbClr val="FFC627"/>
                </a:solidFill>
              </a:rPr>
              <a:t>Results</a:t>
            </a:r>
          </a:p>
          <a:p>
            <a:pPr marL="1200150" lvl="1" indent="-457200" eaLnBrk="1" hangingPunct="1">
              <a:spcBef>
                <a:spcPct val="0"/>
              </a:spcBef>
            </a:pPr>
            <a:r>
              <a:rPr lang="en-US" altLang="en-US" sz="3000" dirty="0">
                <a:solidFill>
                  <a:srgbClr val="FFC627"/>
                </a:solidFill>
              </a:rPr>
              <a:t>Simulations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EAAAC6-18F3-4FCF-999A-B018EDA6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DAE75-F874-4353-BAC0-E4D7679B94C6}" type="slidenum">
              <a:rPr lang="en-US" altLang="en-US" sz="2000" b="1" smtClean="0"/>
              <a:pPr>
                <a:defRPr/>
              </a:pPr>
              <a:t>2</a:t>
            </a:fld>
            <a:endParaRPr lang="en-US" altLang="en-US" sz="2000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7F3407E9-396E-42F1-A994-69106ECDC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97886"/>
            <a:ext cx="629426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</a:pPr>
            <a:r>
              <a:rPr lang="en-US" altLang="en-US" sz="3400" dirty="0">
                <a:solidFill>
                  <a:srgbClr val="FFC627"/>
                </a:solidFill>
              </a:rPr>
              <a:t>Improving context</a:t>
            </a:r>
          </a:p>
          <a:p>
            <a:pPr marL="1200150" lvl="1" indent="-457200" eaLnBrk="1" hangingPunct="1">
              <a:spcBef>
                <a:spcPct val="0"/>
              </a:spcBef>
            </a:pPr>
            <a:r>
              <a:rPr lang="en-US" altLang="en-US" sz="3000" dirty="0">
                <a:solidFill>
                  <a:srgbClr val="FFC627"/>
                </a:solidFill>
              </a:rPr>
              <a:t>Results</a:t>
            </a: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C62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B31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05F435-E91D-44FF-9085-ED8B83FE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038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I. IMPROVING ATTENTION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97CB0B-757C-4ABD-A55B-E00DB31E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DAE75-F874-4353-BAC0-E4D7679B94C6}" type="slidenum">
              <a:rPr lang="en-US" altLang="en-US" sz="2000" b="1" smtClean="0"/>
              <a:pPr>
                <a:defRPr/>
              </a:pPr>
              <a:t>3</a:t>
            </a:fld>
            <a:endParaRPr lang="en-US" alt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8BBF-0201-4BE5-BCDB-02757A66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C62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B31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05F435-E91D-44FF-9085-ED8B83FE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7B9334E-98C0-458B-9492-9FE866B7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DAE75-F874-4353-BAC0-E4D7679B94C6}" type="slidenum">
              <a:rPr lang="en-US" altLang="en-US" sz="3000" b="1" smtClean="0"/>
              <a:pPr>
                <a:defRPr/>
              </a:pPr>
              <a:t>4</a:t>
            </a:fld>
            <a:endParaRPr lang="en-US" altLang="en-US" sz="3000" b="1" dirty="0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930B4D9D-9069-438D-A802-8064D8F2746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16667" t="890"/>
          <a:stretch/>
        </p:blipFill>
        <p:spPr bwMode="auto">
          <a:xfrm>
            <a:off x="394815" y="2055813"/>
            <a:ext cx="3800790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E0D9FA-E9BB-47D0-B2A8-A29AC02F3C39}"/>
                  </a:ext>
                </a:extLst>
              </p:cNvPr>
              <p:cNvSpPr txBox="1"/>
              <p:nvPr/>
            </p:nvSpPr>
            <p:spPr>
              <a:xfrm>
                <a:off x="4323425" y="2055813"/>
                <a:ext cx="7473760" cy="5156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𝑅𝑁𝑁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•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i="1" dirty="0"/>
                  <a:t>Second-phase attention score computation: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Another layer of </a:t>
                </a:r>
                <a:r>
                  <a:rPr lang="en-US" sz="1600" dirty="0" err="1"/>
                  <a:t>softmax</a:t>
                </a:r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 </a:t>
                </a:r>
                <a:r>
                  <a:rPr lang="en-US" sz="1600" dirty="0"/>
                  <a:t>This gives an array of probabilities corresponding to each question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Optional steps: Some papers use one or two fully connected feedforward networks in the end, followed by a final layer of </a:t>
                </a:r>
                <a:r>
                  <a:rPr lang="en-US" sz="1600" dirty="0" err="1"/>
                  <a:t>softmax</a:t>
                </a:r>
                <a:r>
                  <a:rPr lang="en-US" sz="1600" dirty="0"/>
                  <a:t>. However, that is not something I chose to do.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Also known as “dot product attention.”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E0D9FA-E9BB-47D0-B2A8-A29AC02F3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25" y="2055813"/>
                <a:ext cx="7473760" cy="5156925"/>
              </a:xfrm>
              <a:prstGeom prst="rect">
                <a:avLst/>
              </a:prstGeom>
              <a:blipFill>
                <a:blip r:embed="rId4"/>
                <a:stretch>
                  <a:fillRect l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903127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C62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B31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05F435-E91D-44FF-9085-ED8B83FE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25788"/>
            <a:ext cx="11869444" cy="648915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2000" dirty="0"/>
              <a:t>IMPORTANCE SCORE GENERTION from </a:t>
            </a:r>
            <a:r>
              <a:rPr lang="en-US" sz="2000" dirty="0" err="1"/>
              <a:t>SentEval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8FC9FB-B923-482F-AF2E-0C9EBF5D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0491"/>
            <a:ext cx="12192000" cy="618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Rare words </a:t>
            </a:r>
            <a:r>
              <a:rPr lang="en-US" sz="1600" dirty="0">
                <a:sym typeface="Wingdings" panose="05000000000000000000" pitchFamily="2" charset="2"/>
              </a:rPr>
              <a:t> more importance:</a:t>
            </a:r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2421E8-B0FC-4472-8593-A16DACBA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3844" y="6442918"/>
            <a:ext cx="455592" cy="365125"/>
          </a:xfrm>
        </p:spPr>
        <p:txBody>
          <a:bodyPr/>
          <a:lstStyle/>
          <a:p>
            <a:pPr>
              <a:defRPr/>
            </a:pPr>
            <a:fld id="{724DAE75-F874-4353-BAC0-E4D7679B94C6}" type="slidenum">
              <a:rPr lang="en-US" altLang="en-US" sz="2000" b="1" smtClean="0"/>
              <a:pPr>
                <a:defRPr/>
              </a:pPr>
              <a:t>5</a:t>
            </a:fld>
            <a:endParaRPr lang="en-US" altLang="en-US" sz="2000" b="1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51BF6A-859F-45F6-9F0D-84820710AE25}"/>
              </a:ext>
            </a:extLst>
          </p:cNvPr>
          <p:cNvPicPr/>
          <p:nvPr/>
        </p:nvPicPr>
        <p:blipFill rotWithShape="1">
          <a:blip r:embed="rId3"/>
          <a:srcRect t="7476"/>
          <a:stretch/>
        </p:blipFill>
        <p:spPr>
          <a:xfrm>
            <a:off x="48119" y="1053444"/>
            <a:ext cx="3684233" cy="19517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62A8CE-99F4-4869-8E1E-C9EB5BED8E83}"/>
              </a:ext>
            </a:extLst>
          </p:cNvPr>
          <p:cNvSpPr txBox="1"/>
          <p:nvPr/>
        </p:nvSpPr>
        <p:spPr>
          <a:xfrm>
            <a:off x="4731798" y="674703"/>
            <a:ext cx="315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Leaves out nonsense words: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B3DBF4-704D-4929-9642-E1AE19D0089E}"/>
              </a:ext>
            </a:extLst>
          </p:cNvPr>
          <p:cNvPicPr/>
          <p:nvPr/>
        </p:nvPicPr>
        <p:blipFill rotWithShape="1">
          <a:blip r:embed="rId4"/>
          <a:srcRect t="6274"/>
          <a:stretch/>
        </p:blipFill>
        <p:spPr bwMode="auto">
          <a:xfrm>
            <a:off x="4313069" y="1102729"/>
            <a:ext cx="3828268" cy="21230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24E98E-729B-4A8C-BB2D-BCE68113B97E}"/>
              </a:ext>
            </a:extLst>
          </p:cNvPr>
          <p:cNvPicPr/>
          <p:nvPr/>
        </p:nvPicPr>
        <p:blipFill rotWithShape="1">
          <a:blip r:embed="rId5"/>
          <a:srcRect t="7169"/>
          <a:stretch/>
        </p:blipFill>
        <p:spPr bwMode="auto">
          <a:xfrm>
            <a:off x="8467741" y="1225839"/>
            <a:ext cx="3653825" cy="21094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A23DA4-5422-47CE-88A0-53D02688D5B9}"/>
              </a:ext>
            </a:extLst>
          </p:cNvPr>
          <p:cNvCxnSpPr>
            <a:cxnSpLocks/>
          </p:cNvCxnSpPr>
          <p:nvPr/>
        </p:nvCxnSpPr>
        <p:spPr>
          <a:xfrm>
            <a:off x="3923930" y="674703"/>
            <a:ext cx="0" cy="6209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1D88D0-D8B1-4654-B4DD-87D83F20C4D9}"/>
              </a:ext>
            </a:extLst>
          </p:cNvPr>
          <p:cNvCxnSpPr>
            <a:cxnSpLocks/>
          </p:cNvCxnSpPr>
          <p:nvPr/>
        </p:nvCxnSpPr>
        <p:spPr>
          <a:xfrm flipH="1">
            <a:off x="8397307" y="648916"/>
            <a:ext cx="11326" cy="3209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5D2672-D6CD-4B1C-A63E-A3F85CD115AB}"/>
              </a:ext>
            </a:extLst>
          </p:cNvPr>
          <p:cNvSpPr txBox="1"/>
          <p:nvPr/>
        </p:nvSpPr>
        <p:spPr>
          <a:xfrm>
            <a:off x="8610670" y="641064"/>
            <a:ext cx="336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Names of places—very high value; names of people—high value: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986E1F-54B2-4DA3-A3CA-8C8DEEEB1877}"/>
              </a:ext>
            </a:extLst>
          </p:cNvPr>
          <p:cNvSpPr txBox="1"/>
          <p:nvPr/>
        </p:nvSpPr>
        <p:spPr>
          <a:xfrm>
            <a:off x="534699" y="2982116"/>
            <a:ext cx="2742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“This is all gobbledygook to me.”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8812EE-0D35-44BF-A294-AFC34C96E19F}"/>
              </a:ext>
            </a:extLst>
          </p:cNvPr>
          <p:cNvSpPr txBox="1"/>
          <p:nvPr/>
        </p:nvSpPr>
        <p:spPr>
          <a:xfrm>
            <a:off x="5216830" y="3234939"/>
            <a:ext cx="1758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“Give me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shpen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F31F5B-EDA0-48A4-95BC-DEE121B05B7F}"/>
              </a:ext>
            </a:extLst>
          </p:cNvPr>
          <p:cNvSpPr txBox="1"/>
          <p:nvPr/>
        </p:nvSpPr>
        <p:spPr>
          <a:xfrm>
            <a:off x="8397307" y="3335309"/>
            <a:ext cx="3794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“Jack is going to Japan tonight. Mary just returned from Nairobi.”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FF1CBD-F0B8-497D-9E89-342E768D261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923930" y="3587892"/>
            <a:ext cx="4473377" cy="9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3E8CBA-7CF0-4111-9D0B-D7CC460180D4}"/>
              </a:ext>
            </a:extLst>
          </p:cNvPr>
          <p:cNvCxnSpPr/>
          <p:nvPr/>
        </p:nvCxnSpPr>
        <p:spPr>
          <a:xfrm>
            <a:off x="8390614" y="3858529"/>
            <a:ext cx="3817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4117B2-D38F-48F2-990E-A4E21F2785D5}"/>
              </a:ext>
            </a:extLst>
          </p:cNvPr>
          <p:cNvPicPr/>
          <p:nvPr/>
        </p:nvPicPr>
        <p:blipFill rotWithShape="1">
          <a:blip r:embed="rId6"/>
          <a:srcRect t="8922"/>
          <a:stretch/>
        </p:blipFill>
        <p:spPr>
          <a:xfrm>
            <a:off x="77080" y="3872954"/>
            <a:ext cx="3784361" cy="214913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2FDFFC1-2419-4BE1-9558-C06DF8388237}"/>
              </a:ext>
            </a:extLst>
          </p:cNvPr>
          <p:cNvSpPr txBox="1"/>
          <p:nvPr/>
        </p:nvSpPr>
        <p:spPr>
          <a:xfrm>
            <a:off x="48118" y="3361269"/>
            <a:ext cx="3784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word given different score, based on context: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FD524E-C94E-4B5E-81FC-31D11319B5A4}"/>
              </a:ext>
            </a:extLst>
          </p:cNvPr>
          <p:cNvCxnSpPr/>
          <p:nvPr/>
        </p:nvCxnSpPr>
        <p:spPr>
          <a:xfrm>
            <a:off x="0" y="3289893"/>
            <a:ext cx="3923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865E99-CF30-41B9-8C2D-A6BB1ECE093E}"/>
              </a:ext>
            </a:extLst>
          </p:cNvPr>
          <p:cNvSpPr txBox="1"/>
          <p:nvPr/>
        </p:nvSpPr>
        <p:spPr>
          <a:xfrm>
            <a:off x="48119" y="6096776"/>
            <a:ext cx="3784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“The flies are buzzing. He flies to Japan tonight.”</a:t>
            </a:r>
          </a:p>
        </p:txBody>
      </p:sp>
      <p:pic>
        <p:nvPicPr>
          <p:cNvPr id="42" name="Picture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07E346-9246-4DDF-B4C0-C12C50813409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115509" y="3946044"/>
            <a:ext cx="3732349" cy="22372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B84BC81-4E28-4708-ADFA-3C1ABC724D39}"/>
              </a:ext>
            </a:extLst>
          </p:cNvPr>
          <p:cNvSpPr txBox="1"/>
          <p:nvPr/>
        </p:nvSpPr>
        <p:spPr>
          <a:xfrm>
            <a:off x="4023359" y="3632565"/>
            <a:ext cx="4358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Differentiates rare and nonsense names:</a:t>
            </a:r>
          </a:p>
        </p:txBody>
      </p:sp>
      <p:pic>
        <p:nvPicPr>
          <p:cNvPr id="44" name="Picture 4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3421CF-C1A9-4769-BABA-0AC29966F0B0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8038486" y="3910315"/>
            <a:ext cx="3940152" cy="23463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60FC3B6-CB4B-450F-BBED-BDF9DBFDECC7}"/>
              </a:ext>
            </a:extLst>
          </p:cNvPr>
          <p:cNvSpPr txBox="1"/>
          <p:nvPr/>
        </p:nvSpPr>
        <p:spPr>
          <a:xfrm>
            <a:off x="4117848" y="6143206"/>
            <a:ext cx="372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“Cassandra and Epictetus are having a fight.”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5A5CEB-D30C-4633-9C17-57AAD5EF992F}"/>
              </a:ext>
            </a:extLst>
          </p:cNvPr>
          <p:cNvSpPr txBox="1"/>
          <p:nvPr/>
        </p:nvSpPr>
        <p:spPr>
          <a:xfrm>
            <a:off x="8761454" y="6183297"/>
            <a:ext cx="3066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Bibbob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gave me some money.”</a:t>
            </a:r>
          </a:p>
        </p:txBody>
      </p:sp>
    </p:spTree>
    <p:extLst>
      <p:ext uri="{BB962C8B-B14F-4D97-AF65-F5344CB8AC3E}">
        <p14:creationId xmlns:p14="http://schemas.microsoft.com/office/powerpoint/2010/main" val="3816985147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C62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B31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05F435-E91D-44FF-9085-ED8B83FE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36525"/>
            <a:ext cx="11633200" cy="899795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8FC9FB-B923-482F-AF2E-0C9EBF5D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72846"/>
            <a:ext cx="11633200" cy="5685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Dataset</a:t>
            </a:r>
            <a:r>
              <a:rPr lang="en-US" sz="3000" dirty="0"/>
              <a:t>:</a:t>
            </a:r>
          </a:p>
          <a:p>
            <a:pPr marL="0" indent="0">
              <a:buNone/>
            </a:pPr>
            <a:r>
              <a:rPr lang="en-US" sz="2000" dirty="0"/>
              <a:t>The Stanford Natural Language corpus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3000" b="1" dirty="0"/>
              <a:t>Accuracy: 73%</a:t>
            </a:r>
          </a:p>
          <a:p>
            <a:pPr marL="0" indent="0">
              <a:buNone/>
            </a:pPr>
            <a:endParaRPr lang="en-US" sz="1000" b="1" dirty="0"/>
          </a:p>
          <a:p>
            <a:pPr marL="0" indent="0">
              <a:buNone/>
            </a:pPr>
            <a:r>
              <a:rPr lang="en-US" sz="3000" b="1" dirty="0"/>
              <a:t>Best performing state-of-the-art LSTM models:</a:t>
            </a:r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2421E8-B0FC-4472-8593-A16DACBA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DAE75-F874-4353-BAC0-E4D7679B94C6}" type="slidenum">
              <a:rPr lang="en-US" altLang="en-US" sz="2000" b="1" smtClean="0"/>
              <a:pPr>
                <a:defRPr/>
              </a:pPr>
              <a:t>6</a:t>
            </a:fld>
            <a:endParaRPr lang="en-US" altLang="en-US" sz="2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EB1712-C7C2-406B-89BC-F74A3F954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265937"/>
              </p:ext>
            </p:extLst>
          </p:nvPr>
        </p:nvGraphicFramePr>
        <p:xfrm>
          <a:off x="1137920" y="4064000"/>
          <a:ext cx="8432799" cy="2540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1890">
                  <a:extLst>
                    <a:ext uri="{9D8B030D-6E8A-4147-A177-3AD203B41FA5}">
                      <a16:colId xmlns:a16="http://schemas.microsoft.com/office/drawing/2014/main" val="3693663287"/>
                    </a:ext>
                  </a:extLst>
                </a:gridCol>
                <a:gridCol w="4220909">
                  <a:extLst>
                    <a:ext uri="{9D8B030D-6E8A-4147-A177-3AD203B41FA5}">
                      <a16:colId xmlns:a16="http://schemas.microsoft.com/office/drawing/2014/main" val="1094789162"/>
                    </a:ext>
                  </a:extLst>
                </a:gridCol>
              </a:tblGrid>
              <a:tr h="8466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Model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Accuracy(%)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111925"/>
                  </a:ext>
                </a:extLst>
              </a:tr>
              <a:tr h="8466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1D LSTM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80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1793827"/>
                  </a:ext>
                </a:extLst>
              </a:tr>
              <a:tr h="8466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err="1">
                          <a:effectLst/>
                        </a:rPr>
                        <a:t>biLSTM</a:t>
                      </a:r>
                      <a:r>
                        <a:rPr lang="en-US" sz="3000" dirty="0">
                          <a:effectLst/>
                        </a:rPr>
                        <a:t>-Mean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78.2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8525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161638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C62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B31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05F435-E91D-44FF-9085-ED8B83FE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038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II. IMPROVING CONTEXT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97CB0B-757C-4ABD-A55B-E00DB31E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DAE75-F874-4353-BAC0-E4D7679B94C6}" type="slidenum">
              <a:rPr lang="en-US" altLang="en-US" sz="2000" b="1" smtClean="0"/>
              <a:pPr>
                <a:defRPr/>
              </a:pPr>
              <a:t>7</a:t>
            </a:fld>
            <a:endParaRPr lang="en-US" alt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8BBF-0201-4BE5-BCDB-02757A661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491285"/>
            <a:ext cx="10256668" cy="3651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06886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C62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B31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05F435-E91D-44FF-9085-ED8B83FE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62145"/>
            <a:ext cx="11633200" cy="665824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RESULTS of Context Improvement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8FC9FB-B923-482F-AF2E-0C9EBF5D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790114"/>
            <a:ext cx="11633200" cy="6067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Dataset</a:t>
            </a:r>
            <a:r>
              <a:rPr lang="en-US" sz="3000" dirty="0"/>
              <a:t>: </a:t>
            </a:r>
            <a:r>
              <a:rPr lang="en-US" sz="3000" i="1" dirty="0" err="1"/>
              <a:t>HotpotQA</a:t>
            </a:r>
            <a:r>
              <a:rPr lang="en-US" sz="3000" dirty="0"/>
              <a:t> multi-hop QA dataset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2421E8-B0FC-4472-8593-A16DACBA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DAE75-F874-4353-BAC0-E4D7679B94C6}" type="slidenum">
              <a:rPr lang="en-US" altLang="en-US" sz="2000" b="1" smtClean="0"/>
              <a:pPr>
                <a:defRPr/>
              </a:pPr>
              <a:t>8</a:t>
            </a:fld>
            <a:endParaRPr lang="en-US" altLang="en-US" sz="2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8CD291-C267-4EB4-84E0-062E08C4B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96949"/>
              </p:ext>
            </p:extLst>
          </p:nvPr>
        </p:nvGraphicFramePr>
        <p:xfrm>
          <a:off x="2485654" y="1970842"/>
          <a:ext cx="6915799" cy="3798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3243">
                  <a:extLst>
                    <a:ext uri="{9D8B030D-6E8A-4147-A177-3AD203B41FA5}">
                      <a16:colId xmlns:a16="http://schemas.microsoft.com/office/drawing/2014/main" val="736867700"/>
                    </a:ext>
                  </a:extLst>
                </a:gridCol>
                <a:gridCol w="2972556">
                  <a:extLst>
                    <a:ext uri="{9D8B030D-6E8A-4147-A177-3AD203B41FA5}">
                      <a16:colId xmlns:a16="http://schemas.microsoft.com/office/drawing/2014/main" val="894683489"/>
                    </a:ext>
                  </a:extLst>
                </a:gridCol>
              </a:tblGrid>
              <a:tr h="4221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Model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F1-score (%)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861740"/>
                  </a:ext>
                </a:extLst>
              </a:tr>
              <a:tr h="12663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BERT (1-hop trained)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+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proposed embeddings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33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9910188"/>
                  </a:ext>
                </a:extLst>
              </a:tr>
              <a:tr h="4221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BERT (1-hop trained)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29.97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7525334"/>
                  </a:ext>
                </a:extLst>
              </a:tr>
              <a:tr h="12663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BiDAF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+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proposed embeddings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35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176650"/>
                  </a:ext>
                </a:extLst>
              </a:tr>
              <a:tr h="4221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BiDAF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32.89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905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930572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33525" y="1611313"/>
            <a:ext cx="8840788" cy="175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300" b="1" dirty="0">
                <a:solidFill>
                  <a:schemeClr val="bg1"/>
                </a:solidFill>
              </a:rPr>
              <a:t>SUGGESTIONS / QUERIES</a:t>
            </a:r>
          </a:p>
        </p:txBody>
      </p:sp>
      <p:sp>
        <p:nvSpPr>
          <p:cNvPr id="15" name="Rectangle 14">
            <a:hlinkClick r:id="rId3"/>
          </p:cNvPr>
          <p:cNvSpPr>
            <a:spLocks noChangeArrowheads="1"/>
          </p:cNvSpPr>
          <p:nvPr/>
        </p:nvSpPr>
        <p:spPr bwMode="auto">
          <a:xfrm>
            <a:off x="0" y="5248275"/>
            <a:ext cx="12192000" cy="1609725"/>
          </a:xfrm>
          <a:prstGeom prst="rect">
            <a:avLst/>
          </a:prstGeom>
          <a:solidFill>
            <a:srgbClr val="FFC62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1533525" y="5435600"/>
            <a:ext cx="9144000" cy="769441"/>
          </a:xfrm>
          <a:prstGeom prst="rect">
            <a:avLst/>
          </a:prstGeom>
          <a:solidFill>
            <a:srgbClr val="FFC6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5888" indent="-1158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</a:rPr>
              <a:t>If you have any suggestions, or queries, feel free to drop me an email at ssarka34@asu.edu</a:t>
            </a:r>
            <a:endParaRPr lang="en-US" altLang="en-US" sz="2200" b="1" i="1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992B44-520D-400C-84D8-5F026853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DAE75-F874-4353-BAC0-E4D7679B94C6}" type="slidenum">
              <a:rPr lang="en-US" altLang="en-US" sz="2000" b="1" smtClean="0"/>
              <a:pPr>
                <a:defRPr/>
              </a:pPr>
              <a:t>9</a:t>
            </a:fld>
            <a:endParaRPr lang="en-US" altLang="en-US" sz="2000" b="1" dirty="0"/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ASU-BrandColors">
  <a:themeElements>
    <a:clrScheme name="ASU Brand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C1D40"/>
      </a:accent1>
      <a:accent2>
        <a:srgbClr val="FFC627"/>
      </a:accent2>
      <a:accent3>
        <a:srgbClr val="78BE20"/>
      </a:accent3>
      <a:accent4>
        <a:srgbClr val="00A3E0"/>
      </a:accent4>
      <a:accent5>
        <a:srgbClr val="FF7F32"/>
      </a:accent5>
      <a:accent6>
        <a:srgbClr val="5C6670"/>
      </a:accent6>
      <a:hlink>
        <a:srgbClr val="8C1D40"/>
      </a:hlink>
      <a:folHlink>
        <a:srgbClr val="FFC627"/>
      </a:folHlink>
    </a:clrScheme>
    <a:fontScheme name="ASU Brand fo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SU Template and Guide PowerPoint v.1 (16x9).potx" id="{DD6C1EAC-8256-4A99-9515-3C9C1F264C25}" vid="{B930B6B1-98E7-4329-83C0-D8E1916774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ASU Guide for PowerPoint v.1 (16x9)</Template>
  <TotalTime>664</TotalTime>
  <Words>394</Words>
  <Application>Microsoft Office PowerPoint</Application>
  <PresentationFormat>Widescreen</PresentationFormat>
  <Paragraphs>100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Cambria Math</vt:lpstr>
      <vt:lpstr>Times New Roman</vt:lpstr>
      <vt:lpstr>ASU-BrandColors</vt:lpstr>
      <vt:lpstr>PowerPoint Presentation</vt:lpstr>
      <vt:lpstr>PowerPoint Presentation</vt:lpstr>
      <vt:lpstr>I. IMPROVING ATTENTION</vt:lpstr>
      <vt:lpstr>DESIGN</vt:lpstr>
      <vt:lpstr>IMPORTANCE SCORE GENERTION from SentEval</vt:lpstr>
      <vt:lpstr>RESULTS</vt:lpstr>
      <vt:lpstr>II. IMPROVING CONTEXT</vt:lpstr>
      <vt:lpstr>RESULTS of Context Improvement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Finden</dc:creator>
  <cp:lastModifiedBy>Suryadipto Sarkar</cp:lastModifiedBy>
  <cp:revision>31</cp:revision>
  <dcterms:created xsi:type="dcterms:W3CDTF">2017-04-25T16:06:11Z</dcterms:created>
  <dcterms:modified xsi:type="dcterms:W3CDTF">2020-05-05T01:42:56Z</dcterms:modified>
</cp:coreProperties>
</file>