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AFDF-208E-4ADF-9BB2-88EC9878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EB497-2446-4297-9AA2-35129222E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D3CB-7817-4886-9140-253C720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B1B0-151D-4E80-B417-29852465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632F-C0EB-4104-84C5-B123796F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38C2-EDDB-4750-8C81-A8AEA82F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C0A6-7629-4E36-9B60-707A8AED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CD21-242E-44FB-ACCF-0F57CA10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47BB-1007-411B-A93F-81F37B4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DE-8EB2-49CB-809B-BB96C995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5F4D5-F7B2-4DC7-9C65-C4193262C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26A0-8543-41ED-82F4-FF988D99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717F-DDEA-4940-96A6-4D740B1F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B88-8047-48CA-94DE-A0C207B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55BC-FD95-472A-8FFA-2AFC202D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128D-DF84-4FB4-9482-02679C0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04D1-C115-497C-B709-235239C7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E37B-3B62-4514-BDC5-7C6DF2F9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A013-1D20-4872-89C6-7F9CCB58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2AC9-F17E-418D-82A9-E1FEF61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8B79-7F14-448A-AA92-E089A9CE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1AF5-B74E-456D-BE17-DB03816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BA03-42BB-466C-AA1F-4E169672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08F7-0471-44A3-A46A-8FB41B1D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2033A-68D3-48EF-ACDA-84BFF22E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5C0C-281E-4CEC-AF71-64727EDD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BAD7-CB0A-423E-80B6-E415F3A12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9E62-EEBD-45C9-A359-537AE696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4168-D4BF-44C5-BEBB-6142AC2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AC238-EB47-4146-B330-F1B608F4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EEBA-5447-4260-B8F6-DA783892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2C5-C96D-4E63-9DE0-A8181DF0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71A4-8F66-443D-B23A-FD0D29B5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5EB72-F951-4443-8780-E0EAC973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8F2B4-E722-4911-B72A-BF1E233A9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2FA3D-5B0F-4FE3-8F44-D68253EF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BB2FE-6DBF-4C55-B63C-4B145678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AA864-B26B-48E8-B96A-317AEA54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82B68-BD13-4374-9E33-033E5E9E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F4E-65F1-4F3B-A2E7-E4A997D5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1248-F76F-4EB8-A4DB-343CFEB9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52191-54C2-4137-8616-E0E738FB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AE7F-0EE4-4365-ACC2-8837AC6D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5458-71BD-412C-B705-9040C06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FB8C2-DE8F-4FEB-BF3E-5B3FE28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374AF-2879-4B87-9236-C3B0F007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D2E-1BBD-4C4B-B0AE-4566CD78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7876-A856-46A4-B78F-D216C999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807CA-58DE-45D1-8339-DE8E527D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D5DA-9126-4260-807B-E5A6BA8C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DBA9-95BB-40BD-8E20-B059A41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1932-7418-4A8E-B2FA-B985CDB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5CC5-77C3-482D-B6B1-3BEAA7F3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7CD92-5E6F-46E9-99DB-D180656B4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8B62D-7350-4BD7-8D51-2F36E435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D8AA3-4FBC-44B8-AC3F-6B5BCDD9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08A1B-9426-4229-BA2C-8469F79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B1CA-8DB3-492A-A962-4113B247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8935-F748-4466-B620-92E2C9BD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582B-6180-4CF0-8780-A5126B28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9991-0EE5-4C4E-9DF0-5BFE983DD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F231-3412-490E-9BF6-448291FEB52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E9B3-0CE9-4261-8D40-253521730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F57E-43F7-4B21-8021-85600347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533-CC7D-4715-B2F9-6CA59DD62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D426-3F1F-444A-904F-98275C4F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10DBC-E823-4AE8-B99A-9288278B4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372C7-5272-4D27-B559-FFE665A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7247C-2D17-4CE7-81FD-F90586D76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790A6-781B-4798-99A9-8951C1DB3DE1}"/>
              </a:ext>
            </a:extLst>
          </p:cNvPr>
          <p:cNvSpPr txBox="1"/>
          <p:nvPr/>
        </p:nvSpPr>
        <p:spPr>
          <a:xfrm>
            <a:off x="4023360" y="365760"/>
            <a:ext cx="3430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 ≈ USV</a:t>
            </a:r>
            <a:r>
              <a:rPr lang="en-US" sz="7200" baseline="30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CBFED-CDF8-4AE2-910F-3D93FB40AD27}"/>
              </a:ext>
            </a:extLst>
          </p:cNvPr>
          <p:cNvSpPr txBox="1"/>
          <p:nvPr/>
        </p:nvSpPr>
        <p:spPr>
          <a:xfrm>
            <a:off x="8717280" y="365759"/>
            <a:ext cx="2819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m * n matrix</a:t>
            </a:r>
          </a:p>
          <a:p>
            <a:r>
              <a:rPr lang="en-US" dirty="0"/>
              <a:t>U: m x m orthogonal matrix </a:t>
            </a:r>
          </a:p>
          <a:p>
            <a:r>
              <a:rPr lang="en-US" dirty="0"/>
              <a:t>S: m x n diagonal matrix</a:t>
            </a:r>
          </a:p>
          <a:p>
            <a:r>
              <a:rPr lang="en-US" dirty="0"/>
              <a:t>V: n x n orthogonal matrix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5D85B-E7F7-4027-9C8C-3441B13F234E}"/>
              </a:ext>
            </a:extLst>
          </p:cNvPr>
          <p:cNvSpPr/>
          <p:nvPr/>
        </p:nvSpPr>
        <p:spPr>
          <a:xfrm>
            <a:off x="655230" y="1950720"/>
            <a:ext cx="2407920" cy="40386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309B-0B4E-4FDB-BCDF-96C6CAF253D4}"/>
              </a:ext>
            </a:extLst>
          </p:cNvPr>
          <p:cNvSpPr txBox="1"/>
          <p:nvPr/>
        </p:nvSpPr>
        <p:spPr>
          <a:xfrm>
            <a:off x="3239347" y="336985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  <a:endParaRPr lang="en-US" sz="7200" baseline="30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9D82A-9E08-44E5-8D77-7DDEB1DCE7BB}"/>
              </a:ext>
            </a:extLst>
          </p:cNvPr>
          <p:cNvSpPr/>
          <p:nvPr/>
        </p:nvSpPr>
        <p:spPr>
          <a:xfrm>
            <a:off x="4262429" y="1950720"/>
            <a:ext cx="4041648" cy="40386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38335-FDB7-4D07-90EC-E6FBDBDF7595}"/>
              </a:ext>
            </a:extLst>
          </p:cNvPr>
          <p:cNvSpPr/>
          <p:nvPr/>
        </p:nvSpPr>
        <p:spPr>
          <a:xfrm>
            <a:off x="8621205" y="1934284"/>
            <a:ext cx="1015294" cy="40386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A9D33-006B-44B0-8268-11AD6037506C}"/>
              </a:ext>
            </a:extLst>
          </p:cNvPr>
          <p:cNvSpPr/>
          <p:nvPr/>
        </p:nvSpPr>
        <p:spPr>
          <a:xfrm>
            <a:off x="9953627" y="1934284"/>
            <a:ext cx="1014984" cy="101498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</a:t>
            </a:r>
            <a:r>
              <a:rPr lang="en-US" sz="3200" baseline="30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7464-D0BE-48DA-A8C5-A716E24A7649}"/>
              </a:ext>
            </a:extLst>
          </p:cNvPr>
          <p:cNvCxnSpPr/>
          <p:nvPr/>
        </p:nvCxnSpPr>
        <p:spPr>
          <a:xfrm>
            <a:off x="655230" y="1645920"/>
            <a:ext cx="2407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6D80DB-01C5-4F1E-9F5E-4FF21F970970}"/>
              </a:ext>
            </a:extLst>
          </p:cNvPr>
          <p:cNvSpPr txBox="1"/>
          <p:nvPr/>
        </p:nvSpPr>
        <p:spPr>
          <a:xfrm>
            <a:off x="1674684" y="1381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609E5E-109F-4B6B-B89D-2F363A81A4B5}"/>
              </a:ext>
            </a:extLst>
          </p:cNvPr>
          <p:cNvCxnSpPr>
            <a:cxnSpLocks/>
          </p:cNvCxnSpPr>
          <p:nvPr/>
        </p:nvCxnSpPr>
        <p:spPr>
          <a:xfrm>
            <a:off x="4452653" y="1645920"/>
            <a:ext cx="373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6001E5-3A87-4052-98B2-1B0E9686BE42}"/>
              </a:ext>
            </a:extLst>
          </p:cNvPr>
          <p:cNvSpPr txBox="1"/>
          <p:nvPr/>
        </p:nvSpPr>
        <p:spPr>
          <a:xfrm>
            <a:off x="6062189" y="138142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F85E8B-8E05-40AE-951A-FE7760A6B5B3}"/>
              </a:ext>
            </a:extLst>
          </p:cNvPr>
          <p:cNvCxnSpPr>
            <a:cxnSpLocks/>
          </p:cNvCxnSpPr>
          <p:nvPr/>
        </p:nvCxnSpPr>
        <p:spPr>
          <a:xfrm>
            <a:off x="394162" y="2124324"/>
            <a:ext cx="0" cy="377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4DF0E9-7386-4238-B60A-CAE904F7BFA5}"/>
              </a:ext>
            </a:extLst>
          </p:cNvPr>
          <p:cNvSpPr txBox="1"/>
          <p:nvPr/>
        </p:nvSpPr>
        <p:spPr>
          <a:xfrm>
            <a:off x="58882" y="37689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DA3179-9DC5-4F92-A256-114D1AA64DF2}"/>
              </a:ext>
            </a:extLst>
          </p:cNvPr>
          <p:cNvCxnSpPr>
            <a:cxnSpLocks/>
          </p:cNvCxnSpPr>
          <p:nvPr/>
        </p:nvCxnSpPr>
        <p:spPr>
          <a:xfrm>
            <a:off x="4086231" y="2124324"/>
            <a:ext cx="0" cy="377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E9E03-12F4-483F-BBF9-036EA8DE6823}"/>
              </a:ext>
            </a:extLst>
          </p:cNvPr>
          <p:cNvSpPr txBox="1"/>
          <p:nvPr/>
        </p:nvSpPr>
        <p:spPr>
          <a:xfrm>
            <a:off x="3750951" y="37689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7D754D-A955-4825-9770-7083169DD524}"/>
              </a:ext>
            </a:extLst>
          </p:cNvPr>
          <p:cNvCxnSpPr>
            <a:cxnSpLocks/>
          </p:cNvCxnSpPr>
          <p:nvPr/>
        </p:nvCxnSpPr>
        <p:spPr>
          <a:xfrm>
            <a:off x="8753580" y="1861226"/>
            <a:ext cx="7486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7AB2D3-5004-4FBC-AB21-BA3AD91E4CFB}"/>
              </a:ext>
            </a:extLst>
          </p:cNvPr>
          <p:cNvSpPr txBox="1"/>
          <p:nvPr/>
        </p:nvSpPr>
        <p:spPr>
          <a:xfrm>
            <a:off x="9015611" y="156495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8D151-0D82-457F-85DB-6D7DF03D0D5F}"/>
              </a:ext>
            </a:extLst>
          </p:cNvPr>
          <p:cNvCxnSpPr>
            <a:cxnSpLocks/>
          </p:cNvCxnSpPr>
          <p:nvPr/>
        </p:nvCxnSpPr>
        <p:spPr>
          <a:xfrm>
            <a:off x="10063906" y="1858638"/>
            <a:ext cx="7486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312BBC-C464-4B0D-9FB1-E64766373086}"/>
              </a:ext>
            </a:extLst>
          </p:cNvPr>
          <p:cNvSpPr txBox="1"/>
          <p:nvPr/>
        </p:nvSpPr>
        <p:spPr>
          <a:xfrm>
            <a:off x="10325937" y="156236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7AC11A-0C98-48B4-B973-334939D30108}"/>
              </a:ext>
            </a:extLst>
          </p:cNvPr>
          <p:cNvCxnSpPr>
            <a:cxnSpLocks/>
          </p:cNvCxnSpPr>
          <p:nvPr/>
        </p:nvCxnSpPr>
        <p:spPr>
          <a:xfrm flipH="1" flipV="1">
            <a:off x="11106347" y="1972661"/>
            <a:ext cx="3666" cy="938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42C071-F690-4C62-A560-CD2F9A25AFED}"/>
              </a:ext>
            </a:extLst>
          </p:cNvPr>
          <p:cNvSpPr txBox="1"/>
          <p:nvPr/>
        </p:nvSpPr>
        <p:spPr>
          <a:xfrm>
            <a:off x="11132492" y="225711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142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372C7-5272-4D27-B559-FFE665A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7247C-2D17-4CE7-81FD-F90586D76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220B5-1575-458C-A6EC-E39685A7F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7425"/>
              </p:ext>
            </p:extLst>
          </p:nvPr>
        </p:nvGraphicFramePr>
        <p:xfrm>
          <a:off x="477520" y="231986"/>
          <a:ext cx="8128000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2041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632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1397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201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0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2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Calligraphy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5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E03D2-7E61-4743-B76B-6CF6732C0057}"/>
              </a:ext>
            </a:extLst>
          </p:cNvPr>
          <p:cNvSpPr/>
          <p:nvPr/>
        </p:nvSpPr>
        <p:spPr>
          <a:xfrm>
            <a:off x="1954530" y="213360"/>
            <a:ext cx="9353550" cy="46939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C14BE9-C150-4244-9334-AAB86FEBD805}"/>
              </a:ext>
            </a:extLst>
          </p:cNvPr>
          <p:cNvSpPr/>
          <p:nvPr/>
        </p:nvSpPr>
        <p:spPr>
          <a:xfrm>
            <a:off x="6595110" y="780163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>
                <a:solidFill>
                  <a:schemeClr val="tx1"/>
                </a:solidFill>
              </a:rPr>
              <a:t>β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2AC421-13F5-4C17-B961-F9CED3AB8E26}"/>
              </a:ext>
            </a:extLst>
          </p:cNvPr>
          <p:cNvSpPr/>
          <p:nvPr/>
        </p:nvSpPr>
        <p:spPr>
          <a:xfrm>
            <a:off x="8955405" y="780163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>
                <a:solidFill>
                  <a:schemeClr val="tx1"/>
                </a:solidFill>
              </a:rPr>
              <a:t>ϕ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A4D62A-73E9-46FD-8AB0-385CB5C0B797}"/>
              </a:ext>
            </a:extLst>
          </p:cNvPr>
          <p:cNvSpPr/>
          <p:nvPr/>
        </p:nvSpPr>
        <p:spPr>
          <a:xfrm>
            <a:off x="4234815" y="2872739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>
                <a:solidFill>
                  <a:schemeClr val="tx1"/>
                </a:solidFill>
              </a:rPr>
              <a:t>θ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00B5DA-2D0D-41C1-BB11-293C61E822CB}"/>
              </a:ext>
            </a:extLst>
          </p:cNvPr>
          <p:cNvSpPr/>
          <p:nvPr/>
        </p:nvSpPr>
        <p:spPr>
          <a:xfrm>
            <a:off x="2071981" y="2872739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600" dirty="0">
                <a:solidFill>
                  <a:schemeClr val="tx1"/>
                </a:solidFill>
              </a:rPr>
              <a:t>α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6E64F-9778-4E04-A1C4-260C9835568E}"/>
              </a:ext>
            </a:extLst>
          </p:cNvPr>
          <p:cNvSpPr/>
          <p:nvPr/>
        </p:nvSpPr>
        <p:spPr>
          <a:xfrm>
            <a:off x="8955405" y="2872739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926F0B-5C49-44A9-820E-D6BFABB29074}"/>
              </a:ext>
            </a:extLst>
          </p:cNvPr>
          <p:cNvSpPr/>
          <p:nvPr/>
        </p:nvSpPr>
        <p:spPr>
          <a:xfrm>
            <a:off x="6595110" y="2872739"/>
            <a:ext cx="1051560" cy="105156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90FD9-AB0D-43C4-B5D9-6D0FD7D4A309}"/>
              </a:ext>
            </a:extLst>
          </p:cNvPr>
          <p:cNvSpPr/>
          <p:nvPr/>
        </p:nvSpPr>
        <p:spPr>
          <a:xfrm>
            <a:off x="3794760" y="2148839"/>
            <a:ext cx="7132320" cy="2499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3525B-2853-4140-92D3-5E9067A1516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7646670" y="1305943"/>
            <a:ext cx="130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4B6CEC-9C03-4991-9C11-A926A77C602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9481185" y="1831723"/>
            <a:ext cx="0" cy="104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A236E-CF3A-4373-BDEF-2B2168EBFF0B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123541" y="3398519"/>
            <a:ext cx="1111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1E18C9-4403-47FB-8D5A-5B9B03D9D1F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286375" y="3398519"/>
            <a:ext cx="130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EA546-7C9C-4B0F-9D62-279C18F3AB70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7646670" y="3398519"/>
            <a:ext cx="130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71BC7E-89D2-47AE-8B35-1FD194958546}"/>
              </a:ext>
            </a:extLst>
          </p:cNvPr>
          <p:cNvSpPr/>
          <p:nvPr/>
        </p:nvSpPr>
        <p:spPr>
          <a:xfrm>
            <a:off x="5840731" y="2537459"/>
            <a:ext cx="4690109" cy="16535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0BFE6-082C-468D-A84F-ED7C8D34C5FB}"/>
              </a:ext>
            </a:extLst>
          </p:cNvPr>
          <p:cNvSpPr/>
          <p:nvPr/>
        </p:nvSpPr>
        <p:spPr>
          <a:xfrm>
            <a:off x="8724900" y="396252"/>
            <a:ext cx="1512570" cy="15594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1B937-185C-4F17-AF2C-55D2758204B0}"/>
              </a:ext>
            </a:extLst>
          </p:cNvPr>
          <p:cNvSpPr txBox="1"/>
          <p:nvPr/>
        </p:nvSpPr>
        <p:spPr>
          <a:xfrm>
            <a:off x="5840731" y="5036800"/>
            <a:ext cx="5173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: probability on the per-document topic distribution</a:t>
            </a:r>
          </a:p>
          <a:p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dirty="0">
                <a:solidFill>
                  <a:schemeClr val="tx1"/>
                </a:solidFill>
              </a:rPr>
              <a:t>: probability on the per-topic word distribution</a:t>
            </a:r>
          </a:p>
          <a:p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1"/>
                </a:solidFill>
              </a:rPr>
              <a:t>: the distribution for document d</a:t>
            </a:r>
          </a:p>
          <a:p>
            <a:r>
              <a:rPr lang="el-GR" dirty="0">
                <a:solidFill>
                  <a:schemeClr val="tx1"/>
                </a:solidFill>
              </a:rPr>
              <a:t>ϕ</a:t>
            </a:r>
            <a:r>
              <a:rPr lang="en-US" baseline="-25000" dirty="0"/>
              <a:t>k </a:t>
            </a:r>
            <a:r>
              <a:rPr lang="en-US" dirty="0"/>
              <a:t>: the word distribution for topic t</a:t>
            </a:r>
          </a:p>
          <a:p>
            <a:r>
              <a:rPr lang="en-US" dirty="0"/>
              <a:t>Z </a:t>
            </a:r>
            <a:r>
              <a:rPr lang="en-US" baseline="-25000" dirty="0"/>
              <a:t>mn </a:t>
            </a:r>
            <a:r>
              <a:rPr lang="en-US" dirty="0"/>
              <a:t>: the topic for the n</a:t>
            </a:r>
            <a:r>
              <a:rPr lang="en-US" baseline="30000" dirty="0"/>
              <a:t>th</a:t>
            </a:r>
            <a:r>
              <a:rPr lang="en-US" dirty="0"/>
              <a:t> word in document d</a:t>
            </a:r>
          </a:p>
          <a:p>
            <a:r>
              <a:rPr lang="en-US" dirty="0">
                <a:solidFill>
                  <a:schemeClr val="tx1"/>
                </a:solidFill>
              </a:rPr>
              <a:t>W </a:t>
            </a:r>
            <a:r>
              <a:rPr lang="en-US" baseline="-25000" dirty="0"/>
              <a:t>mn</a:t>
            </a:r>
            <a:r>
              <a:rPr lang="en-US" dirty="0">
                <a:solidFill>
                  <a:schemeClr val="tx1"/>
                </a:solidFill>
              </a:rPr>
              <a:t>: the sp</a:t>
            </a:r>
            <a:r>
              <a:rPr lang="en-US" dirty="0"/>
              <a:t>ecific 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3C7C1-E2F7-47E0-AD8F-97F40FE82E84}"/>
              </a:ext>
            </a:extLst>
          </p:cNvPr>
          <p:cNvSpPr txBox="1"/>
          <p:nvPr/>
        </p:nvSpPr>
        <p:spPr>
          <a:xfrm>
            <a:off x="3794760" y="2093959"/>
            <a:ext cx="13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14B13-FAC9-4500-AE89-95E124AD154F}"/>
              </a:ext>
            </a:extLst>
          </p:cNvPr>
          <p:cNvSpPr txBox="1"/>
          <p:nvPr/>
        </p:nvSpPr>
        <p:spPr>
          <a:xfrm>
            <a:off x="5840731" y="2520433"/>
            <a:ext cx="313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words </a:t>
            </a:r>
            <a:r>
              <a:rPr lang="en-US" dirty="0"/>
              <a:t>under </a:t>
            </a:r>
            <a:r>
              <a:rPr lang="en-US"/>
              <a:t>document d: w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8EDE28-EEF2-4612-A85B-192FED3FC047}"/>
              </a:ext>
            </a:extLst>
          </p:cNvPr>
          <p:cNvSpPr txBox="1"/>
          <p:nvPr/>
        </p:nvSpPr>
        <p:spPr>
          <a:xfrm>
            <a:off x="8724900" y="383391"/>
            <a:ext cx="80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t</a:t>
            </a:r>
          </a:p>
        </p:txBody>
      </p:sp>
    </p:spTree>
    <p:extLst>
      <p:ext uri="{BB962C8B-B14F-4D97-AF65-F5344CB8AC3E}">
        <p14:creationId xmlns:p14="http://schemas.microsoft.com/office/powerpoint/2010/main" val="28437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133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SVD</vt:lpstr>
      <vt:lpstr>PowerPoint Presentation</vt:lpstr>
      <vt:lpstr>LDA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MA (DSCOE-ISD-OOCLL/SNT)</dc:creator>
  <cp:lastModifiedBy>EDWARD MA (DSCOE-ISD-OOCLL/SNT)</cp:lastModifiedBy>
  <cp:revision>14</cp:revision>
  <dcterms:created xsi:type="dcterms:W3CDTF">2018-08-04T23:24:29Z</dcterms:created>
  <dcterms:modified xsi:type="dcterms:W3CDTF">2018-08-05T16:45:45Z</dcterms:modified>
</cp:coreProperties>
</file>