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Default Extension="png" ContentType="image/png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7569200" cy="10699750"/>
  <p:notesSz cx="75692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454140" y="10068124"/>
            <a:ext cx="22605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Fooddonate@gmail.com" TargetMode="Externa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w3schools.com/" TargetMode="External"/><Relationship Id="rId3" Type="http://schemas.openxmlformats.org/officeDocument/2006/relationships/hyperlink" Target="http://www.theodinproject.com/" TargetMode="External"/><Relationship Id="rId4" Type="http://schemas.openxmlformats.org/officeDocument/2006/relationships/hyperlink" Target="http://www.w3schools.com/php/php_mysql_intro.asp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308608"/>
            <a:ext cx="5297805" cy="2411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00AF50"/>
                </a:solidFill>
                <a:latin typeface="Times New Roman"/>
                <a:cs typeface="Times New Roman"/>
              </a:rPr>
              <a:t>FOOD</a:t>
            </a:r>
            <a:r>
              <a:rPr dirty="0" sz="2200" spc="-45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AFEF"/>
                </a:solidFill>
                <a:latin typeface="Times New Roman"/>
                <a:cs typeface="Times New Roman"/>
              </a:rPr>
              <a:t>WASTE</a:t>
            </a:r>
            <a:r>
              <a:rPr dirty="0" sz="2200" spc="-15" b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E26C09"/>
                </a:solidFill>
                <a:latin typeface="Times New Roman"/>
                <a:cs typeface="Times New Roman"/>
              </a:rPr>
              <a:t>MANAGEMENT</a:t>
            </a:r>
            <a:r>
              <a:rPr dirty="0" sz="2200" spc="-15" b="1">
                <a:solidFill>
                  <a:srgbClr val="E26C09"/>
                </a:solidFill>
                <a:latin typeface="Times New Roman"/>
                <a:cs typeface="Times New Roman"/>
              </a:rPr>
              <a:t> </a:t>
            </a:r>
            <a:r>
              <a:rPr dirty="0" sz="2200" spc="-15" b="1">
                <a:solidFill>
                  <a:srgbClr val="6F2F9F"/>
                </a:solidFill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  <a:p>
            <a:pPr algn="ctr" marL="1001394" marR="993140">
              <a:lnSpc>
                <a:spcPct val="143300"/>
              </a:lnSpc>
              <a:spcBef>
                <a:spcPts val="725"/>
              </a:spcBef>
            </a:pPr>
            <a:r>
              <a:rPr dirty="0" sz="1200" spc="-5" b="1">
                <a:latin typeface="Times New Roman"/>
                <a:cs typeface="Times New Roman"/>
              </a:rPr>
              <a:t>Submitted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partial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fulfilment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requirements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For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award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of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degree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1400" b="1">
                <a:solidFill>
                  <a:srgbClr val="CC0099"/>
                </a:solidFill>
                <a:latin typeface="Times New Roman"/>
                <a:cs typeface="Times New Roman"/>
              </a:rPr>
              <a:t>BACHELOR</a:t>
            </a:r>
            <a:r>
              <a:rPr dirty="0" sz="1400" spc="-40" b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CC0099"/>
                </a:solidFill>
                <a:latin typeface="Times New Roman"/>
                <a:cs typeface="Times New Roman"/>
              </a:rPr>
              <a:t>OF</a:t>
            </a:r>
            <a:r>
              <a:rPr dirty="0" sz="1400" spc="-40" b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CC0099"/>
                </a:solidFill>
                <a:latin typeface="Times New Roman"/>
                <a:cs typeface="Times New Roman"/>
              </a:rPr>
              <a:t>SCIENCE</a:t>
            </a:r>
            <a:r>
              <a:rPr dirty="0" sz="1400" spc="-70" b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CC0099"/>
                </a:solidFill>
                <a:latin typeface="Times New Roman"/>
                <a:cs typeface="Times New Roman"/>
              </a:rPr>
              <a:t>IN</a:t>
            </a:r>
            <a:r>
              <a:rPr dirty="0" sz="1400" spc="-50" b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CC0099"/>
                </a:solidFill>
                <a:latin typeface="Times New Roman"/>
                <a:cs typeface="Times New Roman"/>
              </a:rPr>
              <a:t>COMPUTER</a:t>
            </a:r>
            <a:r>
              <a:rPr dirty="0" sz="1400" spc="-40" b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CC0099"/>
                </a:solidFill>
                <a:latin typeface="Times New Roman"/>
                <a:cs typeface="Times New Roman"/>
              </a:rPr>
              <a:t>SCIENCE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00" spc="-10" b="1">
                <a:latin typeface="Times New Roman"/>
                <a:cs typeface="Times New Roman"/>
              </a:rPr>
              <a:t>Submitte</a:t>
            </a:r>
            <a:r>
              <a:rPr dirty="0" sz="1300" spc="-5" b="1">
                <a:latin typeface="Times New Roman"/>
                <a:cs typeface="Times New Roman"/>
              </a:rPr>
              <a:t>d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spc="-30" b="1">
                <a:latin typeface="Times New Roman"/>
                <a:cs typeface="Times New Roman"/>
              </a:rPr>
              <a:t>by</a:t>
            </a:r>
            <a:endParaRPr sz="1300">
              <a:latin typeface="Times New Roman"/>
              <a:cs typeface="Times New Roman"/>
            </a:endParaRPr>
          </a:p>
          <a:p>
            <a:pPr algn="ctr" marL="51435">
              <a:lnSpc>
                <a:spcPct val="100000"/>
              </a:lnSpc>
              <a:spcBef>
                <a:spcPts val="645"/>
              </a:spcBef>
            </a:pPr>
            <a:r>
              <a:rPr dirty="0" sz="1600" spc="-10" b="1">
                <a:latin typeface="Times New Roman"/>
                <a:cs typeface="Times New Roman"/>
              </a:rPr>
              <a:t>SURYAKANTA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PRADHAN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Times New Roman"/>
                <a:cs typeface="Times New Roman"/>
              </a:rPr>
              <a:t>Roll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No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:-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66503NT21028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1067" y="6576535"/>
            <a:ext cx="3681095" cy="21062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1400" spc="-5" b="1">
                <a:latin typeface="Times New Roman"/>
                <a:cs typeface="Times New Roman"/>
              </a:rPr>
              <a:t>DEPARTMENT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OF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COMPUTER SCIENCE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dirty="0" sz="2000" spc="-15" b="1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dirty="0" sz="2000" spc="-5" b="1">
                <a:solidFill>
                  <a:srgbClr val="006FC0"/>
                </a:solidFill>
                <a:latin typeface="Times New Roman"/>
                <a:cs typeface="Times New Roman"/>
              </a:rPr>
              <a:t>TE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CH</a:t>
            </a:r>
            <a:r>
              <a:rPr dirty="0" sz="2000" spc="-9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95" b="1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z="2000" spc="-90" b="1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dirty="0" sz="2000" spc="-85" b="1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dirty="0" sz="2000" spc="-80" b="1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dirty="0" sz="2000" spc="-90" b="1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dirty="0" sz="2000" spc="-18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CO</a:t>
            </a:r>
            <a:r>
              <a:rPr dirty="0" sz="2000" spc="-20" b="1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dirty="0" sz="2000" spc="-5" b="1">
                <a:solidFill>
                  <a:srgbClr val="006FC0"/>
                </a:solidFill>
                <a:latin typeface="Times New Roman"/>
                <a:cs typeface="Times New Roman"/>
              </a:rPr>
              <a:t>LE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GE</a:t>
            </a:r>
            <a:endParaRPr sz="2000">
              <a:latin typeface="Times New Roman"/>
              <a:cs typeface="Times New Roman"/>
            </a:endParaRPr>
          </a:p>
          <a:p>
            <a:pPr algn="ctr" marL="891540" marR="887730" indent="10795">
              <a:lnSpc>
                <a:spcPct val="143600"/>
              </a:lnSpc>
              <a:spcBef>
                <a:spcPts val="345"/>
              </a:spcBef>
            </a:pPr>
            <a:r>
              <a:rPr dirty="0" sz="1400" spc="-80" b="1">
                <a:latin typeface="Times New Roman"/>
                <a:cs typeface="Times New Roman"/>
              </a:rPr>
              <a:t>Na</a:t>
            </a:r>
            <a:r>
              <a:rPr dirty="0" sz="1400" spc="-90" b="1">
                <a:latin typeface="Times New Roman"/>
                <a:cs typeface="Times New Roman"/>
              </a:rPr>
              <a:t>y</a:t>
            </a:r>
            <a:r>
              <a:rPr dirty="0" sz="1400" spc="-80" b="1">
                <a:latin typeface="Times New Roman"/>
                <a:cs typeface="Times New Roman"/>
              </a:rPr>
              <a:t>aga</a:t>
            </a:r>
            <a:r>
              <a:rPr dirty="0" sz="1400" spc="-85" b="1">
                <a:latin typeface="Times New Roman"/>
                <a:cs typeface="Times New Roman"/>
              </a:rPr>
              <a:t>rh</a:t>
            </a:r>
            <a:r>
              <a:rPr dirty="0" sz="1400" b="1">
                <a:latin typeface="Times New Roman"/>
                <a:cs typeface="Times New Roman"/>
              </a:rPr>
              <a:t>,</a:t>
            </a:r>
            <a:r>
              <a:rPr dirty="0" sz="1400" spc="-175" b="1">
                <a:latin typeface="Times New Roman"/>
                <a:cs typeface="Times New Roman"/>
              </a:rPr>
              <a:t> </a:t>
            </a:r>
            <a:r>
              <a:rPr dirty="0" sz="1400" spc="-85" b="1">
                <a:latin typeface="Times New Roman"/>
                <a:cs typeface="Times New Roman"/>
              </a:rPr>
              <a:t>Od</a:t>
            </a:r>
            <a:r>
              <a:rPr dirty="0" sz="1400" spc="-80" b="1">
                <a:latin typeface="Times New Roman"/>
                <a:cs typeface="Times New Roman"/>
              </a:rPr>
              <a:t>is</a:t>
            </a:r>
            <a:r>
              <a:rPr dirty="0" sz="1400" spc="-85" b="1">
                <a:latin typeface="Times New Roman"/>
                <a:cs typeface="Times New Roman"/>
              </a:rPr>
              <a:t>h</a:t>
            </a:r>
            <a:r>
              <a:rPr dirty="0" sz="1400" b="1">
                <a:latin typeface="Times New Roman"/>
                <a:cs typeface="Times New Roman"/>
              </a:rPr>
              <a:t>a  </a:t>
            </a:r>
            <a:r>
              <a:rPr dirty="0" sz="1200" spc="-5" b="1">
                <a:latin typeface="Times New Roman"/>
                <a:cs typeface="Times New Roman"/>
              </a:rPr>
              <a:t>Affiliated to Utkal University </a:t>
            </a:r>
            <a:r>
              <a:rPr dirty="0" sz="1200" spc="-29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Bhubaneswar,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Odisha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9525">
              <a:lnSpc>
                <a:spcPct val="100000"/>
              </a:lnSpc>
            </a:pPr>
            <a:r>
              <a:rPr dirty="0" sz="1200" spc="-15" b="1">
                <a:latin typeface="Times New Roman"/>
                <a:cs typeface="Times New Roman"/>
              </a:rPr>
              <a:t>April-2024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8300" y="4446269"/>
            <a:ext cx="1816099" cy="180339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4520" cy="10084435"/>
          </a:xfrm>
          <a:custGeom>
            <a:avLst/>
            <a:gdLst/>
            <a:ahLst/>
            <a:cxnLst/>
            <a:rect l="l" t="t" r="r" b="b"/>
            <a:pathLst>
              <a:path w="6954520" h="10084435">
                <a:moveTo>
                  <a:pt x="6888480" y="65532"/>
                </a:moveTo>
                <a:lnTo>
                  <a:pt x="6879336" y="65532"/>
                </a:lnTo>
                <a:lnTo>
                  <a:pt x="6879336" y="74676"/>
                </a:lnTo>
                <a:lnTo>
                  <a:pt x="6879336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9336" y="74676"/>
                </a:lnTo>
                <a:lnTo>
                  <a:pt x="6879336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10009632"/>
                </a:lnTo>
                <a:lnTo>
                  <a:pt x="65532" y="10018776"/>
                </a:lnTo>
                <a:lnTo>
                  <a:pt x="74676" y="10018776"/>
                </a:lnTo>
                <a:lnTo>
                  <a:pt x="6879336" y="10018776"/>
                </a:lnTo>
                <a:lnTo>
                  <a:pt x="6888480" y="10018776"/>
                </a:lnTo>
                <a:lnTo>
                  <a:pt x="6888480" y="10009632"/>
                </a:lnTo>
                <a:lnTo>
                  <a:pt x="6888480" y="74676"/>
                </a:lnTo>
                <a:lnTo>
                  <a:pt x="6888480" y="65532"/>
                </a:lnTo>
                <a:close/>
              </a:path>
              <a:path w="6954520" h="10084435">
                <a:moveTo>
                  <a:pt x="6935724" y="18288"/>
                </a:moveTo>
                <a:lnTo>
                  <a:pt x="6897624" y="18288"/>
                </a:lnTo>
                <a:lnTo>
                  <a:pt x="6897624" y="56388"/>
                </a:lnTo>
                <a:lnTo>
                  <a:pt x="6897624" y="74676"/>
                </a:lnTo>
                <a:lnTo>
                  <a:pt x="6897624" y="10009632"/>
                </a:lnTo>
                <a:lnTo>
                  <a:pt x="6897624" y="10027920"/>
                </a:lnTo>
                <a:lnTo>
                  <a:pt x="6879336" y="10027920"/>
                </a:lnTo>
                <a:lnTo>
                  <a:pt x="74676" y="10027920"/>
                </a:lnTo>
                <a:lnTo>
                  <a:pt x="56388" y="10027920"/>
                </a:lnTo>
                <a:lnTo>
                  <a:pt x="56388" y="10009632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6879336" y="56388"/>
                </a:lnTo>
                <a:lnTo>
                  <a:pt x="6897624" y="56388"/>
                </a:lnTo>
                <a:lnTo>
                  <a:pt x="6897624" y="18288"/>
                </a:lnTo>
                <a:lnTo>
                  <a:pt x="6879336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10009632"/>
                </a:lnTo>
                <a:lnTo>
                  <a:pt x="18288" y="10027920"/>
                </a:lnTo>
                <a:lnTo>
                  <a:pt x="18288" y="10066020"/>
                </a:lnTo>
                <a:lnTo>
                  <a:pt x="56388" y="10066020"/>
                </a:lnTo>
                <a:lnTo>
                  <a:pt x="74676" y="10066020"/>
                </a:lnTo>
                <a:lnTo>
                  <a:pt x="6879336" y="10066020"/>
                </a:lnTo>
                <a:lnTo>
                  <a:pt x="6897624" y="10066020"/>
                </a:lnTo>
                <a:lnTo>
                  <a:pt x="6935724" y="10066020"/>
                </a:lnTo>
                <a:lnTo>
                  <a:pt x="6935724" y="10027920"/>
                </a:lnTo>
                <a:lnTo>
                  <a:pt x="6935724" y="10009632"/>
                </a:lnTo>
                <a:lnTo>
                  <a:pt x="6935724" y="74676"/>
                </a:lnTo>
                <a:lnTo>
                  <a:pt x="6935724" y="56388"/>
                </a:lnTo>
                <a:lnTo>
                  <a:pt x="6935724" y="18288"/>
                </a:lnTo>
                <a:close/>
              </a:path>
              <a:path w="6954520" h="10084435">
                <a:moveTo>
                  <a:pt x="6954012" y="0"/>
                </a:moveTo>
                <a:lnTo>
                  <a:pt x="6944868" y="0"/>
                </a:lnTo>
                <a:lnTo>
                  <a:pt x="6944868" y="9144"/>
                </a:lnTo>
                <a:lnTo>
                  <a:pt x="6944868" y="74676"/>
                </a:lnTo>
                <a:lnTo>
                  <a:pt x="6944868" y="10009632"/>
                </a:lnTo>
                <a:lnTo>
                  <a:pt x="6944868" y="10075164"/>
                </a:lnTo>
                <a:lnTo>
                  <a:pt x="6879336" y="10075164"/>
                </a:lnTo>
                <a:lnTo>
                  <a:pt x="74676" y="10075164"/>
                </a:lnTo>
                <a:lnTo>
                  <a:pt x="9144" y="10075164"/>
                </a:lnTo>
                <a:lnTo>
                  <a:pt x="9144" y="10009632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6879336" y="9144"/>
                </a:lnTo>
                <a:lnTo>
                  <a:pt x="6944868" y="9144"/>
                </a:lnTo>
                <a:lnTo>
                  <a:pt x="6944868" y="0"/>
                </a:lnTo>
                <a:lnTo>
                  <a:pt x="6879336" y="0"/>
                </a:lnTo>
                <a:lnTo>
                  <a:pt x="74676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10009632"/>
                </a:lnTo>
                <a:lnTo>
                  <a:pt x="0" y="10075164"/>
                </a:lnTo>
                <a:lnTo>
                  <a:pt x="0" y="10084308"/>
                </a:lnTo>
                <a:lnTo>
                  <a:pt x="9144" y="10084308"/>
                </a:lnTo>
                <a:lnTo>
                  <a:pt x="74676" y="10084308"/>
                </a:lnTo>
                <a:lnTo>
                  <a:pt x="6879336" y="10084308"/>
                </a:lnTo>
                <a:lnTo>
                  <a:pt x="6944868" y="10084308"/>
                </a:lnTo>
                <a:lnTo>
                  <a:pt x="6954012" y="10084308"/>
                </a:lnTo>
                <a:lnTo>
                  <a:pt x="6954012" y="10075164"/>
                </a:lnTo>
                <a:lnTo>
                  <a:pt x="6954012" y="10009632"/>
                </a:lnTo>
                <a:lnTo>
                  <a:pt x="6954012" y="74676"/>
                </a:lnTo>
                <a:lnTo>
                  <a:pt x="6954012" y="9144"/>
                </a:lnTo>
                <a:lnTo>
                  <a:pt x="6954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878839"/>
            <a:ext cx="5762625" cy="804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Here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a</a:t>
            </a:r>
            <a:r>
              <a:rPr dirty="0" sz="1200" spc="-5">
                <a:latin typeface="Times New Roman"/>
                <a:cs typeface="Times New Roman"/>
              </a:rPr>
              <a:t> basic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HTML code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-5">
                <a:latin typeface="Times New Roman"/>
                <a:cs typeface="Times New Roman"/>
              </a:rPr>
              <a:t> web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&lt;!DOCTYPE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>
                <a:latin typeface="Times New Roman"/>
                <a:cs typeface="Times New Roman"/>
              </a:rPr>
              <a:t>&lt;html&gt;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&lt;head&gt;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&lt;title&gt;My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Page&lt;/title&gt;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&lt;/head&gt;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dirty="0" sz="1200" spc="-15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&lt;h1&gt;Welcome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page!&lt;/h1&gt;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&lt;p&gt;This</a:t>
            </a:r>
            <a:r>
              <a:rPr dirty="0" sz="1200">
                <a:latin typeface="Times New Roman"/>
                <a:cs typeface="Times New Roman"/>
              </a:rPr>
              <a:t> is 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paragraph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text</a:t>
            </a:r>
            <a:r>
              <a:rPr dirty="0" sz="1200">
                <a:latin typeface="Times New Roman"/>
                <a:cs typeface="Times New Roman"/>
              </a:rPr>
              <a:t> on my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page.&lt;/p&gt;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1200" spc="-15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5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Let's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break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down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&lt;!DOCTYPE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html&gt;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declares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HTML5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document.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&lt;html&gt; indicates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beginning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HTML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document.</a:t>
            </a:r>
            <a:endParaRPr sz="1200">
              <a:latin typeface="Times New Roman"/>
              <a:cs typeface="Times New Roman"/>
            </a:endParaRPr>
          </a:p>
          <a:p>
            <a:pPr marL="469900" marR="42545" indent="-228600">
              <a:lnSpc>
                <a:spcPct val="1433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&lt;head&gt;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document,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title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&lt;title&gt;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title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 spc="-25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4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&lt;body&gt;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 spc="-25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&lt;h1&gt;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indicates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beginning of 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>
                <a:latin typeface="Times New Roman"/>
                <a:cs typeface="Times New Roman"/>
              </a:rPr>
              <a:t> 1 </a:t>
            </a:r>
            <a:r>
              <a:rPr dirty="0" sz="1200" spc="-15">
                <a:latin typeface="Times New Roman"/>
                <a:cs typeface="Times New Roman"/>
              </a:rPr>
              <a:t>heading.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4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&lt;/h1&gt;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indicates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end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15">
                <a:latin typeface="Times New Roman"/>
                <a:cs typeface="Times New Roman"/>
              </a:rPr>
              <a:t>heading.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&lt;p&gt;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indicates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beginning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paragraph.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4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&lt;/p&gt;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indicates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end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paragraph.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455295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see, </a:t>
            </a:r>
            <a:r>
              <a:rPr dirty="0" sz="1200" spc="-5">
                <a:latin typeface="Times New Roman"/>
                <a:cs typeface="Times New Roman"/>
              </a:rPr>
              <a:t>HTML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fairly straightforward language that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easy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learn.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combining HTML with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(Cascading </a:t>
            </a:r>
            <a:r>
              <a:rPr dirty="0" sz="1200">
                <a:latin typeface="Times New Roman"/>
                <a:cs typeface="Times New Roman"/>
              </a:rPr>
              <a:t>Style </a:t>
            </a:r>
            <a:r>
              <a:rPr dirty="0" sz="1200" spc="-5">
                <a:latin typeface="Times New Roman"/>
                <a:cs typeface="Times New Roman"/>
              </a:rPr>
              <a:t>Sheets) and JavaScript,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create </a:t>
            </a:r>
            <a:r>
              <a:rPr dirty="0" sz="1200">
                <a:latin typeface="Times New Roman"/>
                <a:cs typeface="Times New Roman"/>
              </a:rPr>
              <a:t>dynamic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visually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appealing</a:t>
            </a:r>
            <a:r>
              <a:rPr dirty="0" sz="1200">
                <a:latin typeface="Times New Roman"/>
                <a:cs typeface="Times New Roman"/>
              </a:rPr>
              <a:t> web </a:t>
            </a:r>
            <a:r>
              <a:rPr dirty="0" sz="1200" spc="-5">
                <a:latin typeface="Times New Roman"/>
                <a:cs typeface="Times New Roman"/>
              </a:rPr>
              <a:t>pages.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10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878839"/>
            <a:ext cx="5763260" cy="801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CSS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</a:t>
            </a:r>
            <a:r>
              <a:rPr dirty="0" sz="1200" spc="-5" b="1">
                <a:latin typeface="Times New Roman"/>
                <a:cs typeface="Times New Roman"/>
              </a:rPr>
              <a:t> Cascading Style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Sheets: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 indent="304800">
              <a:lnSpc>
                <a:spcPct val="143700"/>
              </a:lnSpc>
            </a:pP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stands for Cascading </a:t>
            </a:r>
            <a:r>
              <a:rPr dirty="0" sz="1200">
                <a:latin typeface="Times New Roman"/>
                <a:cs typeface="Times New Roman"/>
              </a:rPr>
              <a:t>Style </a:t>
            </a:r>
            <a:r>
              <a:rPr dirty="0" sz="1200" spc="-5">
                <a:latin typeface="Times New Roman"/>
                <a:cs typeface="Times New Roman"/>
              </a:rPr>
              <a:t>Sheets.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 a style </a:t>
            </a:r>
            <a:r>
              <a:rPr dirty="0" sz="1200" spc="-5">
                <a:latin typeface="Times New Roman"/>
                <a:cs typeface="Times New Roman"/>
              </a:rPr>
              <a:t>sheet </a:t>
            </a:r>
            <a:r>
              <a:rPr dirty="0" sz="1200">
                <a:latin typeface="Times New Roman"/>
                <a:cs typeface="Times New Roman"/>
              </a:rPr>
              <a:t>language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describe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presentation </a:t>
            </a:r>
            <a:r>
              <a:rPr dirty="0" sz="1200">
                <a:latin typeface="Times New Roman"/>
                <a:cs typeface="Times New Roman"/>
              </a:rPr>
              <a:t>of a document </a:t>
            </a:r>
            <a:r>
              <a:rPr dirty="0" sz="1200" spc="-5">
                <a:latin typeface="Times New Roman"/>
                <a:cs typeface="Times New Roman"/>
              </a:rPr>
              <a:t>written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HTML (HyperText </a:t>
            </a:r>
            <a:r>
              <a:rPr dirty="0" sz="1200">
                <a:latin typeface="Times New Roman"/>
                <a:cs typeface="Times New Roman"/>
              </a:rPr>
              <a:t>Markup Language). CSS 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fonts,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spacing,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visual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styling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pages.CSS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selecting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 and applying </a:t>
            </a:r>
            <a:r>
              <a:rPr dirty="0" sz="1200">
                <a:latin typeface="Times New Roman"/>
                <a:cs typeface="Times New Roman"/>
              </a:rPr>
              <a:t>styles to </a:t>
            </a:r>
            <a:r>
              <a:rPr dirty="0" sz="1200" spc="-5">
                <a:latin typeface="Times New Roman"/>
                <a:cs typeface="Times New Roman"/>
              </a:rPr>
              <a:t>them.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styles are defined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separate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file </a:t>
            </a:r>
            <a:r>
              <a:rPr dirty="0" sz="1200">
                <a:latin typeface="Times New Roman"/>
                <a:cs typeface="Times New Roman"/>
              </a:rPr>
              <a:t>or in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head section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HTML</a:t>
            </a:r>
            <a:r>
              <a:rPr dirty="0" sz="1200" spc="-5">
                <a:latin typeface="Times New Roman"/>
                <a:cs typeface="Times New Roman"/>
              </a:rPr>
              <a:t> document.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 indent="266700">
              <a:lnSpc>
                <a:spcPct val="143700"/>
              </a:lnSpc>
            </a:pP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uses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rules to determine which styles apply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which elements. The rules are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selectors that target specific elements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groups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elements.CSS has many features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powerful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flexible.</a:t>
            </a:r>
            <a:r>
              <a:rPr dirty="0" sz="1200" spc="-10">
                <a:latin typeface="Times New Roman"/>
                <a:cs typeface="Times New Roman"/>
              </a:rPr>
              <a:t> 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supports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selectors,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0">
                <a:latin typeface="Times New Roman"/>
                <a:cs typeface="Times New Roman"/>
              </a:rPr>
              <a:t>ID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selectors,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well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pseudo-classes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pseudo-elements.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also includes features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creating responsive </a:t>
            </a:r>
            <a:r>
              <a:rPr dirty="0" sz="1200">
                <a:latin typeface="Times New Roman"/>
                <a:cs typeface="Times New Roman"/>
              </a:rPr>
              <a:t>designs </a:t>
            </a:r>
            <a:r>
              <a:rPr dirty="0" sz="1200" spc="-5">
                <a:latin typeface="Times New Roman"/>
                <a:cs typeface="Times New Roman"/>
              </a:rPr>
              <a:t>that adjust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different screen </a:t>
            </a:r>
            <a:r>
              <a:rPr dirty="0" sz="1200">
                <a:latin typeface="Times New Roman"/>
                <a:cs typeface="Times New Roman"/>
              </a:rPr>
              <a:t>sizes </a:t>
            </a:r>
            <a:r>
              <a:rPr dirty="0" sz="1200" spc="-5">
                <a:latin typeface="Times New Roman"/>
                <a:cs typeface="Times New Roman"/>
              </a:rPr>
              <a:t>and devices.Overall, </a:t>
            </a:r>
            <a:r>
              <a:rPr dirty="0" sz="1200">
                <a:latin typeface="Times New Roman"/>
                <a:cs typeface="Times New Roman"/>
              </a:rPr>
              <a:t>CSS is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essential</a:t>
            </a:r>
            <a:r>
              <a:rPr dirty="0" sz="1200">
                <a:latin typeface="Times New Roman"/>
                <a:cs typeface="Times New Roman"/>
              </a:rPr>
              <a:t> tool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creating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visually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appealing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well-designed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>
                <a:latin typeface="Times New Roman"/>
                <a:cs typeface="Times New Roman"/>
              </a:rPr>
              <a:t> pages.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290" indent="190500">
              <a:lnSpc>
                <a:spcPct val="144200"/>
              </a:lnSpc>
            </a:pPr>
            <a:r>
              <a:rPr dirty="0" sz="1200">
                <a:latin typeface="Times New Roman"/>
                <a:cs typeface="Times New Roman"/>
              </a:rPr>
              <a:t>CSS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selectors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target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styles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them.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commonly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CSS </a:t>
            </a:r>
            <a:r>
              <a:rPr dirty="0" sz="1200" spc="-5">
                <a:latin typeface="Times New Roman"/>
                <a:cs typeface="Times New Roman"/>
              </a:rPr>
              <a:t>selectors: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45000"/>
              </a:lnSpc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Selector: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instances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HTML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rule </a:t>
            </a:r>
            <a:r>
              <a:rPr dirty="0" sz="1200">
                <a:latin typeface="Times New Roman"/>
                <a:cs typeface="Times New Roman"/>
              </a:rPr>
              <a:t>p { </a:t>
            </a:r>
            <a:r>
              <a:rPr dirty="0" sz="1200" spc="-5">
                <a:latin typeface="Times New Roman"/>
                <a:cs typeface="Times New Roman"/>
              </a:rPr>
              <a:t>color: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red;</a:t>
            </a:r>
            <a:r>
              <a:rPr dirty="0" sz="1200">
                <a:latin typeface="Times New Roman"/>
                <a:cs typeface="Times New Roman"/>
              </a:rPr>
              <a:t> }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color red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&lt;p&gt;</a:t>
            </a:r>
            <a:r>
              <a:rPr dirty="0" sz="1200" spc="-5">
                <a:latin typeface="Times New Roman"/>
                <a:cs typeface="Times New Roman"/>
              </a:rPr>
              <a:t> elements</a:t>
            </a:r>
            <a:r>
              <a:rPr dirty="0" sz="1200">
                <a:latin typeface="Times New Roman"/>
                <a:cs typeface="Times New Roman"/>
              </a:rPr>
              <a:t> on the page.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43800"/>
              </a:lnSpc>
              <a:spcBef>
                <a:spcPts val="5"/>
              </a:spcBef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ID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Selector: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HTML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example,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rule #header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5">
                <a:latin typeface="Times New Roman"/>
                <a:cs typeface="Times New Roman"/>
              </a:rPr>
              <a:t>background-color: blue; </a:t>
            </a:r>
            <a:r>
              <a:rPr dirty="0" sz="1200">
                <a:latin typeface="Times New Roman"/>
                <a:cs typeface="Times New Roman"/>
              </a:rPr>
              <a:t>} </a:t>
            </a:r>
            <a:r>
              <a:rPr dirty="0" sz="1200" spc="-5">
                <a:latin typeface="Times New Roman"/>
                <a:cs typeface="Times New Roman"/>
              </a:rPr>
              <a:t>applies </a:t>
            </a:r>
            <a:r>
              <a:rPr dirty="0" sz="1200">
                <a:latin typeface="Times New Roman"/>
                <a:cs typeface="Times New Roman"/>
              </a:rPr>
              <a:t>the blue </a:t>
            </a:r>
            <a:r>
              <a:rPr dirty="0" sz="1200" spc="-5">
                <a:latin typeface="Times New Roman"/>
                <a:cs typeface="Times New Roman"/>
              </a:rPr>
              <a:t>background </a:t>
            </a:r>
            <a:r>
              <a:rPr dirty="0" sz="1200">
                <a:latin typeface="Times New Roman"/>
                <a:cs typeface="Times New Roman"/>
              </a:rPr>
              <a:t>color 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 with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</a:t>
            </a:r>
            <a:r>
              <a:rPr dirty="0" sz="1200" spc="-5">
                <a:latin typeface="Times New Roman"/>
                <a:cs typeface="Times New Roman"/>
              </a:rPr>
              <a:t> "header".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8600">
              <a:lnSpc>
                <a:spcPct val="100000"/>
              </a:lnSpc>
              <a:spcBef>
                <a:spcPts val="625"/>
              </a:spcBef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Class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Selector: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instances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attribute.</a:t>
            </a:r>
            <a:endParaRPr sz="1200">
              <a:latin typeface="Times New Roman"/>
              <a:cs typeface="Times New Roman"/>
            </a:endParaRPr>
          </a:p>
          <a:p>
            <a:pPr algn="just" marL="469265" marR="6985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For example, </a:t>
            </a:r>
            <a:r>
              <a:rPr dirty="0" sz="1200">
                <a:latin typeface="Times New Roman"/>
                <a:cs typeface="Times New Roman"/>
              </a:rPr>
              <a:t>the CSS rule </a:t>
            </a:r>
            <a:r>
              <a:rPr dirty="0" sz="1200" spc="-5">
                <a:latin typeface="Times New Roman"/>
                <a:cs typeface="Times New Roman"/>
              </a:rPr>
              <a:t>.menu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5">
                <a:latin typeface="Times New Roman"/>
                <a:cs typeface="Times New Roman"/>
              </a:rPr>
              <a:t>font-size: </a:t>
            </a:r>
            <a:r>
              <a:rPr dirty="0" sz="1200">
                <a:latin typeface="Times New Roman"/>
                <a:cs typeface="Times New Roman"/>
              </a:rPr>
              <a:t>16px; } </a:t>
            </a:r>
            <a:r>
              <a:rPr dirty="0" sz="1200" spc="-5">
                <a:latin typeface="Times New Roman"/>
                <a:cs typeface="Times New Roman"/>
              </a:rPr>
              <a:t>applies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font size </a:t>
            </a:r>
            <a:r>
              <a:rPr dirty="0" sz="1200" spc="5">
                <a:latin typeface="Times New Roman"/>
                <a:cs typeface="Times New Roman"/>
              </a:rPr>
              <a:t>of 16 </a:t>
            </a:r>
            <a:r>
              <a:rPr dirty="0" sz="1200" spc="-5">
                <a:latin typeface="Times New Roman"/>
                <a:cs typeface="Times New Roman"/>
              </a:rPr>
              <a:t>pixels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 elements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 </a:t>
            </a:r>
            <a:r>
              <a:rPr dirty="0" sz="1200" spc="-5">
                <a:latin typeface="Times New Roman"/>
                <a:cs typeface="Times New Roman"/>
              </a:rPr>
              <a:t>"menu".</a:t>
            </a:r>
            <a:endParaRPr sz="1200">
              <a:latin typeface="Times New Roman"/>
              <a:cs typeface="Times New Roman"/>
            </a:endParaRPr>
          </a:p>
          <a:p>
            <a:pPr algn="just" marL="469265" marR="6350" indent="-228600">
              <a:lnSpc>
                <a:spcPct val="143700"/>
              </a:lnSpc>
              <a:spcBef>
                <a:spcPts val="10"/>
              </a:spcBef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Descendant Selector: Selects elements that are descendants of another element.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 </a:t>
            </a:r>
            <a:r>
              <a:rPr dirty="0" sz="1200">
                <a:latin typeface="Times New Roman"/>
                <a:cs typeface="Times New Roman"/>
              </a:rPr>
              <a:t>the CSS </a:t>
            </a:r>
            <a:r>
              <a:rPr dirty="0" sz="1200" spc="-5">
                <a:latin typeface="Times New Roman"/>
                <a:cs typeface="Times New Roman"/>
              </a:rPr>
              <a:t>rule </a:t>
            </a:r>
            <a:r>
              <a:rPr dirty="0" sz="1200">
                <a:latin typeface="Times New Roman"/>
                <a:cs typeface="Times New Roman"/>
              </a:rPr>
              <a:t>ul li { </a:t>
            </a:r>
            <a:r>
              <a:rPr dirty="0" sz="1200" spc="-5">
                <a:latin typeface="Times New Roman"/>
                <a:cs typeface="Times New Roman"/>
              </a:rPr>
              <a:t>list-style: square; </a:t>
            </a:r>
            <a:r>
              <a:rPr dirty="0" sz="1200">
                <a:latin typeface="Times New Roman"/>
                <a:cs typeface="Times New Roman"/>
              </a:rPr>
              <a:t>} applies </a:t>
            </a:r>
            <a:r>
              <a:rPr dirty="0" sz="1200" spc="-5">
                <a:latin typeface="Times New Roman"/>
                <a:cs typeface="Times New Roman"/>
              </a:rPr>
              <a:t>square bullet </a:t>
            </a:r>
            <a:r>
              <a:rPr dirty="0" sz="1200">
                <a:latin typeface="Times New Roman"/>
                <a:cs typeface="Times New Roman"/>
              </a:rPr>
              <a:t>points to </a:t>
            </a:r>
            <a:r>
              <a:rPr dirty="0" sz="1200" spc="-5">
                <a:latin typeface="Times New Roman"/>
                <a:cs typeface="Times New Roman"/>
              </a:rPr>
              <a:t>all &lt;li&gt;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 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descendants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&lt;ul&gt;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element.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8600">
              <a:lnSpc>
                <a:spcPct val="100000"/>
              </a:lnSpc>
              <a:spcBef>
                <a:spcPts val="625"/>
              </a:spcBef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Attribute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Selector: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just" marL="469265" marR="7620">
              <a:lnSpc>
                <a:spcPct val="1433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rule input[type="text"]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5">
                <a:latin typeface="Times New Roman"/>
                <a:cs typeface="Times New Roman"/>
              </a:rPr>
              <a:t>border: </a:t>
            </a:r>
            <a:r>
              <a:rPr dirty="0" sz="1200">
                <a:latin typeface="Times New Roman"/>
                <a:cs typeface="Times New Roman"/>
              </a:rPr>
              <a:t>1px solid </a:t>
            </a:r>
            <a:r>
              <a:rPr dirty="0" sz="1200" spc="-5">
                <a:latin typeface="Times New Roman"/>
                <a:cs typeface="Times New Roman"/>
              </a:rPr>
              <a:t>black; </a:t>
            </a:r>
            <a:r>
              <a:rPr dirty="0" sz="1200">
                <a:latin typeface="Times New Roman"/>
                <a:cs typeface="Times New Roman"/>
              </a:rPr>
              <a:t>} </a:t>
            </a:r>
            <a:r>
              <a:rPr dirty="0" sz="1200" spc="-5">
                <a:latin typeface="Times New Roman"/>
                <a:cs typeface="Times New Roman"/>
              </a:rPr>
              <a:t>applies </a:t>
            </a:r>
            <a:r>
              <a:rPr dirty="0" sz="1200">
                <a:latin typeface="Times New Roman"/>
                <a:cs typeface="Times New Roman"/>
              </a:rPr>
              <a:t>a black </a:t>
            </a:r>
            <a:r>
              <a:rPr dirty="0" sz="1200" spc="-5">
                <a:latin typeface="Times New Roman"/>
                <a:cs typeface="Times New Roman"/>
              </a:rPr>
              <a:t>border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 </a:t>
            </a:r>
            <a:r>
              <a:rPr dirty="0" sz="1200">
                <a:latin typeface="Times New Roman"/>
                <a:cs typeface="Times New Roman"/>
              </a:rPr>
              <a:t>input </a:t>
            </a:r>
            <a:r>
              <a:rPr dirty="0" sz="1200" spc="-5"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11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878839"/>
            <a:ext cx="5764530" cy="8212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 ways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declare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15">
                <a:latin typeface="Times New Roman"/>
                <a:cs typeface="Times New Roman"/>
              </a:rPr>
              <a:t>styles: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469265" marR="6985" indent="-228600">
              <a:lnSpc>
                <a:spcPct val="143700"/>
              </a:lnSpc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Inline </a:t>
            </a:r>
            <a:r>
              <a:rPr dirty="0" sz="1200">
                <a:latin typeface="Times New Roman"/>
                <a:cs typeface="Times New Roman"/>
              </a:rPr>
              <a:t>CSS: </a:t>
            </a:r>
            <a:r>
              <a:rPr dirty="0" sz="1200" spc="-5">
                <a:latin typeface="Times New Roman"/>
                <a:cs typeface="Times New Roman"/>
              </a:rPr>
              <a:t>You can declare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styles directly in an HTML element </a:t>
            </a:r>
            <a:r>
              <a:rPr dirty="0" sz="1200">
                <a:latin typeface="Times New Roman"/>
                <a:cs typeface="Times New Roman"/>
              </a:rPr>
              <a:t>using the style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attribute. For example, </a:t>
            </a:r>
            <a:r>
              <a:rPr dirty="0" sz="1200">
                <a:latin typeface="Times New Roman"/>
                <a:cs typeface="Times New Roman"/>
              </a:rPr>
              <a:t>&lt;p </a:t>
            </a:r>
            <a:r>
              <a:rPr dirty="0" sz="1200" spc="-5">
                <a:latin typeface="Times New Roman"/>
                <a:cs typeface="Times New Roman"/>
              </a:rPr>
              <a:t>style="color: </a:t>
            </a:r>
            <a:r>
              <a:rPr dirty="0" sz="1200">
                <a:latin typeface="Times New Roman"/>
                <a:cs typeface="Times New Roman"/>
              </a:rPr>
              <a:t>blue;"&gt;This is a blue </a:t>
            </a:r>
            <a:r>
              <a:rPr dirty="0" sz="1200" spc="-5">
                <a:latin typeface="Times New Roman"/>
                <a:cs typeface="Times New Roman"/>
              </a:rPr>
              <a:t>paragraph.&lt;/p&gt; applies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blue</a:t>
            </a:r>
            <a:r>
              <a:rPr dirty="0" sz="1200" spc="-5">
                <a:latin typeface="Times New Roman"/>
                <a:cs typeface="Times New Roman"/>
              </a:rPr>
              <a:t> color directly</a:t>
            </a:r>
            <a:r>
              <a:rPr dirty="0" sz="1200">
                <a:latin typeface="Times New Roman"/>
                <a:cs typeface="Times New Roman"/>
              </a:rPr>
              <a:t> to the</a:t>
            </a:r>
            <a:r>
              <a:rPr dirty="0" sz="1200" spc="-5">
                <a:latin typeface="Times New Roman"/>
                <a:cs typeface="Times New Roman"/>
              </a:rPr>
              <a:t> &lt;p&gt; element.</a:t>
            </a:r>
            <a:endParaRPr sz="1200">
              <a:latin typeface="Times New Roman"/>
              <a:cs typeface="Times New Roman"/>
            </a:endParaRPr>
          </a:p>
          <a:p>
            <a:pPr algn="just" marL="469265" marR="13970" indent="-228600">
              <a:lnSpc>
                <a:spcPct val="143800"/>
              </a:lnSpc>
              <a:spcBef>
                <a:spcPts val="10"/>
              </a:spcBef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Internal </a:t>
            </a:r>
            <a:r>
              <a:rPr dirty="0" sz="1200">
                <a:latin typeface="Times New Roman"/>
                <a:cs typeface="Times New Roman"/>
              </a:rPr>
              <a:t>CSS: </a:t>
            </a:r>
            <a:r>
              <a:rPr dirty="0" sz="1200" spc="-5">
                <a:latin typeface="Times New Roman"/>
                <a:cs typeface="Times New Roman"/>
              </a:rPr>
              <a:t>You can </a:t>
            </a:r>
            <a:r>
              <a:rPr dirty="0" sz="1200">
                <a:latin typeface="Times New Roman"/>
                <a:cs typeface="Times New Roman"/>
              </a:rPr>
              <a:t>declare CSS </a:t>
            </a:r>
            <a:r>
              <a:rPr dirty="0" sz="1200" spc="-5">
                <a:latin typeface="Times New Roman"/>
                <a:cs typeface="Times New Roman"/>
              </a:rPr>
              <a:t>styles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head </a:t>
            </a:r>
            <a:r>
              <a:rPr dirty="0" sz="1200">
                <a:latin typeface="Times New Roman"/>
                <a:cs typeface="Times New Roman"/>
              </a:rPr>
              <a:t>section of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HTML </a:t>
            </a:r>
            <a:r>
              <a:rPr dirty="0" sz="1200" spc="-5">
                <a:latin typeface="Times New Roman"/>
                <a:cs typeface="Times New Roman"/>
              </a:rPr>
              <a:t>document </a:t>
            </a:r>
            <a:r>
              <a:rPr dirty="0" sz="1200">
                <a:latin typeface="Times New Roman"/>
                <a:cs typeface="Times New Roman"/>
              </a:rPr>
              <a:t> using the </a:t>
            </a:r>
            <a:r>
              <a:rPr dirty="0" sz="1200" spc="-5">
                <a:latin typeface="Times New Roman"/>
                <a:cs typeface="Times New Roman"/>
              </a:rPr>
              <a:t>&lt;style&gt; tag.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example, </a:t>
            </a:r>
            <a:r>
              <a:rPr dirty="0" sz="1200">
                <a:latin typeface="Times New Roman"/>
                <a:cs typeface="Times New Roman"/>
              </a:rPr>
              <a:t>&lt;style&gt; p { color: </a:t>
            </a:r>
            <a:r>
              <a:rPr dirty="0" sz="1200" spc="-5">
                <a:latin typeface="Times New Roman"/>
                <a:cs typeface="Times New Roman"/>
              </a:rPr>
              <a:t>red; </a:t>
            </a:r>
            <a:r>
              <a:rPr dirty="0" sz="1200">
                <a:latin typeface="Times New Roman"/>
                <a:cs typeface="Times New Roman"/>
              </a:rPr>
              <a:t>} </a:t>
            </a:r>
            <a:r>
              <a:rPr dirty="0" sz="1200" spc="-5">
                <a:latin typeface="Times New Roman"/>
                <a:cs typeface="Times New Roman"/>
              </a:rPr>
              <a:t>&lt;/style&gt; </a:t>
            </a:r>
            <a:r>
              <a:rPr dirty="0" sz="1200">
                <a:latin typeface="Times New Roman"/>
                <a:cs typeface="Times New Roman"/>
              </a:rPr>
              <a:t>applies the red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&lt;p&gt; elements</a:t>
            </a:r>
            <a:r>
              <a:rPr dirty="0" sz="1200">
                <a:latin typeface="Times New Roman"/>
                <a:cs typeface="Times New Roman"/>
              </a:rPr>
              <a:t> on the</a:t>
            </a:r>
            <a:r>
              <a:rPr dirty="0" sz="1200" spc="-5">
                <a:latin typeface="Times New Roman"/>
                <a:cs typeface="Times New Roman"/>
              </a:rPr>
              <a:t> page.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43600"/>
              </a:lnSpc>
              <a:spcBef>
                <a:spcPts val="5"/>
              </a:spcBef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External </a:t>
            </a:r>
            <a:r>
              <a:rPr dirty="0" sz="1200">
                <a:latin typeface="Times New Roman"/>
                <a:cs typeface="Times New Roman"/>
              </a:rPr>
              <a:t>CSS: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declare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styles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 external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file and </a:t>
            </a:r>
            <a:r>
              <a:rPr dirty="0" sz="1200">
                <a:latin typeface="Times New Roman"/>
                <a:cs typeface="Times New Roman"/>
              </a:rPr>
              <a:t>link it to an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</a:t>
            </a:r>
            <a:r>
              <a:rPr dirty="0" sz="1200">
                <a:latin typeface="Times New Roman"/>
                <a:cs typeface="Times New Roman"/>
              </a:rPr>
              <a:t> 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&lt;link&gt;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tag.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&lt;link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rel="stylesheet"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type="text/css" href="styles.css"&gt; </a:t>
            </a:r>
            <a:r>
              <a:rPr dirty="0" sz="1200">
                <a:latin typeface="Times New Roman"/>
                <a:cs typeface="Times New Roman"/>
              </a:rPr>
              <a:t>links </a:t>
            </a:r>
            <a:r>
              <a:rPr dirty="0" sz="1200" spc="-5">
                <a:latin typeface="Times New Roman"/>
                <a:cs typeface="Times New Roman"/>
              </a:rPr>
              <a:t>an external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file named "styles.css"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Example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882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body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algn="just" marL="202565" marR="3761740">
              <a:lnSpc>
                <a:spcPts val="2780"/>
              </a:lnSpc>
              <a:spcBef>
                <a:spcPts val="310"/>
              </a:spcBef>
            </a:pPr>
            <a:r>
              <a:rPr dirty="0" sz="1200" spc="-5">
                <a:latin typeface="Times New Roman"/>
                <a:cs typeface="Times New Roman"/>
              </a:rPr>
              <a:t>background-color: #E0FFFF;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font-family: Arial, sans-serif;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font-size: </a:t>
            </a:r>
            <a:r>
              <a:rPr dirty="0" sz="1200">
                <a:latin typeface="Times New Roman"/>
                <a:cs typeface="Times New Roman"/>
              </a:rPr>
              <a:t>16px;</a:t>
            </a:r>
            <a:endParaRPr sz="1200">
              <a:latin typeface="Times New Roman"/>
              <a:cs typeface="Times New Roman"/>
            </a:endParaRPr>
          </a:p>
          <a:p>
            <a:pPr algn="just" marL="202565">
              <a:lnSpc>
                <a:spcPct val="100000"/>
              </a:lnSpc>
              <a:spcBef>
                <a:spcPts val="1010"/>
              </a:spcBef>
            </a:pPr>
            <a:r>
              <a:rPr dirty="0" sz="1200" spc="-5">
                <a:latin typeface="Times New Roman"/>
                <a:cs typeface="Times New Roman"/>
              </a:rPr>
              <a:t>padding: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20px;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202565" marR="4220210">
              <a:lnSpc>
                <a:spcPts val="2780"/>
              </a:lnSpc>
              <a:spcBef>
                <a:spcPts val="309"/>
              </a:spcBef>
            </a:pPr>
            <a:r>
              <a:rPr dirty="0" sz="1200" spc="-5">
                <a:latin typeface="Times New Roman"/>
                <a:cs typeface="Times New Roman"/>
              </a:rPr>
              <a:t>line-height: </a:t>
            </a:r>
            <a:r>
              <a:rPr dirty="0" sz="1200">
                <a:latin typeface="Times New Roman"/>
                <a:cs typeface="Times New Roman"/>
              </a:rPr>
              <a:t>1.5;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ar</a:t>
            </a:r>
            <a:r>
              <a:rPr dirty="0" sz="1200">
                <a:latin typeface="Times New Roman"/>
                <a:cs typeface="Times New Roman"/>
              </a:rPr>
              <a:t>gin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bottom: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20px;</a:t>
            </a:r>
            <a:endParaRPr sz="12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spcBef>
                <a:spcPts val="100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 indent="455295">
              <a:lnSpc>
                <a:spcPct val="143600"/>
              </a:lnSpc>
              <a:spcBef>
                <a:spcPts val="730"/>
              </a:spcBef>
            </a:pPr>
            <a:r>
              <a:rPr dirty="0" sz="1200" spc="-5">
                <a:latin typeface="Times New Roman"/>
                <a:cs typeface="Times New Roman"/>
              </a:rPr>
              <a:t>As web technologies </a:t>
            </a:r>
            <a:r>
              <a:rPr dirty="0" sz="1200">
                <a:latin typeface="Times New Roman"/>
                <a:cs typeface="Times New Roman"/>
              </a:rPr>
              <a:t>continue to </a:t>
            </a:r>
            <a:r>
              <a:rPr dirty="0" sz="1200" spc="-5">
                <a:latin typeface="Times New Roman"/>
                <a:cs typeface="Times New Roman"/>
              </a:rPr>
              <a:t>evolve,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remains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fundamental </a:t>
            </a:r>
            <a:r>
              <a:rPr dirty="0" sz="1200">
                <a:latin typeface="Times New Roman"/>
                <a:cs typeface="Times New Roman"/>
              </a:rPr>
              <a:t>skill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anyone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working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web development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design. Whether you're </a:t>
            </a:r>
            <a:r>
              <a:rPr dirty="0" sz="1200">
                <a:latin typeface="Times New Roman"/>
                <a:cs typeface="Times New Roman"/>
              </a:rPr>
              <a:t>building a simple blog or a </a:t>
            </a:r>
            <a:r>
              <a:rPr dirty="0" sz="1200" spc="-5">
                <a:latin typeface="Times New Roman"/>
                <a:cs typeface="Times New Roman"/>
              </a:rPr>
              <a:t>complex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application, </a:t>
            </a:r>
            <a:r>
              <a:rPr dirty="0" sz="1200">
                <a:latin typeface="Times New Roman"/>
                <a:cs typeface="Times New Roman"/>
              </a:rPr>
              <a:t>CSS </a:t>
            </a:r>
            <a:r>
              <a:rPr dirty="0" sz="1200" spc="-5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the tools you </a:t>
            </a:r>
            <a:r>
              <a:rPr dirty="0" sz="1200" spc="-10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engaging and </a:t>
            </a:r>
            <a:r>
              <a:rPr dirty="0" sz="1200" spc="-5">
                <a:latin typeface="Times New Roman"/>
                <a:cs typeface="Times New Roman"/>
              </a:rPr>
              <a:t>responsive user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>
                <a:latin typeface="Times New Roman"/>
                <a:cs typeface="Times New Roman"/>
              </a:rPr>
              <a:t> a </a:t>
            </a:r>
            <a:r>
              <a:rPr dirty="0" sz="1200" spc="-5">
                <a:latin typeface="Times New Roman"/>
                <a:cs typeface="Times New Roman"/>
              </a:rPr>
              <a:t>range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devices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12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37691" y="878839"/>
            <a:ext cx="5824855" cy="905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76200" marR="5080" indent="342900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high-level,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dynamic,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object-oriented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programming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primarily for web development.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scripting language that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interactive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dynamic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JavaScript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client-side,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runs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user's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 rather than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a</a:t>
            </a:r>
            <a:r>
              <a:rPr dirty="0" sz="1200" spc="-5">
                <a:latin typeface="Times New Roman"/>
                <a:cs typeface="Times New Roman"/>
              </a:rPr>
              <a:t> server.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76200" marR="73025" indent="607695">
              <a:lnSpc>
                <a:spcPct val="1438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JavaScript </a:t>
            </a:r>
            <a:r>
              <a:rPr dirty="0" sz="1200">
                <a:latin typeface="Times New Roman"/>
                <a:cs typeface="Times New Roman"/>
              </a:rPr>
              <a:t>was </a:t>
            </a:r>
            <a:r>
              <a:rPr dirty="0" sz="1200" spc="-5">
                <a:latin typeface="Times New Roman"/>
                <a:cs typeface="Times New Roman"/>
              </a:rPr>
              <a:t>first introduced </a:t>
            </a:r>
            <a:r>
              <a:rPr dirty="0" sz="1200">
                <a:latin typeface="Times New Roman"/>
                <a:cs typeface="Times New Roman"/>
              </a:rPr>
              <a:t>in 1995 by Netscape </a:t>
            </a:r>
            <a:r>
              <a:rPr dirty="0" sz="1200" spc="-5">
                <a:latin typeface="Times New Roman"/>
                <a:cs typeface="Times New Roman"/>
              </a:rPr>
              <a:t>Communications Corporation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add </a:t>
            </a:r>
            <a:r>
              <a:rPr dirty="0" sz="1200">
                <a:latin typeface="Times New Roman"/>
                <a:cs typeface="Times New Roman"/>
              </a:rPr>
              <a:t>interactivity to </a:t>
            </a:r>
            <a:r>
              <a:rPr dirty="0" sz="1200" spc="-5">
                <a:latin typeface="Times New Roman"/>
                <a:cs typeface="Times New Roman"/>
              </a:rPr>
              <a:t>web pages. </a:t>
            </a:r>
            <a:r>
              <a:rPr dirty="0" sz="1200">
                <a:latin typeface="Times New Roman"/>
                <a:cs typeface="Times New Roman"/>
              </a:rPr>
              <a:t>Since then, it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become one of the most </a:t>
            </a:r>
            <a:r>
              <a:rPr dirty="0" sz="1200" spc="-5">
                <a:latin typeface="Times New Roman"/>
                <a:cs typeface="Times New Roman"/>
              </a:rPr>
              <a:t>popular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programming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languages</a:t>
            </a:r>
            <a:r>
              <a:rPr dirty="0" sz="1200" spc="5">
                <a:latin typeface="Times New Roman"/>
                <a:cs typeface="Times New Roman"/>
              </a:rPr>
              <a:t> in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world,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uses.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76200" marR="144145" indent="683895">
              <a:lnSpc>
                <a:spcPct val="143900"/>
              </a:lnSpc>
            </a:pPr>
            <a:r>
              <a:rPr dirty="0" sz="1200">
                <a:latin typeface="Times New Roman"/>
                <a:cs typeface="Times New Roman"/>
              </a:rPr>
              <a:t>Some of the </a:t>
            </a:r>
            <a:r>
              <a:rPr dirty="0" sz="1200" spc="-5">
                <a:latin typeface="Times New Roman"/>
                <a:cs typeface="Times New Roman"/>
              </a:rPr>
              <a:t>features that make JavaScript popular among developers </a:t>
            </a:r>
            <a:r>
              <a:rPr dirty="0" sz="1200">
                <a:latin typeface="Times New Roman"/>
                <a:cs typeface="Times New Roman"/>
              </a:rPr>
              <a:t>include its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flexibility, ease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use,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compatibility 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wide range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platforms and browsers.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 an open-source language, which means that developers </a:t>
            </a:r>
            <a:r>
              <a:rPr dirty="0" sz="1200">
                <a:latin typeface="Times New Roman"/>
                <a:cs typeface="Times New Roman"/>
              </a:rPr>
              <a:t>can use it </a:t>
            </a:r>
            <a:r>
              <a:rPr dirty="0" sz="1200" spc="-5">
                <a:latin typeface="Times New Roman"/>
                <a:cs typeface="Times New Roman"/>
              </a:rPr>
              <a:t>and modify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without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restrictions.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6200" marR="94615" indent="645795">
              <a:lnSpc>
                <a:spcPct val="143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data, perform calculations, manipulate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DOM (Document Object </a:t>
            </a:r>
            <a:r>
              <a:rPr dirty="0" sz="1200">
                <a:latin typeface="Times New Roman"/>
                <a:cs typeface="Times New Roman"/>
              </a:rPr>
              <a:t>Model),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more.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server-side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>
                <a:latin typeface="Times New Roman"/>
                <a:cs typeface="Times New Roman"/>
              </a:rPr>
              <a:t> using </a:t>
            </a:r>
            <a:r>
              <a:rPr dirty="0" sz="1200" spc="-5">
                <a:latin typeface="Times New Roman"/>
                <a:cs typeface="Times New Roman"/>
              </a:rPr>
              <a:t>frameworks</a:t>
            </a:r>
            <a:r>
              <a:rPr dirty="0" sz="1200">
                <a:latin typeface="Times New Roman"/>
                <a:cs typeface="Times New Roman"/>
              </a:rPr>
              <a:t> like</a:t>
            </a:r>
            <a:r>
              <a:rPr dirty="0" sz="1200" spc="-5">
                <a:latin typeface="Times New Roman"/>
                <a:cs typeface="Times New Roman"/>
              </a:rPr>
              <a:t> Node.js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React </a:t>
            </a:r>
            <a:r>
              <a:rPr dirty="0" sz="1200" spc="-5">
                <a:latin typeface="Times New Roman"/>
                <a:cs typeface="Times New Roman"/>
              </a:rPr>
              <a:t>Native.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 marR="349250" indent="683895">
              <a:lnSpc>
                <a:spcPct val="143300"/>
              </a:lnSpc>
            </a:pPr>
            <a:r>
              <a:rPr dirty="0" sz="1200" spc="-5">
                <a:latin typeface="Times New Roman"/>
                <a:cs typeface="Times New Roman"/>
              </a:rPr>
              <a:t>here's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example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together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-5">
                <a:latin typeface="Times New Roman"/>
                <a:cs typeface="Times New Roman"/>
              </a:rPr>
              <a:t> interactive webpage: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&lt;!DOCTYPE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html&gt;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 spc="-15">
                <a:latin typeface="Times New Roman"/>
                <a:cs typeface="Times New Roman"/>
              </a:rPr>
              <a:t>&lt;html&gt;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&lt;head&gt;</a:t>
            </a:r>
            <a:endParaRPr sz="12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&lt;title&gt;My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Webpage&lt;/title&gt;</a:t>
            </a:r>
            <a:endParaRPr sz="12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55"/>
              </a:spcBef>
            </a:pPr>
            <a:r>
              <a:rPr dirty="0" sz="1200" spc="-15">
                <a:latin typeface="Times New Roman"/>
                <a:cs typeface="Times New Roman"/>
              </a:rPr>
              <a:t>&lt;style&gt;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/*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styles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4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.highlight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background-color: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yellow;</a:t>
            </a:r>
            <a:endParaRPr sz="12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45"/>
              </a:spcBef>
            </a:pPr>
            <a:r>
              <a:rPr dirty="0" sz="1200" spc="-15">
                <a:latin typeface="Times New Roman"/>
                <a:cs typeface="Times New Roman"/>
              </a:rPr>
              <a:t>&lt;/style&gt;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&lt;/head&gt;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 spc="-15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&lt;h1&gt;My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Webpage&lt;/h1&gt;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&lt;p&gt;Click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highlight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text:&lt;/p&gt;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&lt;p id="myText"&gt;This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text.&lt;/p&gt;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37691" y="820927"/>
            <a:ext cx="5748020" cy="851598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200" spc="-5">
                <a:latin typeface="Times New Roman"/>
                <a:cs typeface="Times New Roman"/>
              </a:rPr>
              <a:t>&lt;button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id="myButton"&gt;Highlight&lt;/button&gt;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200" spc="-15">
                <a:latin typeface="Times New Roman"/>
                <a:cs typeface="Times New Roman"/>
              </a:rPr>
              <a:t>&lt;script&gt;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//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 marR="239268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const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document.getElementById('myButton');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button.addEventListener('click',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function()</a:t>
            </a:r>
            <a:r>
              <a:rPr dirty="0" sz="1200"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304800" marR="2398395">
              <a:lnSpc>
                <a:spcPct val="1100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const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document.getElementById('myText');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text.classList.add('highlight');</a:t>
            </a:r>
            <a:endParaRPr sz="12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170"/>
              </a:spcBef>
            </a:pPr>
            <a:r>
              <a:rPr dirty="0" sz="1200" spc="-30">
                <a:latin typeface="Times New Roman"/>
                <a:cs typeface="Times New Roman"/>
              </a:rPr>
              <a:t>});</a:t>
            </a:r>
            <a:endParaRPr sz="12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45"/>
              </a:spcBef>
            </a:pPr>
            <a:r>
              <a:rPr dirty="0" sz="1200" spc="-15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55"/>
              </a:spcBef>
            </a:pPr>
            <a:r>
              <a:rPr dirty="0" sz="1200" spc="-15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 spc="-15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76200" marR="42545">
              <a:lnSpc>
                <a:spcPct val="144200"/>
              </a:lnSpc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heading,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paragraph,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some</a:t>
            </a:r>
            <a:r>
              <a:rPr dirty="0" sz="1200" spc="-5">
                <a:latin typeface="Times New Roman"/>
                <a:cs typeface="Times New Roman"/>
              </a:rPr>
              <a:t> JavaScript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 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>
                <a:latin typeface="Times New Roman"/>
                <a:cs typeface="Times New Roman"/>
              </a:rPr>
              <a:t> listener</a:t>
            </a:r>
            <a:r>
              <a:rPr dirty="0" sz="1200" spc="-5">
                <a:latin typeface="Times New Roman"/>
                <a:cs typeface="Times New Roman"/>
              </a:rPr>
              <a:t> for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76200" marR="65405" indent="531495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id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'myButton',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>
                <a:latin typeface="Times New Roman"/>
                <a:cs typeface="Times New Roman"/>
              </a:rPr>
              <a:t> 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'getElementById</a:t>
            </a:r>
            <a:r>
              <a:rPr dirty="0" sz="1200">
                <a:latin typeface="Times New Roman"/>
                <a:cs typeface="Times New Roman"/>
              </a:rPr>
              <a:t> '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5">
                <a:latin typeface="Times New Roman"/>
                <a:cs typeface="Times New Roman"/>
              </a:rPr>
              <a:t> JavaScript</a:t>
            </a:r>
            <a:r>
              <a:rPr dirty="0" sz="1200">
                <a:latin typeface="Times New Roman"/>
                <a:cs typeface="Times New Roman"/>
              </a:rPr>
              <a:t> code.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then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listener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 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addEventListener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takes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arguments: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</a:t>
            </a:r>
            <a:r>
              <a:rPr dirty="0" sz="1200" spc="-5">
                <a:latin typeface="Times New Roman"/>
                <a:cs typeface="Times New Roman"/>
              </a:rPr>
              <a:t> (click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case)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triggered.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 marR="89535" indent="569595">
              <a:lnSpc>
                <a:spcPct val="1433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event</a:t>
            </a:r>
            <a:r>
              <a:rPr dirty="0" sz="1200">
                <a:latin typeface="Times New Roman"/>
                <a:cs typeface="Times New Roman"/>
              </a:rPr>
              <a:t> listener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'getElementById'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again 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paragraph element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'myText' ID, and then </a:t>
            </a:r>
            <a:r>
              <a:rPr dirty="0" sz="1200">
                <a:latin typeface="Times New Roman"/>
                <a:cs typeface="Times New Roman"/>
              </a:rPr>
              <a:t>use the </a:t>
            </a:r>
            <a:r>
              <a:rPr dirty="0" sz="1200" spc="-5">
                <a:latin typeface="Times New Roman"/>
                <a:cs typeface="Times New Roman"/>
              </a:rPr>
              <a:t>'classList.add' method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add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highlight </a:t>
            </a:r>
            <a:r>
              <a:rPr dirty="0" sz="1200" spc="-5">
                <a:latin typeface="Times New Roman"/>
                <a:cs typeface="Times New Roman"/>
              </a:rPr>
              <a:t>CSS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</a:t>
            </a:r>
            <a:r>
              <a:rPr dirty="0" sz="1200">
                <a:latin typeface="Times New Roman"/>
                <a:cs typeface="Times New Roman"/>
              </a:rPr>
              <a:t> to the</a:t>
            </a:r>
            <a:r>
              <a:rPr dirty="0" sz="1200" spc="-5">
                <a:latin typeface="Times New Roman"/>
                <a:cs typeface="Times New Roman"/>
              </a:rPr>
              <a:t> element.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 marR="175260" indent="569595">
              <a:lnSpc>
                <a:spcPct val="143900"/>
              </a:lnSpc>
            </a:pPr>
            <a:r>
              <a:rPr dirty="0" sz="1200" spc="-5">
                <a:latin typeface="Times New Roman"/>
                <a:cs typeface="Times New Roman"/>
              </a:rPr>
              <a:t>The 'highlight'</a:t>
            </a:r>
            <a:r>
              <a:rPr dirty="0" sz="1200">
                <a:latin typeface="Times New Roman"/>
                <a:cs typeface="Times New Roman"/>
              </a:rPr>
              <a:t> CSS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sets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background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>
                <a:latin typeface="Times New Roman"/>
                <a:cs typeface="Times New Roman"/>
              </a:rPr>
              <a:t> of the</a:t>
            </a:r>
            <a:r>
              <a:rPr dirty="0" sz="1200" spc="-5">
                <a:latin typeface="Times New Roman"/>
                <a:cs typeface="Times New Roman"/>
              </a:rPr>
              <a:t> element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yellow.So 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 clicks </a:t>
            </a:r>
            <a:r>
              <a:rPr dirty="0" sz="1200">
                <a:latin typeface="Times New Roman"/>
                <a:cs typeface="Times New Roman"/>
              </a:rPr>
              <a:t>the button, the event </a:t>
            </a:r>
            <a:r>
              <a:rPr dirty="0" sz="1200" spc="-5">
                <a:latin typeface="Times New Roman"/>
                <a:cs typeface="Times New Roman"/>
              </a:rPr>
              <a:t>listener function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called, which adds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highlight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paragraph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causing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highlighted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a </a:t>
            </a:r>
            <a:r>
              <a:rPr dirty="0" sz="1200" spc="-5">
                <a:latin typeface="Times New Roman"/>
                <a:cs typeface="Times New Roman"/>
              </a:rPr>
              <a:t>yellow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background </a:t>
            </a:r>
            <a:r>
              <a:rPr dirty="0" sz="1200">
                <a:latin typeface="Times New Roman"/>
                <a:cs typeface="Times New Roman"/>
              </a:rPr>
              <a:t>color.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 marR="356235" indent="569595">
              <a:lnSpc>
                <a:spcPct val="144200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together </a:t>
            </a:r>
            <a:r>
              <a:rPr dirty="0" sz="1200">
                <a:latin typeface="Times New Roman"/>
                <a:cs typeface="Times New Roman"/>
              </a:rPr>
              <a:t>to create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dynamic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interactive</a:t>
            </a:r>
            <a:r>
              <a:rPr dirty="0" sz="1200" spc="-5">
                <a:latin typeface="Times New Roman"/>
                <a:cs typeface="Times New Roman"/>
              </a:rPr>
              <a:t> webpage.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 marR="5080" indent="569595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Overall,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versatile</a:t>
            </a:r>
            <a:r>
              <a:rPr dirty="0" sz="1200">
                <a:latin typeface="Times New Roman"/>
                <a:cs typeface="Times New Roman"/>
              </a:rPr>
              <a:t> language</a:t>
            </a:r>
            <a:r>
              <a:rPr dirty="0" sz="1200" spc="-5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revolutionized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web, </a:t>
            </a:r>
            <a:r>
              <a:rPr dirty="0" sz="1200">
                <a:latin typeface="Times New Roman"/>
                <a:cs typeface="Times New Roman"/>
              </a:rPr>
              <a:t>and it </a:t>
            </a:r>
            <a:r>
              <a:rPr dirty="0" sz="1200" spc="-5">
                <a:latin typeface="Times New Roman"/>
                <a:cs typeface="Times New Roman"/>
              </a:rPr>
              <a:t>will likely continue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play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significant role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future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14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37691" y="878839"/>
            <a:ext cx="5826760" cy="892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62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PHP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HyperText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Preprocessor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76200" marR="5080" indent="417195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PHP, originally known as Personal Home Page,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server-side scripting language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primarily </a:t>
            </a:r>
            <a:r>
              <a:rPr dirty="0" sz="1200">
                <a:latin typeface="Times New Roman"/>
                <a:cs typeface="Times New Roman"/>
              </a:rPr>
              <a:t>designed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web </a:t>
            </a:r>
            <a:r>
              <a:rPr dirty="0" sz="1200" spc="-5">
                <a:latin typeface="Times New Roman"/>
                <a:cs typeface="Times New Roman"/>
              </a:rPr>
              <a:t>development.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created </a:t>
            </a:r>
            <a:r>
              <a:rPr dirty="0" sz="1200">
                <a:latin typeface="Times New Roman"/>
                <a:cs typeface="Times New Roman"/>
              </a:rPr>
              <a:t>in 1994 by Rasmus </a:t>
            </a:r>
            <a:r>
              <a:rPr dirty="0" sz="1200" spc="-5">
                <a:latin typeface="Times New Roman"/>
                <a:cs typeface="Times New Roman"/>
              </a:rPr>
              <a:t>Lerdorf as </a:t>
            </a:r>
            <a:r>
              <a:rPr dirty="0" sz="1200">
                <a:latin typeface="Times New Roman"/>
                <a:cs typeface="Times New Roman"/>
              </a:rPr>
              <a:t>a set 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Gateway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(CGI)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scripts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visits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website.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 evolved </a:t>
            </a:r>
            <a:r>
              <a:rPr dirty="0" sz="1200">
                <a:latin typeface="Times New Roman"/>
                <a:cs typeface="Times New Roman"/>
              </a:rPr>
              <a:t>into a </a:t>
            </a:r>
            <a:r>
              <a:rPr dirty="0" sz="1200" spc="-5">
                <a:latin typeface="Times New Roman"/>
                <a:cs typeface="Times New Roman"/>
              </a:rPr>
              <a:t>powerful programming </a:t>
            </a:r>
            <a:r>
              <a:rPr dirty="0" sz="1200">
                <a:latin typeface="Times New Roman"/>
                <a:cs typeface="Times New Roman"/>
              </a:rPr>
              <a:t>language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widely used </a:t>
            </a:r>
            <a:r>
              <a:rPr dirty="0" sz="1200">
                <a:latin typeface="Times New Roman"/>
                <a:cs typeface="Times New Roman"/>
              </a:rPr>
              <a:t>for building </a:t>
            </a:r>
            <a:r>
              <a:rPr dirty="0" sz="1200" spc="-5">
                <a:latin typeface="Times New Roman"/>
                <a:cs typeface="Times New Roman"/>
              </a:rPr>
              <a:t>dynamic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76200" marR="5080">
              <a:lnSpc>
                <a:spcPct val="1436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originally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stood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"Personal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Home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Page,"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later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"Hypertext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Preprocessor"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reflect</a:t>
            </a:r>
            <a:r>
              <a:rPr dirty="0" sz="1200">
                <a:latin typeface="Times New Roman"/>
                <a:cs typeface="Times New Roman"/>
              </a:rPr>
              <a:t> 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general-purpose</a:t>
            </a:r>
            <a:r>
              <a:rPr dirty="0" sz="1200">
                <a:latin typeface="Times New Roman"/>
                <a:cs typeface="Times New Roman"/>
              </a:rPr>
              <a:t> nature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 </a:t>
            </a:r>
            <a:r>
              <a:rPr dirty="0" sz="1200">
                <a:latin typeface="Times New Roman"/>
                <a:cs typeface="Times New Roman"/>
              </a:rPr>
              <a:t>web </a:t>
            </a:r>
            <a:r>
              <a:rPr dirty="0" sz="1200" spc="-5">
                <a:latin typeface="Times New Roman"/>
                <a:cs typeface="Times New Roman"/>
              </a:rPr>
              <a:t>content. The </a:t>
            </a:r>
            <a:r>
              <a:rPr dirty="0" sz="1200">
                <a:latin typeface="Times New Roman"/>
                <a:cs typeface="Times New Roman"/>
              </a:rPr>
              <a:t>name </a:t>
            </a:r>
            <a:r>
              <a:rPr dirty="0" sz="1200" spc="-5">
                <a:latin typeface="Times New Roman"/>
                <a:cs typeface="Times New Roman"/>
              </a:rPr>
              <a:t>"Hypertext Preprocessor"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recursive acronym,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first</a:t>
            </a:r>
            <a:r>
              <a:rPr dirty="0" sz="1200">
                <a:latin typeface="Times New Roman"/>
                <a:cs typeface="Times New Roman"/>
              </a:rPr>
              <a:t> "P" in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"PHP."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76200" marR="5080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PHP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server-side programming language </a:t>
            </a:r>
            <a:r>
              <a:rPr dirty="0" sz="1200">
                <a:latin typeface="Times New Roman"/>
                <a:cs typeface="Times New Roman"/>
              </a:rPr>
              <a:t>used </a:t>
            </a:r>
            <a:r>
              <a:rPr dirty="0" sz="1200" spc="-5">
                <a:latin typeface="Times New Roman"/>
                <a:cs typeface="Times New Roman"/>
              </a:rPr>
              <a:t>primarily for web development.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embedded within HTML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standalone </a:t>
            </a:r>
            <a:r>
              <a:rPr dirty="0" sz="1200" spc="-5">
                <a:latin typeface="Times New Roman"/>
                <a:cs typeface="Times New Roman"/>
              </a:rPr>
              <a:t>PHP files. PHP code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executed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server,</a:t>
            </a:r>
            <a:r>
              <a:rPr dirty="0" sz="1200">
                <a:latin typeface="Times New Roman"/>
                <a:cs typeface="Times New Roman"/>
              </a:rPr>
              <a:t> generating dynamic</a:t>
            </a:r>
            <a:r>
              <a:rPr dirty="0" sz="1200" spc="-5">
                <a:latin typeface="Times New Roman"/>
                <a:cs typeface="Times New Roman"/>
              </a:rPr>
              <a:t> HTML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sent</a:t>
            </a:r>
            <a:r>
              <a:rPr dirty="0" sz="1200">
                <a:latin typeface="Times New Roman"/>
                <a:cs typeface="Times New Roman"/>
              </a:rPr>
              <a:t> to the</a:t>
            </a:r>
            <a:r>
              <a:rPr dirty="0" sz="1200" spc="-5">
                <a:latin typeface="Times New Roman"/>
                <a:cs typeface="Times New Roman"/>
              </a:rPr>
              <a:t> client's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76200" marR="6985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PHP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popular for several reasons. First, </a:t>
            </a:r>
            <a:r>
              <a:rPr dirty="0" sz="1200">
                <a:latin typeface="Times New Roman"/>
                <a:cs typeface="Times New Roman"/>
              </a:rPr>
              <a:t>it is </a:t>
            </a:r>
            <a:r>
              <a:rPr dirty="0" sz="1200" spc="-5">
                <a:latin typeface="Times New Roman"/>
                <a:cs typeface="Times New Roman"/>
              </a:rPr>
              <a:t>open-source, </a:t>
            </a:r>
            <a:r>
              <a:rPr dirty="0" sz="1200">
                <a:latin typeface="Times New Roman"/>
                <a:cs typeface="Times New Roman"/>
              </a:rPr>
              <a:t>meaning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it is </a:t>
            </a:r>
            <a:r>
              <a:rPr dirty="0" sz="1200" spc="-5">
                <a:latin typeface="Times New Roman"/>
                <a:cs typeface="Times New Roman"/>
              </a:rPr>
              <a:t>free </a:t>
            </a:r>
            <a:r>
              <a:rPr dirty="0" sz="1200">
                <a:latin typeface="Times New Roman"/>
                <a:cs typeface="Times New Roman"/>
              </a:rPr>
              <a:t>to use and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distribute. Second, </a:t>
            </a:r>
            <a:r>
              <a:rPr dirty="0" sz="1200">
                <a:latin typeface="Times New Roman"/>
                <a:cs typeface="Times New Roman"/>
              </a:rPr>
              <a:t>it is </a:t>
            </a:r>
            <a:r>
              <a:rPr dirty="0" sz="1200" spc="-5">
                <a:latin typeface="Times New Roman"/>
                <a:cs typeface="Times New Roman"/>
              </a:rPr>
              <a:t>easy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learn, especially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developers who </a:t>
            </a:r>
            <a:r>
              <a:rPr dirty="0" sz="1200">
                <a:latin typeface="Times New Roman"/>
                <a:cs typeface="Times New Roman"/>
              </a:rPr>
              <a:t>already know </a:t>
            </a:r>
            <a:r>
              <a:rPr dirty="0" sz="1200" spc="-5">
                <a:latin typeface="Times New Roman"/>
                <a:cs typeface="Times New Roman"/>
              </a:rPr>
              <a:t>HTML </a:t>
            </a:r>
            <a:r>
              <a:rPr dirty="0" sz="1200" spc="-1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Third,</a:t>
            </a:r>
            <a:r>
              <a:rPr dirty="0" sz="1200">
                <a:latin typeface="Times New Roman"/>
                <a:cs typeface="Times New Roman"/>
              </a:rPr>
              <a:t>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community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contribute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 and </a:t>
            </a:r>
            <a:r>
              <a:rPr dirty="0" sz="1200">
                <a:latin typeface="Times New Roman"/>
                <a:cs typeface="Times New Roman"/>
              </a:rPr>
              <a:t>support.PHP is </a:t>
            </a:r>
            <a:r>
              <a:rPr dirty="0" sz="1200" spc="-5">
                <a:latin typeface="Times New Roman"/>
                <a:cs typeface="Times New Roman"/>
              </a:rPr>
              <a:t>popular for several reasons. First, </a:t>
            </a:r>
            <a:r>
              <a:rPr dirty="0" sz="1200">
                <a:latin typeface="Times New Roman"/>
                <a:cs typeface="Times New Roman"/>
              </a:rPr>
              <a:t>it is </a:t>
            </a:r>
            <a:r>
              <a:rPr dirty="0" sz="1200" spc="-5">
                <a:latin typeface="Times New Roman"/>
                <a:cs typeface="Times New Roman"/>
              </a:rPr>
              <a:t>open-source, </a:t>
            </a:r>
            <a:r>
              <a:rPr dirty="0" sz="1200">
                <a:latin typeface="Times New Roman"/>
                <a:cs typeface="Times New Roman"/>
              </a:rPr>
              <a:t>meaning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it is </a:t>
            </a:r>
            <a:r>
              <a:rPr dirty="0" sz="1200" spc="-5">
                <a:latin typeface="Times New Roman"/>
                <a:cs typeface="Times New Roman"/>
              </a:rPr>
              <a:t>free </a:t>
            </a:r>
            <a:r>
              <a:rPr dirty="0" sz="1200">
                <a:latin typeface="Times New Roman"/>
                <a:cs typeface="Times New Roman"/>
              </a:rPr>
              <a:t>to use </a:t>
            </a:r>
            <a:r>
              <a:rPr dirty="0" sz="1200" spc="-5">
                <a:latin typeface="Times New Roman"/>
                <a:cs typeface="Times New Roman"/>
              </a:rPr>
              <a:t>and distribute. Second, </a:t>
            </a:r>
            <a:r>
              <a:rPr dirty="0" sz="1200">
                <a:latin typeface="Times New Roman"/>
                <a:cs typeface="Times New Roman"/>
              </a:rPr>
              <a:t>it is easy to </a:t>
            </a:r>
            <a:r>
              <a:rPr dirty="0" sz="1200" spc="-5">
                <a:latin typeface="Times New Roman"/>
                <a:cs typeface="Times New Roman"/>
              </a:rPr>
              <a:t>learn, especially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developers who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already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HTML </a:t>
            </a:r>
            <a:r>
              <a:rPr dirty="0" sz="1200">
                <a:latin typeface="Times New Roman"/>
                <a:cs typeface="Times New Roman"/>
              </a:rPr>
              <a:t>and CSS. </a:t>
            </a:r>
            <a:r>
              <a:rPr dirty="0" sz="1200" spc="-5">
                <a:latin typeface="Times New Roman"/>
                <a:cs typeface="Times New Roman"/>
              </a:rPr>
              <a:t>Third,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a large </a:t>
            </a:r>
            <a:r>
              <a:rPr dirty="0" sz="1200" spc="-5">
                <a:latin typeface="Times New Roman"/>
                <a:cs typeface="Times New Roman"/>
              </a:rPr>
              <a:t>and active community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developers who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contribute </a:t>
            </a:r>
            <a:r>
              <a:rPr dirty="0" sz="1200">
                <a:latin typeface="Times New Roman"/>
                <a:cs typeface="Times New Roman"/>
              </a:rPr>
              <a:t>to its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support.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762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Here's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example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762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&lt;!DOCTYPE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html&gt;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ts val="1380"/>
              </a:lnSpc>
            </a:pPr>
            <a:r>
              <a:rPr dirty="0" sz="1200" spc="-15">
                <a:latin typeface="Times New Roman"/>
                <a:cs typeface="Times New Roman"/>
              </a:rPr>
              <a:t>&lt;html&gt;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&lt;head&gt;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&lt;title&gt;PHP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Example&lt;/title&gt;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ts val="1410"/>
              </a:lnSpc>
            </a:pPr>
            <a:r>
              <a:rPr dirty="0" sz="1200" spc="-10">
                <a:latin typeface="Times New Roman"/>
                <a:cs typeface="Times New Roman"/>
              </a:rPr>
              <a:t>&lt;/head&gt;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240"/>
              </a:spcBef>
            </a:pPr>
            <a:r>
              <a:rPr dirty="0" sz="1200" spc="-15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&lt;h1&gt;Welcome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Example&lt;/h1&gt;</a:t>
            </a:r>
            <a:endParaRPr sz="1200">
              <a:latin typeface="Times New Roman"/>
              <a:cs typeface="Times New Roman"/>
            </a:endParaRPr>
          </a:p>
          <a:p>
            <a:pPr marL="533400">
              <a:lnSpc>
                <a:spcPts val="1380"/>
              </a:lnSpc>
            </a:pPr>
            <a:r>
              <a:rPr dirty="0" sz="1200" spc="-25">
                <a:latin typeface="Times New Roman"/>
                <a:cs typeface="Times New Roman"/>
              </a:rPr>
              <a:t>&lt;?php</a:t>
            </a:r>
            <a:endParaRPr sz="1200">
              <a:latin typeface="Times New Roman"/>
              <a:cs typeface="Times New Roman"/>
            </a:endParaRPr>
          </a:p>
          <a:p>
            <a:pPr marL="9906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variable</a:t>
            </a:r>
            <a:endParaRPr sz="1200">
              <a:latin typeface="Times New Roman"/>
              <a:cs typeface="Times New Roman"/>
            </a:endParaRPr>
          </a:p>
          <a:p>
            <a:pPr marL="9906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$name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"John";</a:t>
            </a:r>
            <a:endParaRPr sz="1200">
              <a:latin typeface="Times New Roman"/>
              <a:cs typeface="Times New Roman"/>
            </a:endParaRPr>
          </a:p>
          <a:p>
            <a:pPr marL="9906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"&lt;p&gt;Hello,</a:t>
            </a:r>
            <a:r>
              <a:rPr dirty="0" sz="1200">
                <a:latin typeface="Times New Roman"/>
                <a:cs typeface="Times New Roman"/>
              </a:rPr>
              <a:t> my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15">
                <a:latin typeface="Times New Roman"/>
                <a:cs typeface="Times New Roman"/>
              </a:rPr>
              <a:t>$name&lt;/p&gt;";</a:t>
            </a:r>
            <a:endParaRPr sz="1200">
              <a:latin typeface="Times New Roman"/>
              <a:cs typeface="Times New Roman"/>
            </a:endParaRPr>
          </a:p>
          <a:p>
            <a:pPr marL="9906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$fruits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array("Apple", "Banana",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"Orange");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dirty="0" sz="1100">
                <a:latin typeface="Times New Roman"/>
                <a:cs typeface="Times New Roman"/>
              </a:rPr>
              <a:t>//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Output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array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loop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840739"/>
            <a:ext cx="5763895" cy="87979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927100" marR="3218815" indent="1206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echo </a:t>
            </a:r>
            <a:r>
              <a:rPr dirty="0" sz="1200">
                <a:latin typeface="Times New Roman"/>
                <a:cs typeface="Times New Roman"/>
              </a:rPr>
              <a:t>"&lt;ul&gt;";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foreach($fruits as $fruit)</a:t>
            </a:r>
            <a:r>
              <a:rPr dirty="0" sz="1200"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315"/>
              </a:lnSpc>
            </a:pPr>
            <a:r>
              <a:rPr dirty="0" sz="1200" spc="-5">
                <a:latin typeface="Times New Roman"/>
                <a:cs typeface="Times New Roman"/>
              </a:rPr>
              <a:t>ec</a:t>
            </a:r>
            <a:r>
              <a:rPr dirty="0" sz="1200">
                <a:latin typeface="Times New Roman"/>
                <a:cs typeface="Times New Roman"/>
              </a:rPr>
              <a:t>ho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>
                <a:latin typeface="Times New Roman"/>
                <a:cs typeface="Times New Roman"/>
              </a:rPr>
              <a:t>li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r>
              <a:rPr dirty="0" sz="1200">
                <a:latin typeface="Times New Roman"/>
                <a:cs typeface="Times New Roman"/>
              </a:rPr>
              <a:t>$</a:t>
            </a:r>
            <a:r>
              <a:rPr dirty="0" sz="1200" spc="-5">
                <a:latin typeface="Times New Roman"/>
                <a:cs typeface="Times New Roman"/>
              </a:rPr>
              <a:t>fr</a:t>
            </a:r>
            <a:r>
              <a:rPr dirty="0" sz="1200">
                <a:latin typeface="Times New Roman"/>
                <a:cs typeface="Times New Roman"/>
              </a:rPr>
              <a:t>uit</a:t>
            </a: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>
                <a:latin typeface="Times New Roman"/>
                <a:cs typeface="Times New Roman"/>
              </a:rPr>
              <a:t>/li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r>
              <a:rPr dirty="0" sz="1200">
                <a:latin typeface="Times New Roman"/>
                <a:cs typeface="Times New Roman"/>
              </a:rPr>
              <a:t>";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"&lt;/ul&gt;";</a:t>
            </a:r>
            <a:endParaRPr sz="1200">
              <a:latin typeface="Times New Roman"/>
              <a:cs typeface="Times New Roman"/>
            </a:endParaRPr>
          </a:p>
          <a:p>
            <a:pPr marL="927100" marR="3475990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5">
                <a:latin typeface="Times New Roman"/>
                <a:cs typeface="Times New Roman"/>
              </a:rPr>
              <a:t>Define </a:t>
            </a:r>
            <a:r>
              <a:rPr dirty="0" sz="1200">
                <a:latin typeface="Times New Roman"/>
                <a:cs typeface="Times New Roman"/>
              </a:rPr>
              <a:t>a function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add($x,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$y)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325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$x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$y;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85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85"/>
              </a:lnSpc>
            </a:pPr>
            <a:r>
              <a:rPr dirty="0" sz="1200">
                <a:latin typeface="Times New Roman"/>
                <a:cs typeface="Times New Roman"/>
              </a:rPr>
              <a:t>//</a:t>
            </a:r>
            <a:r>
              <a:rPr dirty="0" sz="1200" spc="-5">
                <a:latin typeface="Times New Roman"/>
                <a:cs typeface="Times New Roman"/>
              </a:rPr>
              <a:t> Call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output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$result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add(5,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7);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"&lt;p&gt;The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$result&lt;/p&gt;";</a:t>
            </a:r>
            <a:endParaRPr sz="1200">
              <a:latin typeface="Times New Roman"/>
              <a:cs typeface="Times New Roman"/>
            </a:endParaRPr>
          </a:p>
          <a:p>
            <a:pPr marL="647700">
              <a:lnSpc>
                <a:spcPts val="1410"/>
              </a:lnSpc>
              <a:spcBef>
                <a:spcPts val="240"/>
              </a:spcBef>
            </a:pPr>
            <a:r>
              <a:rPr dirty="0" sz="1200" spc="-30">
                <a:latin typeface="Times New Roman"/>
                <a:cs typeface="Times New Roman"/>
              </a:rPr>
              <a:t>?&gt;</a:t>
            </a:r>
            <a:endParaRPr sz="1200">
              <a:latin typeface="Times New Roman"/>
              <a:cs typeface="Times New Roman"/>
            </a:endParaRPr>
          </a:p>
          <a:p>
            <a:pPr marL="784860">
              <a:lnSpc>
                <a:spcPts val="1380"/>
              </a:lnSpc>
            </a:pPr>
            <a:r>
              <a:rPr dirty="0" sz="1200" spc="-15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 marL="821690">
              <a:lnSpc>
                <a:spcPts val="1410"/>
              </a:lnSpc>
            </a:pPr>
            <a:r>
              <a:rPr dirty="0" sz="1200" spc="-10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demonstrates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concepts: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469900" marR="7620" indent="-228600">
              <a:lnSpc>
                <a:spcPct val="110400"/>
              </a:lnSpc>
              <a:spcBef>
                <a:spcPts val="805"/>
              </a:spcBef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Variables: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PHP,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$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symbol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followed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example,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$name variable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defined and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is output using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echo statement.</a:t>
            </a:r>
            <a:endParaRPr sz="1200">
              <a:latin typeface="Times New Roman"/>
              <a:cs typeface="Times New Roman"/>
            </a:endParaRPr>
          </a:p>
          <a:p>
            <a:pPr algn="just" marL="469900" marR="7620" indent="-228600">
              <a:lnSpc>
                <a:spcPct val="110000"/>
              </a:lnSpc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Arrays: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$fruits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foreach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loop.</a:t>
            </a:r>
            <a:endParaRPr sz="1200">
              <a:latin typeface="Times New Roman"/>
              <a:cs typeface="Times New Roman"/>
            </a:endParaRPr>
          </a:p>
          <a:p>
            <a:pPr algn="just" marL="469900" marR="5080" indent="-228600">
              <a:lnSpc>
                <a:spcPct val="110000"/>
              </a:lnSpc>
              <a:spcBef>
                <a:spcPts val="10"/>
              </a:spcBef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Functions: You can </a:t>
            </a:r>
            <a:r>
              <a:rPr dirty="0" sz="1200">
                <a:latin typeface="Times New Roman"/>
                <a:cs typeface="Times New Roman"/>
              </a:rPr>
              <a:t>define your </a:t>
            </a:r>
            <a:r>
              <a:rPr dirty="0" sz="1200" spc="-5">
                <a:latin typeface="Times New Roman"/>
                <a:cs typeface="Times New Roman"/>
              </a:rPr>
              <a:t>own functions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PHP </a:t>
            </a:r>
            <a:r>
              <a:rPr dirty="0" sz="1200">
                <a:latin typeface="Times New Roman"/>
                <a:cs typeface="Times New Roman"/>
              </a:rPr>
              <a:t>using the </a:t>
            </a:r>
            <a:r>
              <a:rPr dirty="0" sz="1200" spc="-5">
                <a:latin typeface="Times New Roman"/>
                <a:cs typeface="Times New Roman"/>
              </a:rPr>
              <a:t>function keyword. In </a:t>
            </a:r>
            <a:r>
              <a:rPr dirty="0" sz="1200">
                <a:latin typeface="Times New Roman"/>
                <a:cs typeface="Times New Roman"/>
              </a:rPr>
              <a:t> this </a:t>
            </a:r>
            <a:r>
              <a:rPr dirty="0" sz="1200" spc="-5">
                <a:latin typeface="Times New Roman"/>
                <a:cs typeface="Times New Roman"/>
              </a:rPr>
              <a:t>example,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add function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defined and is 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calculate </a:t>
            </a:r>
            <a:r>
              <a:rPr dirty="0" sz="1200">
                <a:latin typeface="Times New Roman"/>
                <a:cs typeface="Times New Roman"/>
              </a:rPr>
              <a:t>the sum of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numbers.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Overall,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example demonstrates </a:t>
            </a:r>
            <a:r>
              <a:rPr dirty="0" sz="1200">
                <a:latin typeface="Times New Roman"/>
                <a:cs typeface="Times New Roman"/>
              </a:rPr>
              <a:t>some of the </a:t>
            </a:r>
            <a:r>
              <a:rPr dirty="0" sz="1200" spc="-5">
                <a:latin typeface="Times New Roman"/>
                <a:cs typeface="Times New Roman"/>
              </a:rPr>
              <a:t>basic concepts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PHP programming and how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they can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 to create</a:t>
            </a:r>
            <a:r>
              <a:rPr dirty="0" sz="1200" spc="-5">
                <a:latin typeface="Times New Roman"/>
                <a:cs typeface="Times New Roman"/>
              </a:rPr>
              <a:t> dynamic web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PHP </a:t>
            </a:r>
            <a:r>
              <a:rPr dirty="0" sz="1200">
                <a:latin typeface="Times New Roman"/>
                <a:cs typeface="Times New Roman"/>
              </a:rPr>
              <a:t>is still a </a:t>
            </a:r>
            <a:r>
              <a:rPr dirty="0" sz="1200" spc="-5">
                <a:latin typeface="Times New Roman"/>
                <a:cs typeface="Times New Roman"/>
              </a:rPr>
              <a:t>widely used server-side scripting language today, and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popularity has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diminished over time. According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latest </a:t>
            </a:r>
            <a:r>
              <a:rPr dirty="0" sz="1200">
                <a:latin typeface="Times New Roman"/>
                <a:cs typeface="Times New Roman"/>
              </a:rPr>
              <a:t>statistics, </a:t>
            </a:r>
            <a:r>
              <a:rPr dirty="0" sz="1200" spc="-5">
                <a:latin typeface="Times New Roman"/>
                <a:cs typeface="Times New Roman"/>
              </a:rPr>
              <a:t>PHP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approximately </a:t>
            </a:r>
            <a:r>
              <a:rPr dirty="0" sz="1200">
                <a:latin typeface="Times New Roman"/>
                <a:cs typeface="Times New Roman"/>
              </a:rPr>
              <a:t>79%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server-side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programming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widely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 server-side </a:t>
            </a:r>
            <a:r>
              <a:rPr dirty="0" sz="1200">
                <a:latin typeface="Times New Roman"/>
                <a:cs typeface="Times New Roman"/>
              </a:rPr>
              <a:t>scripting </a:t>
            </a:r>
            <a:r>
              <a:rPr dirty="0" sz="1200" spc="-5">
                <a:latin typeface="Times New Roman"/>
                <a:cs typeface="Times New Roman"/>
              </a:rPr>
              <a:t>languages</a:t>
            </a:r>
            <a:r>
              <a:rPr dirty="0" sz="1200">
                <a:latin typeface="Times New Roman"/>
                <a:cs typeface="Times New Roman"/>
              </a:rPr>
              <a:t> on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10300"/>
              </a:lnSpc>
            </a:pPr>
            <a:r>
              <a:rPr dirty="0" sz="1200" spc="-5">
                <a:latin typeface="Times New Roman"/>
                <a:cs typeface="Times New Roman"/>
              </a:rPr>
              <a:t>PHP continues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evolve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times, and the latest version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PHP </a:t>
            </a:r>
            <a:r>
              <a:rPr dirty="0" sz="1200">
                <a:latin typeface="Times New Roman"/>
                <a:cs typeface="Times New Roman"/>
              </a:rPr>
              <a:t>8 </a:t>
            </a:r>
            <a:r>
              <a:rPr dirty="0" sz="1200" spc="-5">
                <a:latin typeface="Times New Roman"/>
                <a:cs typeface="Times New Roman"/>
              </a:rPr>
              <a:t>offers significant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improvements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terms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functionality. The latest </a:t>
            </a:r>
            <a:r>
              <a:rPr dirty="0" sz="1200">
                <a:latin typeface="Times New Roman"/>
                <a:cs typeface="Times New Roman"/>
              </a:rPr>
              <a:t>version </a:t>
            </a:r>
            <a:r>
              <a:rPr dirty="0" sz="1200" spc="-5">
                <a:latin typeface="Times New Roman"/>
                <a:cs typeface="Times New Roman"/>
              </a:rPr>
              <a:t>includes features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 as </a:t>
            </a:r>
            <a:r>
              <a:rPr dirty="0" sz="1200">
                <a:latin typeface="Times New Roman"/>
                <a:cs typeface="Times New Roman"/>
              </a:rPr>
              <a:t>JIT </a:t>
            </a:r>
            <a:r>
              <a:rPr dirty="0" sz="1200" spc="-5">
                <a:latin typeface="Times New Roman"/>
                <a:cs typeface="Times New Roman"/>
              </a:rPr>
              <a:t>(Just-In-Time) compilation, </a:t>
            </a:r>
            <a:r>
              <a:rPr dirty="0" sz="1200">
                <a:latin typeface="Times New Roman"/>
                <a:cs typeface="Times New Roman"/>
              </a:rPr>
              <a:t>union types,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named </a:t>
            </a:r>
            <a:r>
              <a:rPr dirty="0" sz="1200" spc="-5">
                <a:latin typeface="Times New Roman"/>
                <a:cs typeface="Times New Roman"/>
              </a:rPr>
              <a:t>arguments, which provide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better performance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easier</a:t>
            </a:r>
            <a:r>
              <a:rPr dirty="0" sz="1200">
                <a:latin typeface="Times New Roman"/>
                <a:cs typeface="Times New Roman"/>
              </a:rPr>
              <a:t> to write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maintain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9525">
              <a:lnSpc>
                <a:spcPct val="110300"/>
              </a:lnSpc>
            </a:pPr>
            <a:r>
              <a:rPr dirty="0" sz="1200" spc="-5">
                <a:latin typeface="Times New Roman"/>
                <a:cs typeface="Times New Roman"/>
              </a:rPr>
              <a:t>Additionally, PHP continues </a:t>
            </a:r>
            <a:r>
              <a:rPr dirty="0" sz="1200">
                <a:latin typeface="Times New Roman"/>
                <a:cs typeface="Times New Roman"/>
              </a:rPr>
              <a:t>to be the </a:t>
            </a:r>
            <a:r>
              <a:rPr dirty="0" sz="1200" spc="-5">
                <a:latin typeface="Times New Roman"/>
                <a:cs typeface="Times New Roman"/>
              </a:rPr>
              <a:t>language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choice for many popular web applications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content management systems such as </a:t>
            </a:r>
            <a:r>
              <a:rPr dirty="0" sz="1200">
                <a:latin typeface="Times New Roman"/>
                <a:cs typeface="Times New Roman"/>
              </a:rPr>
              <a:t>WordPress, </a:t>
            </a:r>
            <a:r>
              <a:rPr dirty="0" sz="1200" spc="-5">
                <a:latin typeface="Times New Roman"/>
                <a:cs typeface="Times New Roman"/>
              </a:rPr>
              <a:t>Drupal, and Joomla.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flexibility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versatility have </a:t>
            </a:r>
            <a:r>
              <a:rPr dirty="0" sz="1200">
                <a:latin typeface="Times New Roman"/>
                <a:cs typeface="Times New Roman"/>
              </a:rPr>
              <a:t>made it a </a:t>
            </a:r>
            <a:r>
              <a:rPr dirty="0" sz="1200" spc="-5">
                <a:latin typeface="Times New Roman"/>
                <a:cs typeface="Times New Roman"/>
              </a:rPr>
              <a:t>popular choice for developers, and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large and active community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continue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a </a:t>
            </a:r>
            <a:r>
              <a:rPr dirty="0" sz="1200" spc="-5">
                <a:latin typeface="Times New Roman"/>
                <a:cs typeface="Times New Roman"/>
              </a:rPr>
              <a:t>viable</a:t>
            </a:r>
            <a:r>
              <a:rPr dirty="0" sz="1200">
                <a:latin typeface="Times New Roman"/>
                <a:cs typeface="Times New Roman"/>
              </a:rPr>
              <a:t> option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future.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16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878839"/>
            <a:ext cx="5765165" cy="828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Introduction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to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Database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 indent="455295">
              <a:lnSpc>
                <a:spcPct val="143700"/>
              </a:lnSpc>
            </a:pP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an organised collection </a:t>
            </a:r>
            <a:r>
              <a:rPr dirty="0" sz="1200">
                <a:latin typeface="Times New Roman"/>
                <a:cs typeface="Times New Roman"/>
              </a:rPr>
              <a:t>of data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stored and managed </a:t>
            </a:r>
            <a:r>
              <a:rPr dirty="0" sz="1200">
                <a:latin typeface="Times New Roman"/>
                <a:cs typeface="Times New Roman"/>
              </a:rPr>
              <a:t>on a </a:t>
            </a:r>
            <a:r>
              <a:rPr dirty="0" sz="1200" spc="-5">
                <a:latin typeface="Times New Roman"/>
                <a:cs typeface="Times New Roman"/>
              </a:rPr>
              <a:t>computer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 Databases </a:t>
            </a:r>
            <a:r>
              <a:rPr dirty="0" sz="1200">
                <a:latin typeface="Times New Roman"/>
                <a:cs typeface="Times New Roman"/>
              </a:rPr>
              <a:t>are used to </a:t>
            </a:r>
            <a:r>
              <a:rPr dirty="0" sz="1200" spc="-5">
                <a:latin typeface="Times New Roman"/>
                <a:cs typeface="Times New Roman"/>
              </a:rPr>
              <a:t>store and retrieve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efficiently, and they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an essential part 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modern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 </a:t>
            </a:r>
            <a:r>
              <a:rPr dirty="0" sz="120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Databases </a:t>
            </a:r>
            <a:r>
              <a:rPr dirty="0" sz="1200">
                <a:latin typeface="Times New Roman"/>
                <a:cs typeface="Times New Roman"/>
              </a:rPr>
              <a:t>have been around </a:t>
            </a:r>
            <a:r>
              <a:rPr dirty="0" sz="1200" spc="-5">
                <a:latin typeface="Times New Roman"/>
                <a:cs typeface="Times New Roman"/>
              </a:rPr>
              <a:t>since </a:t>
            </a:r>
            <a:r>
              <a:rPr dirty="0" sz="1200">
                <a:latin typeface="Times New Roman"/>
                <a:cs typeface="Times New Roman"/>
              </a:rPr>
              <a:t>the 1960s, </a:t>
            </a:r>
            <a:r>
              <a:rPr dirty="0" sz="1200" spc="-5">
                <a:latin typeface="Times New Roman"/>
                <a:cs typeface="Times New Roman"/>
              </a:rPr>
              <a:t>and they have evolved significantly 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years. Early databases were 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hierarchical and network models, which were complex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difficult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use.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1970s, Edgar </a:t>
            </a:r>
            <a:r>
              <a:rPr dirty="0" sz="1200" spc="-5">
                <a:latin typeface="Times New Roman"/>
                <a:cs typeface="Times New Roman"/>
              </a:rPr>
              <a:t>F. </a:t>
            </a:r>
            <a:r>
              <a:rPr dirty="0" sz="1200">
                <a:latin typeface="Times New Roman"/>
                <a:cs typeface="Times New Roman"/>
              </a:rPr>
              <a:t>Codd proposed the </a:t>
            </a:r>
            <a:r>
              <a:rPr dirty="0" sz="1200" spc="-5">
                <a:latin typeface="Times New Roman"/>
                <a:cs typeface="Times New Roman"/>
              </a:rPr>
              <a:t>relational </a:t>
            </a:r>
            <a:r>
              <a:rPr dirty="0" sz="1200">
                <a:latin typeface="Times New Roman"/>
                <a:cs typeface="Times New Roman"/>
              </a:rPr>
              <a:t>model,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became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basis for modern relational databases. Relational databases were much easier </a:t>
            </a:r>
            <a:r>
              <a:rPr dirty="0" sz="1200">
                <a:latin typeface="Times New Roman"/>
                <a:cs typeface="Times New Roman"/>
              </a:rPr>
              <a:t>to use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quickly gained popularity.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1990s, </a:t>
            </a:r>
            <a:r>
              <a:rPr dirty="0" sz="1200" spc="-5">
                <a:latin typeface="Times New Roman"/>
                <a:cs typeface="Times New Roman"/>
              </a:rPr>
              <a:t>object-oriented databases </a:t>
            </a:r>
            <a:r>
              <a:rPr dirty="0" sz="1200">
                <a:latin typeface="Times New Roman"/>
                <a:cs typeface="Times New Roman"/>
              </a:rPr>
              <a:t>became </a:t>
            </a:r>
            <a:r>
              <a:rPr dirty="0" sz="1200" spc="-5">
                <a:latin typeface="Times New Roman"/>
                <a:cs typeface="Times New Roman"/>
              </a:rPr>
              <a:t>popular,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eventually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overshadowed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continued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dominance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relational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RD</a:t>
            </a:r>
            <a:r>
              <a:rPr dirty="0" sz="1200" b="1">
                <a:latin typeface="Times New Roman"/>
                <a:cs typeface="Times New Roman"/>
              </a:rPr>
              <a:t>B</a:t>
            </a:r>
            <a:r>
              <a:rPr dirty="0" sz="1200" spc="-5" b="1">
                <a:latin typeface="Times New Roman"/>
                <a:cs typeface="Times New Roman"/>
              </a:rPr>
              <a:t>M</a:t>
            </a:r>
            <a:r>
              <a:rPr dirty="0" sz="1200" b="1">
                <a:latin typeface="Times New Roman"/>
                <a:cs typeface="Times New Roman"/>
              </a:rPr>
              <a:t>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 indent="455295">
              <a:lnSpc>
                <a:spcPct val="143900"/>
              </a:lnSpc>
            </a:pPr>
            <a:r>
              <a:rPr dirty="0" sz="1200" spc="-5">
                <a:latin typeface="Times New Roman"/>
                <a:cs typeface="Times New Roman"/>
              </a:rPr>
              <a:t>RDBMS stands for Relational Database </a:t>
            </a:r>
            <a:r>
              <a:rPr dirty="0" sz="1200">
                <a:latin typeface="Times New Roman"/>
                <a:cs typeface="Times New Roman"/>
              </a:rPr>
              <a:t>Management </a:t>
            </a:r>
            <a:r>
              <a:rPr dirty="0" sz="1200" spc="-5">
                <a:latin typeface="Times New Roman"/>
                <a:cs typeface="Times New Roman"/>
              </a:rPr>
              <a:t>System.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 a type of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 system that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relational model </a:t>
            </a:r>
            <a:r>
              <a:rPr dirty="0" sz="1200">
                <a:latin typeface="Times New Roman"/>
                <a:cs typeface="Times New Roman"/>
              </a:rPr>
              <a:t>of data.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RDBMS, data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organized </a:t>
            </a:r>
            <a:r>
              <a:rPr dirty="0" sz="1200">
                <a:latin typeface="Times New Roman"/>
                <a:cs typeface="Times New Roman"/>
              </a:rPr>
              <a:t>in tables consisting of </a:t>
            </a:r>
            <a:r>
              <a:rPr dirty="0" sz="1200" spc="-5">
                <a:latin typeface="Times New Roman"/>
                <a:cs typeface="Times New Roman"/>
              </a:rPr>
              <a:t>rows and </a:t>
            </a:r>
            <a:r>
              <a:rPr dirty="0" sz="1200">
                <a:latin typeface="Times New Roman"/>
                <a:cs typeface="Times New Roman"/>
              </a:rPr>
              <a:t>columns, </a:t>
            </a:r>
            <a:r>
              <a:rPr dirty="0" sz="1200" spc="-5">
                <a:latin typeface="Times New Roman"/>
                <a:cs typeface="Times New Roman"/>
              </a:rPr>
              <a:t>where each </a:t>
            </a:r>
            <a:r>
              <a:rPr dirty="0" sz="1200">
                <a:latin typeface="Times New Roman"/>
                <a:cs typeface="Times New Roman"/>
              </a:rPr>
              <a:t>row </a:t>
            </a:r>
            <a:r>
              <a:rPr dirty="0" sz="1200" spc="-5">
                <a:latin typeface="Times New Roman"/>
                <a:cs typeface="Times New Roman"/>
              </a:rPr>
              <a:t>represents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record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column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represents</a:t>
            </a:r>
            <a:r>
              <a:rPr dirty="0" sz="1200">
                <a:latin typeface="Times New Roman"/>
                <a:cs typeface="Times New Roman"/>
              </a:rPr>
              <a:t> a </a:t>
            </a:r>
            <a:r>
              <a:rPr dirty="0" sz="1200" spc="-5">
                <a:latin typeface="Times New Roman"/>
                <a:cs typeface="Times New Roman"/>
              </a:rPr>
              <a:t>specific </a:t>
            </a:r>
            <a:r>
              <a:rPr dirty="0" sz="1200">
                <a:latin typeface="Times New Roman"/>
                <a:cs typeface="Times New Roman"/>
              </a:rPr>
              <a:t>attribute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field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900"/>
              </a:lnSpc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relationships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RDBMS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established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foreign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keys,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 to link </a:t>
            </a:r>
            <a:r>
              <a:rPr dirty="0" sz="1200" spc="-5">
                <a:latin typeface="Times New Roman"/>
                <a:cs typeface="Times New Roman"/>
              </a:rPr>
              <a:t>related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across </a:t>
            </a:r>
            <a:r>
              <a:rPr dirty="0" sz="1200">
                <a:latin typeface="Times New Roman"/>
                <a:cs typeface="Times New Roman"/>
              </a:rPr>
              <a:t>multiple </a:t>
            </a:r>
            <a:r>
              <a:rPr dirty="0" sz="1200" spc="-5">
                <a:latin typeface="Times New Roman"/>
                <a:cs typeface="Times New Roman"/>
              </a:rPr>
              <a:t>tables. For example,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could have </a:t>
            </a:r>
            <a:r>
              <a:rPr dirty="0" sz="1200">
                <a:latin typeface="Times New Roman"/>
                <a:cs typeface="Times New Roman"/>
              </a:rPr>
              <a:t>a table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orders,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foreign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linking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900"/>
              </a:lnSpc>
            </a:pPr>
            <a:r>
              <a:rPr dirty="0" sz="1200" spc="-5">
                <a:latin typeface="Times New Roman"/>
                <a:cs typeface="Times New Roman"/>
              </a:rPr>
              <a:t>RDBMSs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functionality 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manipulating data,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including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ability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delete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>
                <a:latin typeface="Times New Roman"/>
                <a:cs typeface="Times New Roman"/>
              </a:rPr>
              <a:t> 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certain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indexing,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fast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Examples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popular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RDBMSs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Oracle,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Microsoft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SQL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PostgreSQL.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RDBMSs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widely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variety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development, finance, healthcare, and more, and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are an essential </a:t>
            </a:r>
            <a:r>
              <a:rPr dirty="0" sz="1200">
                <a:latin typeface="Times New Roman"/>
                <a:cs typeface="Times New Roman"/>
              </a:rPr>
              <a:t>tool </a:t>
            </a:r>
            <a:r>
              <a:rPr dirty="0" sz="1200" spc="-5">
                <a:latin typeface="Times New Roman"/>
                <a:cs typeface="Times New Roman"/>
              </a:rPr>
              <a:t>for managing large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amounts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structured</a:t>
            </a:r>
            <a:r>
              <a:rPr dirty="0" sz="1200">
                <a:latin typeface="Times New Roman"/>
                <a:cs typeface="Times New Roman"/>
              </a:rPr>
              <a:t> data.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17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878839"/>
            <a:ext cx="5764530" cy="7060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Times New Roman"/>
                <a:cs typeface="Times New Roman"/>
              </a:rPr>
              <a:t>SQL: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 indent="304800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SQL stands for Structured Query Language, and </a:t>
            </a:r>
            <a:r>
              <a:rPr dirty="0" sz="1200">
                <a:latin typeface="Times New Roman"/>
                <a:cs typeface="Times New Roman"/>
              </a:rPr>
              <a:t>it is a </a:t>
            </a:r>
            <a:r>
              <a:rPr dirty="0" sz="1200" spc="-5">
                <a:latin typeface="Times New Roman"/>
                <a:cs typeface="Times New Roman"/>
              </a:rPr>
              <a:t>programming </a:t>
            </a:r>
            <a:r>
              <a:rPr dirty="0" sz="1200">
                <a:latin typeface="Times New Roman"/>
                <a:cs typeface="Times New Roman"/>
              </a:rPr>
              <a:t>language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 and manipulate data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relational database. SQL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create, read, update,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delete data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database, and </a:t>
            </a:r>
            <a:r>
              <a:rPr dirty="0" sz="1200">
                <a:latin typeface="Times New Roman"/>
                <a:cs typeface="Times New Roman"/>
              </a:rPr>
              <a:t>it is </a:t>
            </a:r>
            <a:r>
              <a:rPr dirty="0" sz="1200" spc="-5">
                <a:latin typeface="Times New Roman"/>
                <a:cs typeface="Times New Roman"/>
              </a:rPr>
              <a:t>also 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manage database objects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tables, views,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indexes.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SQL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declarative language,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means that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specify what </a:t>
            </a:r>
            <a:r>
              <a:rPr dirty="0" sz="1200">
                <a:latin typeface="Times New Roman"/>
                <a:cs typeface="Times New Roman"/>
              </a:rPr>
              <a:t>you want to do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database management system figures </a:t>
            </a:r>
            <a:r>
              <a:rPr dirty="0" sz="1200">
                <a:latin typeface="Times New Roman"/>
                <a:cs typeface="Times New Roman"/>
              </a:rPr>
              <a:t>out how to do it. </a:t>
            </a:r>
            <a:r>
              <a:rPr dirty="0" sz="1200" spc="-5">
                <a:latin typeface="Times New Roman"/>
                <a:cs typeface="Times New Roman"/>
              </a:rPr>
              <a:t>For example,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use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SQL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retrieve data </a:t>
            </a:r>
            <a:r>
              <a:rPr dirty="0" sz="1200">
                <a:latin typeface="Times New Roman"/>
                <a:cs typeface="Times New Roman"/>
              </a:rPr>
              <a:t>from a </a:t>
            </a:r>
            <a:r>
              <a:rPr dirty="0" sz="1200" spc="-5">
                <a:latin typeface="Times New Roman"/>
                <a:cs typeface="Times New Roman"/>
              </a:rPr>
              <a:t>table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specifying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columns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select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 that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data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meet.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6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SQL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standardised language, and there are </a:t>
            </a:r>
            <a:r>
              <a:rPr dirty="0" sz="1200">
                <a:latin typeface="Times New Roman"/>
                <a:cs typeface="Times New Roman"/>
              </a:rPr>
              <a:t>many </a:t>
            </a:r>
            <a:r>
              <a:rPr dirty="0" sz="1200" spc="-5">
                <a:latin typeface="Times New Roman"/>
                <a:cs typeface="Times New Roman"/>
              </a:rPr>
              <a:t>different implementations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it, including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Oracle,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Microsoft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SQL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PostgreSQL,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others.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differences between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implementations,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basic syntax and functionality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SQL </a:t>
            </a:r>
            <a:r>
              <a:rPr dirty="0" sz="1200">
                <a:latin typeface="Times New Roman"/>
                <a:cs typeface="Times New Roman"/>
              </a:rPr>
              <a:t>is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them.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3970">
              <a:lnSpc>
                <a:spcPct val="143300"/>
              </a:lnSpc>
            </a:pPr>
            <a:r>
              <a:rPr dirty="0" sz="1200" spc="-5">
                <a:latin typeface="Times New Roman"/>
                <a:cs typeface="Times New Roman"/>
              </a:rPr>
              <a:t>SQL was first developed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early </a:t>
            </a:r>
            <a:r>
              <a:rPr dirty="0" sz="1200">
                <a:latin typeface="Times New Roman"/>
                <a:cs typeface="Times New Roman"/>
              </a:rPr>
              <a:t>1970s by Donald </a:t>
            </a:r>
            <a:r>
              <a:rPr dirty="0" sz="1200" spc="-5">
                <a:latin typeface="Times New Roman"/>
                <a:cs typeface="Times New Roman"/>
              </a:rPr>
              <a:t>Chamberlin and </a:t>
            </a:r>
            <a:r>
              <a:rPr dirty="0" sz="1200">
                <a:latin typeface="Times New Roman"/>
                <a:cs typeface="Times New Roman"/>
              </a:rPr>
              <a:t>Raymond </a:t>
            </a:r>
            <a:r>
              <a:rPr dirty="0" sz="1200" spc="-5">
                <a:latin typeface="Times New Roman"/>
                <a:cs typeface="Times New Roman"/>
              </a:rPr>
              <a:t>Boyce at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IBM. The </a:t>
            </a:r>
            <a:r>
              <a:rPr dirty="0" sz="1200">
                <a:latin typeface="Times New Roman"/>
                <a:cs typeface="Times New Roman"/>
              </a:rPr>
              <a:t>original purpose of </a:t>
            </a:r>
            <a:r>
              <a:rPr dirty="0" sz="1200" spc="-5">
                <a:latin typeface="Times New Roman"/>
                <a:cs typeface="Times New Roman"/>
              </a:rPr>
              <a:t>SQL was </a:t>
            </a:r>
            <a:r>
              <a:rPr dirty="0" sz="1200">
                <a:latin typeface="Times New Roman"/>
                <a:cs typeface="Times New Roman"/>
              </a:rPr>
              <a:t>to provide a </a:t>
            </a:r>
            <a:r>
              <a:rPr dirty="0" sz="1200" spc="-5">
                <a:latin typeface="Times New Roman"/>
                <a:cs typeface="Times New Roman"/>
              </a:rPr>
              <a:t>standardised </a:t>
            </a:r>
            <a:r>
              <a:rPr dirty="0" sz="1200">
                <a:latin typeface="Times New Roman"/>
                <a:cs typeface="Times New Roman"/>
              </a:rPr>
              <a:t>way of </a:t>
            </a:r>
            <a:r>
              <a:rPr dirty="0" sz="1200" spc="-5">
                <a:latin typeface="Times New Roman"/>
                <a:cs typeface="Times New Roman"/>
              </a:rPr>
              <a:t>querying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IBM's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(RDBMS).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years, SQL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evolved </a:t>
            </a:r>
            <a:r>
              <a:rPr dirty="0" sz="1200">
                <a:latin typeface="Times New Roman"/>
                <a:cs typeface="Times New Roman"/>
              </a:rPr>
              <a:t>into a </a:t>
            </a:r>
            <a:r>
              <a:rPr dirty="0" sz="1200" spc="-5">
                <a:latin typeface="Times New Roman"/>
                <a:cs typeface="Times New Roman"/>
              </a:rPr>
              <a:t>powerful language 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wide range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features,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including support for complex queries, data manipulation operations, and transaction control.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SQL has become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facto standard for </a:t>
            </a:r>
            <a:r>
              <a:rPr dirty="0" sz="1200">
                <a:latin typeface="Times New Roman"/>
                <a:cs typeface="Times New Roman"/>
              </a:rPr>
              <a:t>managing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relational databases, and </a:t>
            </a:r>
            <a:r>
              <a:rPr dirty="0" sz="1200">
                <a:latin typeface="Times New Roman"/>
                <a:cs typeface="Times New Roman"/>
              </a:rPr>
              <a:t>it 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supported</a:t>
            </a:r>
            <a:r>
              <a:rPr dirty="0" sz="1200">
                <a:latin typeface="Times New Roman"/>
                <a:cs typeface="Times New Roman"/>
              </a:rPr>
              <a:t> by </a:t>
            </a:r>
            <a:r>
              <a:rPr dirty="0" sz="1200" spc="-5">
                <a:latin typeface="Times New Roman"/>
                <a:cs typeface="Times New Roman"/>
              </a:rPr>
              <a:t>virtually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modern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RDBMSs.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Today, SQL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wide range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applications, including web development, business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intelligence, and data analytics.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fundamental </a:t>
            </a:r>
            <a:r>
              <a:rPr dirty="0" sz="1200">
                <a:latin typeface="Times New Roman"/>
                <a:cs typeface="Times New Roman"/>
              </a:rPr>
              <a:t>tool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managing </a:t>
            </a:r>
            <a:r>
              <a:rPr dirty="0" sz="1200" spc="-5">
                <a:latin typeface="Times New Roman"/>
                <a:cs typeface="Times New Roman"/>
              </a:rPr>
              <a:t>and manipulating large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datasets,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essential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modern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storage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retrieval.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18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37691" y="799591"/>
            <a:ext cx="5822950" cy="9232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190500">
              <a:lnSpc>
                <a:spcPct val="143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Example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snippet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MySQL </a:t>
            </a:r>
            <a:r>
              <a:rPr dirty="0" sz="1200" spc="-5">
                <a:latin typeface="Times New Roman"/>
                <a:cs typeface="Times New Roman"/>
              </a:rPr>
              <a:t>database,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SQL </a:t>
            </a:r>
            <a:r>
              <a:rPr dirty="0" sz="1200">
                <a:latin typeface="Times New Roman"/>
                <a:cs typeface="Times New Roman"/>
              </a:rPr>
              <a:t>query,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outputs the</a:t>
            </a:r>
            <a:r>
              <a:rPr dirty="0" sz="1200" spc="-5">
                <a:latin typeface="Times New Roman"/>
                <a:cs typeface="Times New Roman"/>
              </a:rPr>
              <a:t> results: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143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SQL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query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-5">
                <a:latin typeface="Times New Roman"/>
                <a:cs typeface="Times New Roman"/>
              </a:rPr>
              <a:t> create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id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INT(6)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UNSIGNED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PRIMARY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KEY,</a:t>
            </a:r>
            <a:endParaRPr sz="1200">
              <a:latin typeface="Times New Roman"/>
              <a:cs typeface="Times New Roman"/>
            </a:endParaRPr>
          </a:p>
          <a:p>
            <a:pPr marL="152400" marR="3602990" indent="-140335">
              <a:lnSpc>
                <a:spcPts val="161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name VARCHAR(30)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NULL,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 </a:t>
            </a:r>
            <a:r>
              <a:rPr dirty="0" sz="1200" spc="-15">
                <a:latin typeface="Times New Roman"/>
                <a:cs typeface="Times New Roman"/>
              </a:rPr>
              <a:t>VARCHAR(50),</a:t>
            </a:r>
            <a:endParaRPr sz="12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password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VARCHAR(50),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0"/>
              </a:spcBef>
            </a:pPr>
            <a:r>
              <a:rPr dirty="0" sz="1200" spc="-30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//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database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$host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"localhost";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$username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"root";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$password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"";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$database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"mydb";</a:t>
            </a:r>
            <a:endParaRPr sz="1200">
              <a:latin typeface="Times New Roman"/>
              <a:cs typeface="Times New Roman"/>
            </a:endParaRPr>
          </a:p>
          <a:p>
            <a:pPr marL="76200" marR="1651000">
              <a:lnSpc>
                <a:spcPct val="1100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$conn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mysqli_connect($host,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$username,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$password,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$database);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(!$conn)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die("Connection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failed: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mysqli_connect_error());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//</a:t>
            </a:r>
            <a:r>
              <a:rPr dirty="0" sz="1200" spc="-5">
                <a:latin typeface="Times New Roman"/>
                <a:cs typeface="Times New Roman"/>
              </a:rPr>
              <a:t> Retrieve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$sql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"SELECT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id,</a:t>
            </a:r>
            <a:r>
              <a:rPr dirty="0" sz="1200" spc="-5">
                <a:latin typeface="Times New Roman"/>
                <a:cs typeface="Times New Roman"/>
              </a:rPr>
              <a:t> name, email FROM </a:t>
            </a:r>
            <a:r>
              <a:rPr dirty="0" sz="1200" spc="-15">
                <a:latin typeface="Times New Roman"/>
                <a:cs typeface="Times New Roman"/>
              </a:rPr>
              <a:t>users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200" spc="-5">
                <a:latin typeface="Times New Roman"/>
                <a:cs typeface="Times New Roman"/>
              </a:rPr>
              <a:t>$result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mysqli_query($conn,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$sql);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//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Output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  <a:p>
            <a:pPr marL="152400" marR="3531235" indent="-76200">
              <a:lnSpc>
                <a:spcPts val="1600"/>
              </a:lnSpc>
              <a:spcBef>
                <a:spcPts val="65"/>
              </a:spcBef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(mysqli_num_rows($result)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&gt;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0)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echo "&lt;table&gt;";</a:t>
            </a:r>
            <a:endParaRPr sz="1200">
              <a:latin typeface="Times New Roman"/>
              <a:cs typeface="Times New Roman"/>
            </a:endParaRPr>
          </a:p>
          <a:p>
            <a:pPr marL="152400" marR="1848485">
              <a:lnSpc>
                <a:spcPts val="158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echo "&lt;tr&gt;&lt;th&gt;ID&lt;/th&gt;&lt;th&gt;Name&lt;/th&gt;&lt;th&gt;Email&lt;/th&gt;&lt;/tr&gt;";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while ($row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5">
                <a:latin typeface="Times New Roman"/>
                <a:cs typeface="Times New Roman"/>
              </a:rPr>
              <a:t> mysqli_fetch_assoc($result))</a:t>
            </a:r>
            <a:r>
              <a:rPr dirty="0" sz="1200"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85"/>
              </a:spcBef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"&lt;tr&gt;";</a:t>
            </a:r>
            <a:endParaRPr sz="12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"&lt;td&gt;" 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$row["id"]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"&lt;/td&gt;";</a:t>
            </a:r>
            <a:endParaRPr sz="12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"&lt;td&gt;"</a:t>
            </a:r>
            <a:r>
              <a:rPr dirty="0" sz="1200">
                <a:latin typeface="Times New Roman"/>
                <a:cs typeface="Times New Roman"/>
              </a:rPr>
              <a:t> . </a:t>
            </a:r>
            <a:r>
              <a:rPr dirty="0" sz="1200" spc="-5">
                <a:latin typeface="Times New Roman"/>
                <a:cs typeface="Times New Roman"/>
              </a:rPr>
              <a:t>$row["name"]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15">
                <a:latin typeface="Times New Roman"/>
                <a:cs typeface="Times New Roman"/>
              </a:rPr>
              <a:t>"&lt;/td&gt;";</a:t>
            </a:r>
            <a:endParaRPr sz="1200">
              <a:latin typeface="Times New Roman"/>
              <a:cs typeface="Times New Roman"/>
            </a:endParaRPr>
          </a:p>
          <a:p>
            <a:pPr marL="228600" marR="3260090">
              <a:lnSpc>
                <a:spcPct val="110800"/>
              </a:lnSpc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"&lt;td&gt;"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$row["email"]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"&lt;/td&gt;";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echo "&lt;/tr&gt;";</a:t>
            </a:r>
            <a:endParaRPr sz="12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3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"&lt;/table&gt;";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found.";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55"/>
              </a:spcBef>
            </a:pPr>
            <a:r>
              <a:rPr dirty="0" sz="1200" spc="-15">
                <a:latin typeface="Times New Roman"/>
                <a:cs typeface="Times New Roman"/>
              </a:rPr>
              <a:t>mysqli_close($conn);</a:t>
            </a:r>
            <a:endParaRPr sz="1200">
              <a:latin typeface="Times New Roman"/>
              <a:cs typeface="Times New Roman"/>
            </a:endParaRPr>
          </a:p>
          <a:p>
            <a:pPr algn="just" marL="76200" marR="5080" indent="152400">
              <a:lnSpc>
                <a:spcPct val="143600"/>
              </a:lnSpc>
              <a:spcBef>
                <a:spcPts val="1115"/>
              </a:spcBef>
            </a:pPr>
            <a:r>
              <a:rPr dirty="0" sz="1200" spc="-10">
                <a:latin typeface="Times New Roman"/>
                <a:cs typeface="Times New Roman"/>
              </a:rPr>
              <a:t>This PHP code </a:t>
            </a:r>
            <a:r>
              <a:rPr dirty="0" sz="1200" spc="-15">
                <a:latin typeface="Times New Roman"/>
                <a:cs typeface="Times New Roman"/>
              </a:rPr>
              <a:t>connects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5">
                <a:latin typeface="Times New Roman"/>
                <a:cs typeface="Times New Roman"/>
              </a:rPr>
              <a:t>MySQL database </a:t>
            </a:r>
            <a:r>
              <a:rPr dirty="0" sz="1200" spc="-10">
                <a:latin typeface="Times New Roman"/>
                <a:cs typeface="Times New Roman"/>
              </a:rPr>
              <a:t>using the </a:t>
            </a:r>
            <a:r>
              <a:rPr dirty="0" sz="1200" spc="-15">
                <a:latin typeface="Times New Roman"/>
                <a:cs typeface="Times New Roman"/>
              </a:rPr>
              <a:t>mysqli_connect() function, retrieves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from a </a:t>
            </a:r>
            <a:r>
              <a:rPr dirty="0" sz="1200" spc="-5">
                <a:latin typeface="Times New Roman"/>
                <a:cs typeface="Times New Roman"/>
              </a:rPr>
              <a:t>users table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an SQL </a:t>
            </a:r>
            <a:r>
              <a:rPr dirty="0" sz="1200">
                <a:latin typeface="Times New Roman"/>
                <a:cs typeface="Times New Roman"/>
              </a:rPr>
              <a:t>query,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outputs the </a:t>
            </a:r>
            <a:r>
              <a:rPr dirty="0" sz="1200" spc="-5">
                <a:latin typeface="Times New Roman"/>
                <a:cs typeface="Times New Roman"/>
              </a:rPr>
              <a:t>results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 HTML table format </a:t>
            </a:r>
            <a:r>
              <a:rPr dirty="0" sz="1200">
                <a:latin typeface="Times New Roman"/>
                <a:cs typeface="Times New Roman"/>
              </a:rPr>
              <a:t> using a loop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mysqli_fetch_assoc() function.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also includes error checking and closes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end.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337" y="792793"/>
            <a:ext cx="5890260" cy="1249045"/>
            <a:chOff x="795337" y="792793"/>
            <a:chExt cx="5890260" cy="1249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57" y="850086"/>
              <a:ext cx="1047329" cy="11127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0100" y="797555"/>
              <a:ext cx="5880735" cy="1239520"/>
            </a:xfrm>
            <a:custGeom>
              <a:avLst/>
              <a:gdLst/>
              <a:ahLst/>
              <a:cxnLst/>
              <a:rect l="l" t="t" r="r" b="b"/>
              <a:pathLst>
                <a:path w="5880734" h="1239520">
                  <a:moveTo>
                    <a:pt x="0" y="206590"/>
                  </a:moveTo>
                  <a:lnTo>
                    <a:pt x="5600" y="151269"/>
                  </a:lnTo>
                  <a:lnTo>
                    <a:pt x="22402" y="102247"/>
                  </a:lnTo>
                  <a:lnTo>
                    <a:pt x="48171" y="60223"/>
                  </a:lnTo>
                  <a:lnTo>
                    <a:pt x="81775" y="28016"/>
                  </a:lnTo>
                  <a:lnTo>
                    <a:pt x="120980" y="7010"/>
                  </a:lnTo>
                  <a:lnTo>
                    <a:pt x="165227" y="0"/>
                  </a:lnTo>
                  <a:lnTo>
                    <a:pt x="5715520" y="0"/>
                  </a:lnTo>
                  <a:lnTo>
                    <a:pt x="5759196" y="7010"/>
                  </a:lnTo>
                  <a:lnTo>
                    <a:pt x="5798400" y="28016"/>
                  </a:lnTo>
                  <a:lnTo>
                    <a:pt x="5832005" y="60223"/>
                  </a:lnTo>
                  <a:lnTo>
                    <a:pt x="5857773" y="102247"/>
                  </a:lnTo>
                  <a:lnTo>
                    <a:pt x="5874575" y="151269"/>
                  </a:lnTo>
                  <a:lnTo>
                    <a:pt x="5880735" y="206590"/>
                  </a:lnTo>
                  <a:lnTo>
                    <a:pt x="5880735" y="1032941"/>
                  </a:lnTo>
                  <a:lnTo>
                    <a:pt x="5874575" y="1087564"/>
                  </a:lnTo>
                  <a:lnTo>
                    <a:pt x="5857773" y="1136586"/>
                  </a:lnTo>
                  <a:lnTo>
                    <a:pt x="5832005" y="1178598"/>
                  </a:lnTo>
                  <a:lnTo>
                    <a:pt x="5798400" y="1210818"/>
                  </a:lnTo>
                  <a:lnTo>
                    <a:pt x="5759196" y="1231823"/>
                  </a:lnTo>
                  <a:lnTo>
                    <a:pt x="5715520" y="1239520"/>
                  </a:lnTo>
                  <a:lnTo>
                    <a:pt x="165227" y="1239520"/>
                  </a:lnTo>
                  <a:lnTo>
                    <a:pt x="120980" y="1231823"/>
                  </a:lnTo>
                  <a:lnTo>
                    <a:pt x="81775" y="1210818"/>
                  </a:lnTo>
                  <a:lnTo>
                    <a:pt x="48171" y="1178598"/>
                  </a:lnTo>
                  <a:lnTo>
                    <a:pt x="22402" y="1136586"/>
                  </a:lnTo>
                  <a:lnTo>
                    <a:pt x="5600" y="1087564"/>
                  </a:lnTo>
                  <a:lnTo>
                    <a:pt x="0" y="1032941"/>
                  </a:lnTo>
                  <a:lnTo>
                    <a:pt x="0" y="206590"/>
                  </a:lnTo>
                  <a:close/>
                </a:path>
              </a:pathLst>
            </a:custGeom>
            <a:ln w="952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035300" y="2632964"/>
            <a:ext cx="1413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Certificate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621670"/>
            <a:ext cx="5764530" cy="138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94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certified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>
                <a:latin typeface="Times New Roman"/>
                <a:cs typeface="Times New Roman"/>
              </a:rPr>
              <a:t> entitled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“FOOD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WASTE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 </a:t>
            </a:r>
            <a:r>
              <a:rPr dirty="0" sz="1200" b="1">
                <a:latin typeface="Times New Roman"/>
                <a:cs typeface="Times New Roman"/>
              </a:rPr>
              <a:t> SYSTEM”</a:t>
            </a:r>
            <a:r>
              <a:rPr dirty="0" sz="1200" spc="15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SURYAKANTA</a:t>
            </a:r>
            <a:r>
              <a:rPr dirty="0" sz="1100" spc="18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PRADHAN</a:t>
            </a:r>
            <a:r>
              <a:rPr dirty="0" sz="1100" spc="19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bearing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University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Roll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030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66503NT21028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partial</a:t>
            </a:r>
            <a:r>
              <a:rPr dirty="0" sz="1200">
                <a:latin typeface="Times New Roman"/>
                <a:cs typeface="Times New Roman"/>
              </a:rPr>
              <a:t> fulfilment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award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degree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Bachelor of </a:t>
            </a:r>
            <a:r>
              <a:rPr dirty="0" sz="1200" spc="-10">
                <a:latin typeface="Times New Roman"/>
                <a:cs typeface="Times New Roman"/>
              </a:rPr>
              <a:t>Science </a:t>
            </a:r>
            <a:r>
              <a:rPr dirty="0" sz="1200" spc="-5">
                <a:latin typeface="Times New Roman"/>
                <a:cs typeface="Times New Roman"/>
              </a:rPr>
              <a:t>in Computer </a:t>
            </a:r>
            <a:r>
              <a:rPr dirty="0" sz="1200" spc="-10">
                <a:latin typeface="Times New Roman"/>
                <a:cs typeface="Times New Roman"/>
              </a:rPr>
              <a:t>Science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 b="1" i="1">
                <a:latin typeface="Times New Roman"/>
                <a:cs typeface="Times New Roman"/>
              </a:rPr>
              <a:t>UNIITECH DEGREE COLLEGE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authentic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carried out by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 under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supervision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guidance.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691" y="6399134"/>
            <a:ext cx="2004695" cy="58483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100" spc="-5" b="1">
                <a:latin typeface="Times New Roman"/>
                <a:cs typeface="Times New Roman"/>
              </a:rPr>
              <a:t>SANDEEP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PANIGRAHI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  <a:spcBef>
                <a:spcPts val="250"/>
              </a:spcBef>
            </a:pPr>
            <a:r>
              <a:rPr dirty="0" sz="1100" spc="-5">
                <a:latin typeface="Times New Roman"/>
                <a:cs typeface="Times New Roman"/>
              </a:rPr>
              <a:t>LECT.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COMPUTER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SCIENCE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dirty="0" sz="1100" spc="-5" b="1">
                <a:latin typeface="Times New Roman"/>
                <a:cs typeface="Times New Roman"/>
              </a:rPr>
              <a:t>Project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Guide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1525" y="6790173"/>
            <a:ext cx="14592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Head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Department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552" y="7958808"/>
            <a:ext cx="11607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Times New Roman"/>
                <a:cs typeface="Times New Roman"/>
              </a:rPr>
              <a:t>External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Examiner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6731" y="8761778"/>
            <a:ext cx="2117090" cy="3536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48309" marR="5080" indent="-436245">
              <a:lnSpc>
                <a:spcPts val="1260"/>
              </a:lnSpc>
              <a:spcBef>
                <a:spcPts val="195"/>
              </a:spcBef>
            </a:pPr>
            <a:r>
              <a:rPr dirty="0" sz="1100" spc="-5" b="1">
                <a:solidFill>
                  <a:srgbClr val="FF0000"/>
                </a:solidFill>
                <a:latin typeface="Times New Roman"/>
                <a:cs typeface="Times New Roman"/>
              </a:rPr>
              <a:t>UNIITECH</a:t>
            </a:r>
            <a:r>
              <a:rPr dirty="0" sz="1100" spc="22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FF0000"/>
                </a:solidFill>
                <a:latin typeface="Times New Roman"/>
                <a:cs typeface="Times New Roman"/>
              </a:rPr>
              <a:t>DEGREE</a:t>
            </a:r>
            <a:r>
              <a:rPr dirty="0" sz="11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FF0000"/>
                </a:solidFill>
                <a:latin typeface="Times New Roman"/>
                <a:cs typeface="Times New Roman"/>
              </a:rPr>
              <a:t>COLLEGE </a:t>
            </a:r>
            <a:r>
              <a:rPr dirty="0" sz="1100" spc="-2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FF0000"/>
                </a:solidFill>
                <a:latin typeface="Times New Roman"/>
                <a:cs typeface="Times New Roman"/>
              </a:rPr>
              <a:t>NAYAGARH</a:t>
            </a:r>
            <a:r>
              <a:rPr dirty="0" sz="11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FF0000"/>
                </a:solidFill>
                <a:latin typeface="Times New Roman"/>
                <a:cs typeface="Times New Roman"/>
              </a:rPr>
              <a:t>-752069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8197" y="789813"/>
            <a:ext cx="4315460" cy="109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8200">
              <a:lnSpc>
                <a:spcPct val="1456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Department </a:t>
            </a:r>
            <a:r>
              <a:rPr dirty="0" sz="1600" spc="-10" b="1">
                <a:latin typeface="Times New Roman"/>
                <a:cs typeface="Times New Roman"/>
              </a:rPr>
              <a:t>Of </a:t>
            </a:r>
            <a:r>
              <a:rPr dirty="0" sz="1600" spc="-5" b="1">
                <a:latin typeface="Times New Roman"/>
                <a:cs typeface="Times New Roman"/>
              </a:rPr>
              <a:t>Computer Science 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UNIITECH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DEGREE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COLLEGE, NAYAGARH</a:t>
            </a:r>
            <a:endParaRPr sz="1600">
              <a:latin typeface="Times New Roman"/>
              <a:cs typeface="Times New Roman"/>
            </a:endParaRPr>
          </a:p>
          <a:p>
            <a:pPr marL="1193800">
              <a:lnSpc>
                <a:spcPct val="100000"/>
              </a:lnSpc>
              <a:spcBef>
                <a:spcPts val="875"/>
              </a:spcBef>
            </a:pPr>
            <a:r>
              <a:rPr dirty="0" sz="1600" spc="-10" b="1">
                <a:latin typeface="Times New Roman"/>
                <a:cs typeface="Times New Roman"/>
              </a:rPr>
              <a:t>UTKAL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UNIVERSITY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" y="304799"/>
            <a:ext cx="6954520" cy="10084435"/>
          </a:xfrm>
          <a:custGeom>
            <a:avLst/>
            <a:gdLst/>
            <a:ahLst/>
            <a:cxnLst/>
            <a:rect l="l" t="t" r="r" b="b"/>
            <a:pathLst>
              <a:path w="6954520" h="10084435">
                <a:moveTo>
                  <a:pt x="6888480" y="65532"/>
                </a:moveTo>
                <a:lnTo>
                  <a:pt x="6879336" y="65532"/>
                </a:lnTo>
                <a:lnTo>
                  <a:pt x="6879336" y="74676"/>
                </a:lnTo>
                <a:lnTo>
                  <a:pt x="6879336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9336" y="74676"/>
                </a:lnTo>
                <a:lnTo>
                  <a:pt x="6879336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10009632"/>
                </a:lnTo>
                <a:lnTo>
                  <a:pt x="65532" y="10018776"/>
                </a:lnTo>
                <a:lnTo>
                  <a:pt x="74676" y="10018776"/>
                </a:lnTo>
                <a:lnTo>
                  <a:pt x="6879336" y="10018776"/>
                </a:lnTo>
                <a:lnTo>
                  <a:pt x="6888480" y="10018776"/>
                </a:lnTo>
                <a:lnTo>
                  <a:pt x="6888480" y="10009632"/>
                </a:lnTo>
                <a:lnTo>
                  <a:pt x="6888480" y="74676"/>
                </a:lnTo>
                <a:lnTo>
                  <a:pt x="6888480" y="65532"/>
                </a:lnTo>
                <a:close/>
              </a:path>
              <a:path w="6954520" h="10084435">
                <a:moveTo>
                  <a:pt x="6935724" y="18288"/>
                </a:moveTo>
                <a:lnTo>
                  <a:pt x="6897624" y="18288"/>
                </a:lnTo>
                <a:lnTo>
                  <a:pt x="6897624" y="56388"/>
                </a:lnTo>
                <a:lnTo>
                  <a:pt x="6897624" y="74676"/>
                </a:lnTo>
                <a:lnTo>
                  <a:pt x="6897624" y="10009632"/>
                </a:lnTo>
                <a:lnTo>
                  <a:pt x="6897624" y="10027920"/>
                </a:lnTo>
                <a:lnTo>
                  <a:pt x="6879336" y="10027920"/>
                </a:lnTo>
                <a:lnTo>
                  <a:pt x="74676" y="10027920"/>
                </a:lnTo>
                <a:lnTo>
                  <a:pt x="56388" y="10027920"/>
                </a:lnTo>
                <a:lnTo>
                  <a:pt x="56388" y="10009632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6879336" y="56388"/>
                </a:lnTo>
                <a:lnTo>
                  <a:pt x="6897624" y="56388"/>
                </a:lnTo>
                <a:lnTo>
                  <a:pt x="6897624" y="18288"/>
                </a:lnTo>
                <a:lnTo>
                  <a:pt x="6879336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10009632"/>
                </a:lnTo>
                <a:lnTo>
                  <a:pt x="18288" y="10027920"/>
                </a:lnTo>
                <a:lnTo>
                  <a:pt x="18288" y="10066020"/>
                </a:lnTo>
                <a:lnTo>
                  <a:pt x="56388" y="10066020"/>
                </a:lnTo>
                <a:lnTo>
                  <a:pt x="74676" y="10066020"/>
                </a:lnTo>
                <a:lnTo>
                  <a:pt x="6879336" y="10066020"/>
                </a:lnTo>
                <a:lnTo>
                  <a:pt x="6897624" y="10066020"/>
                </a:lnTo>
                <a:lnTo>
                  <a:pt x="6935724" y="10066020"/>
                </a:lnTo>
                <a:lnTo>
                  <a:pt x="6935724" y="10027920"/>
                </a:lnTo>
                <a:lnTo>
                  <a:pt x="6935724" y="10009632"/>
                </a:lnTo>
                <a:lnTo>
                  <a:pt x="6935724" y="74676"/>
                </a:lnTo>
                <a:lnTo>
                  <a:pt x="6935724" y="56388"/>
                </a:lnTo>
                <a:lnTo>
                  <a:pt x="6935724" y="18288"/>
                </a:lnTo>
                <a:close/>
              </a:path>
              <a:path w="6954520" h="10084435">
                <a:moveTo>
                  <a:pt x="6954012" y="0"/>
                </a:moveTo>
                <a:lnTo>
                  <a:pt x="6944868" y="0"/>
                </a:lnTo>
                <a:lnTo>
                  <a:pt x="6944868" y="9144"/>
                </a:lnTo>
                <a:lnTo>
                  <a:pt x="6944868" y="74676"/>
                </a:lnTo>
                <a:lnTo>
                  <a:pt x="6944868" y="10009632"/>
                </a:lnTo>
                <a:lnTo>
                  <a:pt x="6944868" y="10075164"/>
                </a:lnTo>
                <a:lnTo>
                  <a:pt x="6879336" y="10075164"/>
                </a:lnTo>
                <a:lnTo>
                  <a:pt x="74676" y="10075164"/>
                </a:lnTo>
                <a:lnTo>
                  <a:pt x="9144" y="10075164"/>
                </a:lnTo>
                <a:lnTo>
                  <a:pt x="9144" y="10009632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6879336" y="9144"/>
                </a:lnTo>
                <a:lnTo>
                  <a:pt x="6944868" y="9144"/>
                </a:lnTo>
                <a:lnTo>
                  <a:pt x="6944868" y="0"/>
                </a:lnTo>
                <a:lnTo>
                  <a:pt x="6879336" y="0"/>
                </a:lnTo>
                <a:lnTo>
                  <a:pt x="74676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10009632"/>
                </a:lnTo>
                <a:lnTo>
                  <a:pt x="0" y="10075164"/>
                </a:lnTo>
                <a:lnTo>
                  <a:pt x="0" y="10084308"/>
                </a:lnTo>
                <a:lnTo>
                  <a:pt x="9144" y="10084308"/>
                </a:lnTo>
                <a:lnTo>
                  <a:pt x="74676" y="10084308"/>
                </a:lnTo>
                <a:lnTo>
                  <a:pt x="6879336" y="10084308"/>
                </a:lnTo>
                <a:lnTo>
                  <a:pt x="6944868" y="10084308"/>
                </a:lnTo>
                <a:lnTo>
                  <a:pt x="6954012" y="10084308"/>
                </a:lnTo>
                <a:lnTo>
                  <a:pt x="6954012" y="10075164"/>
                </a:lnTo>
                <a:lnTo>
                  <a:pt x="6954012" y="10009632"/>
                </a:lnTo>
                <a:lnTo>
                  <a:pt x="6954012" y="74676"/>
                </a:lnTo>
                <a:lnTo>
                  <a:pt x="6954012" y="9144"/>
                </a:lnTo>
                <a:lnTo>
                  <a:pt x="6954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1169923"/>
            <a:ext cx="5763895" cy="819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latin typeface="Times New Roman"/>
                <a:cs typeface="Times New Roman"/>
              </a:rPr>
              <a:t>MYSQL: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 indent="379095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MySQL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an open-source relational database management system (RDBMS) that uses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Structured Query Language (SQL)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manage and manipulate data stored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tables. MySQL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widely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back-end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800"/>
              </a:lnSpc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released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1995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since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become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widely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maintained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Oracle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Corporation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GPL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commercial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licences.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-15">
                <a:latin typeface="Times New Roman"/>
                <a:cs typeface="Times New Roman"/>
              </a:rPr>
              <a:t> include: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67995" indent="-227329">
              <a:lnSpc>
                <a:spcPct val="100000"/>
              </a:lnSpc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source: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freely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GNU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License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(GPL).</a:t>
            </a:r>
            <a:endParaRPr sz="1200">
              <a:latin typeface="Times New Roman"/>
              <a:cs typeface="Times New Roman"/>
            </a:endParaRPr>
          </a:p>
          <a:p>
            <a:pPr marL="469900" marR="9525" indent="-228600">
              <a:lnSpc>
                <a:spcPct val="143300"/>
              </a:lnSpc>
              <a:spcBef>
                <a:spcPts val="25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Cross-platform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compatibility: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operating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Linux,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macOS.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>
              <a:lnSpc>
                <a:spcPts val="2080"/>
              </a:lnSpc>
              <a:spcBef>
                <a:spcPts val="160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MySQL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dealing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amounts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467995" indent="-227329">
              <a:lnSpc>
                <a:spcPct val="100000"/>
              </a:lnSpc>
              <a:spcBef>
                <a:spcPts val="445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Scalability: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databases,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making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popular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dirty="0" sz="1200" spc="-5">
                <a:latin typeface="Times New Roman"/>
                <a:cs typeface="Times New Roman"/>
              </a:rPr>
              <a:t>choice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enterprise-level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 marL="469900" marR="8255" indent="-228600">
              <a:lnSpc>
                <a:spcPct val="144200"/>
              </a:lnSpc>
              <a:buChar char="●"/>
              <a:tabLst>
                <a:tab pos="467995" algn="l"/>
                <a:tab pos="468630" algn="l"/>
                <a:tab pos="3439795" algn="l"/>
                <a:tab pos="4747260" algn="l"/>
              </a:tabLst>
            </a:pPr>
            <a:r>
              <a:rPr dirty="0" sz="1200" spc="-5">
                <a:latin typeface="Times New Roman"/>
                <a:cs typeface="Times New Roman"/>
              </a:rPr>
              <a:t>Security:</a:t>
            </a:r>
            <a:r>
              <a:rPr dirty="0" sz="1200" spc="7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7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offers  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7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	features,</a:t>
            </a:r>
            <a:r>
              <a:rPr dirty="0" sz="1200" spc="7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  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	</a:t>
            </a:r>
            <a:r>
              <a:rPr dirty="0" sz="1200">
                <a:latin typeface="Times New Roman"/>
                <a:cs typeface="Times New Roman"/>
              </a:rPr>
              <a:t>encryption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authentication,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protect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469900" marR="12700" indent="-228600">
              <a:lnSpc>
                <a:spcPts val="2080"/>
              </a:lnSpc>
              <a:spcBef>
                <a:spcPts val="160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Flexibility: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supports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programming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frameworks.</a:t>
            </a:r>
            <a:endParaRPr sz="1200">
              <a:latin typeface="Times New Roman"/>
              <a:cs typeface="Times New Roman"/>
            </a:endParaRPr>
          </a:p>
          <a:p>
            <a:pPr marL="467995" indent="-227329">
              <a:lnSpc>
                <a:spcPct val="100000"/>
              </a:lnSpc>
              <a:spcBef>
                <a:spcPts val="440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Ease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use: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install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intuitive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for creating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databases.</a:t>
            </a:r>
            <a:endParaRPr sz="1200">
              <a:latin typeface="Times New Roman"/>
              <a:cs typeface="Times New Roman"/>
            </a:endParaRPr>
          </a:p>
          <a:p>
            <a:pPr algn="just" marL="469900" marR="6350" indent="-228600">
              <a:lnSpc>
                <a:spcPct val="143700"/>
              </a:lnSpc>
              <a:spcBef>
                <a:spcPts val="5"/>
              </a:spcBef>
              <a:buChar char="●"/>
              <a:tabLst>
                <a:tab pos="468630" algn="l"/>
              </a:tabLst>
            </a:pPr>
            <a:r>
              <a:rPr dirty="0" sz="1200" spc="-5">
                <a:latin typeface="Times New Roman"/>
                <a:cs typeface="Times New Roman"/>
              </a:rPr>
              <a:t>Speed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dealing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large amounts </a:t>
            </a:r>
            <a:r>
              <a:rPr dirty="0" sz="1200">
                <a:latin typeface="Times New Roman"/>
                <a:cs typeface="Times New Roman"/>
              </a:rPr>
              <a:t>of data.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supports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variety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indexing techniques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optimise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queries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improve performance.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organizations,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Facebook,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Google,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Twitter,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Wikipedia,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others.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popular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applications,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scalability,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popular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choice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back-end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20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76348" y="1881631"/>
            <a:ext cx="2983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 b="1">
                <a:latin typeface="Times New Roman"/>
                <a:cs typeface="Times New Roman"/>
              </a:rPr>
              <a:t>4.</a:t>
            </a:r>
            <a:r>
              <a:rPr dirty="0" sz="1400" spc="4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ANALYSIS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25" b="1">
                <a:latin typeface="Times New Roman"/>
                <a:cs typeface="Times New Roman"/>
              </a:rPr>
              <a:t>STUDY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584328"/>
            <a:ext cx="5763260" cy="694626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lvl="1" marL="317500" indent="-304800">
              <a:lnSpc>
                <a:spcPct val="100000"/>
              </a:lnSpc>
              <a:spcBef>
                <a:spcPts val="825"/>
              </a:spcBef>
              <a:buSzPct val="92307"/>
              <a:buFont typeface="Times New Roman"/>
              <a:buAutoNum type="arabicPeriod"/>
              <a:tabLst>
                <a:tab pos="3175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EXI</a:t>
            </a:r>
            <a:r>
              <a:rPr dirty="0" sz="1300" spc="-10" b="1">
                <a:latin typeface="Times New Roman"/>
                <a:cs typeface="Times New Roman"/>
              </a:rPr>
              <a:t>S</a:t>
            </a:r>
            <a:r>
              <a:rPr dirty="0" sz="1300" spc="-5" b="1">
                <a:latin typeface="Times New Roman"/>
                <a:cs typeface="Times New Roman"/>
              </a:rPr>
              <a:t>T</a:t>
            </a:r>
            <a:r>
              <a:rPr dirty="0" sz="1300" spc="5" b="1">
                <a:latin typeface="Times New Roman"/>
                <a:cs typeface="Times New Roman"/>
              </a:rPr>
              <a:t>I</a:t>
            </a:r>
            <a:r>
              <a:rPr dirty="0" sz="1300" spc="-10" b="1">
                <a:latin typeface="Times New Roman"/>
                <a:cs typeface="Times New Roman"/>
              </a:rPr>
              <a:t>N</a:t>
            </a:r>
            <a:r>
              <a:rPr dirty="0" sz="1300" spc="-5" b="1">
                <a:latin typeface="Times New Roman"/>
                <a:cs typeface="Times New Roman"/>
              </a:rPr>
              <a:t>G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spc="-20" b="1">
                <a:latin typeface="Times New Roman"/>
                <a:cs typeface="Times New Roman"/>
              </a:rPr>
              <a:t>S</a:t>
            </a:r>
            <a:r>
              <a:rPr dirty="0" sz="1300" spc="-5" b="1">
                <a:latin typeface="Times New Roman"/>
                <a:cs typeface="Times New Roman"/>
              </a:rPr>
              <a:t>Y</a:t>
            </a:r>
            <a:r>
              <a:rPr dirty="0" sz="1300" spc="-20" b="1">
                <a:latin typeface="Times New Roman"/>
                <a:cs typeface="Times New Roman"/>
              </a:rPr>
              <a:t>S</a:t>
            </a:r>
            <a:r>
              <a:rPr dirty="0" sz="1300" spc="-10" b="1">
                <a:latin typeface="Times New Roman"/>
                <a:cs typeface="Times New Roman"/>
              </a:rPr>
              <a:t>T</a:t>
            </a:r>
            <a:r>
              <a:rPr dirty="0" sz="1300" spc="-20" b="1">
                <a:latin typeface="Times New Roman"/>
                <a:cs typeface="Times New Roman"/>
              </a:rPr>
              <a:t>E</a:t>
            </a:r>
            <a:r>
              <a:rPr dirty="0" sz="1300" spc="-5" b="1">
                <a:latin typeface="Times New Roman"/>
                <a:cs typeface="Times New Roman"/>
              </a:rPr>
              <a:t>M:</a:t>
            </a:r>
            <a:endParaRPr sz="1300">
              <a:latin typeface="Times New Roman"/>
              <a:cs typeface="Times New Roman"/>
            </a:endParaRPr>
          </a:p>
          <a:p>
            <a:pPr algn="just" marL="12700" marR="6350" indent="417195">
              <a:lnSpc>
                <a:spcPct val="143600"/>
              </a:lnSpc>
              <a:spcBef>
                <a:spcPts val="50"/>
              </a:spcBef>
            </a:pPr>
            <a:r>
              <a:rPr dirty="0" sz="1200" spc="-5">
                <a:latin typeface="Times New Roman"/>
                <a:cs typeface="Times New Roman"/>
              </a:rPr>
              <a:t>Presently people who </a:t>
            </a:r>
            <a:r>
              <a:rPr dirty="0" sz="1200">
                <a:latin typeface="Times New Roman"/>
                <a:cs typeface="Times New Roman"/>
              </a:rPr>
              <a:t>wish to </a:t>
            </a:r>
            <a:r>
              <a:rPr dirty="0" sz="1200" spc="-5">
                <a:latin typeface="Times New Roman"/>
                <a:cs typeface="Times New Roman"/>
              </a:rPr>
              <a:t>donate items </a:t>
            </a:r>
            <a:r>
              <a:rPr dirty="0" sz="1200">
                <a:latin typeface="Times New Roman"/>
                <a:cs typeface="Times New Roman"/>
              </a:rPr>
              <a:t>need to </a:t>
            </a:r>
            <a:r>
              <a:rPr dirty="0" sz="1200" spc="-5">
                <a:latin typeface="Times New Roman"/>
                <a:cs typeface="Times New Roman"/>
              </a:rPr>
              <a:t>personally </a:t>
            </a:r>
            <a:r>
              <a:rPr dirty="0" sz="1200">
                <a:latin typeface="Times New Roman"/>
                <a:cs typeface="Times New Roman"/>
              </a:rPr>
              <a:t>visit the organizations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donate foods </a:t>
            </a:r>
            <a:r>
              <a:rPr dirty="0" sz="1200">
                <a:latin typeface="Times New Roman"/>
                <a:cs typeface="Times New Roman"/>
              </a:rPr>
              <a:t>or other </a:t>
            </a:r>
            <a:r>
              <a:rPr dirty="0" sz="1200" spc="-5">
                <a:latin typeface="Times New Roman"/>
                <a:cs typeface="Times New Roman"/>
              </a:rPr>
              <a:t>items. Otherwise, they have </a:t>
            </a:r>
            <a:r>
              <a:rPr dirty="0" sz="1200">
                <a:latin typeface="Times New Roman"/>
                <a:cs typeface="Times New Roman"/>
              </a:rPr>
              <a:t>to search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websites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donate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surplus food.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general, the </a:t>
            </a:r>
            <a:r>
              <a:rPr dirty="0" sz="1200" spc="-5">
                <a:latin typeface="Times New Roman"/>
                <a:cs typeface="Times New Roman"/>
              </a:rPr>
              <a:t>large manufacturers, wholesalers, and organized community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 food items </a:t>
            </a:r>
            <a:r>
              <a:rPr dirty="0" sz="1200">
                <a:latin typeface="Times New Roman"/>
                <a:cs typeface="Times New Roman"/>
              </a:rPr>
              <a:t>to food </a:t>
            </a:r>
            <a:r>
              <a:rPr dirty="0" sz="1200" spc="-5">
                <a:latin typeface="Times New Roman"/>
                <a:cs typeface="Times New Roman"/>
              </a:rPr>
              <a:t>banks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waste tons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foods daily. They </a:t>
            </a:r>
            <a:r>
              <a:rPr dirty="0" sz="1200">
                <a:latin typeface="Times New Roman"/>
                <a:cs typeface="Times New Roman"/>
              </a:rPr>
              <a:t>have to </a:t>
            </a:r>
            <a:r>
              <a:rPr dirty="0" sz="1200" spc="-5">
                <a:latin typeface="Times New Roman"/>
                <a:cs typeface="Times New Roman"/>
              </a:rPr>
              <a:t>search </a:t>
            </a:r>
            <a:r>
              <a:rPr dirty="0" sz="1200">
                <a:latin typeface="Times New Roman"/>
                <a:cs typeface="Times New Roman"/>
              </a:rPr>
              <a:t>for some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 that </a:t>
            </a:r>
            <a:r>
              <a:rPr dirty="0" sz="1200">
                <a:latin typeface="Times New Roman"/>
                <a:cs typeface="Times New Roman"/>
              </a:rPr>
              <a:t>needs food. </a:t>
            </a:r>
            <a:r>
              <a:rPr dirty="0" sz="1200" spc="-5">
                <a:latin typeface="Times New Roman"/>
                <a:cs typeface="Times New Roman"/>
              </a:rPr>
              <a:t>This process </a:t>
            </a:r>
            <a:r>
              <a:rPr dirty="0" sz="1200">
                <a:latin typeface="Times New Roman"/>
                <a:cs typeface="Times New Roman"/>
              </a:rPr>
              <a:t>involves a lot of time to </a:t>
            </a:r>
            <a:r>
              <a:rPr dirty="0" sz="1200" spc="-5">
                <a:latin typeface="Times New Roman"/>
                <a:cs typeface="Times New Roman"/>
              </a:rPr>
              <a:t>contact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organization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requirement. If they </a:t>
            </a:r>
            <a:r>
              <a:rPr dirty="0" sz="1200">
                <a:latin typeface="Times New Roman"/>
                <a:cs typeface="Times New Roman"/>
              </a:rPr>
              <a:t>do not </a:t>
            </a:r>
            <a:r>
              <a:rPr dirty="0" sz="1200" spc="-5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food, then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person has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contact another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donor</a:t>
            </a:r>
            <a:r>
              <a:rPr dirty="0" sz="1200" spc="-5">
                <a:latin typeface="Times New Roman"/>
                <a:cs typeface="Times New Roman"/>
              </a:rPr>
              <a:t> tired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exhausted.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lvl="1" marL="299085" indent="-287020">
              <a:lnSpc>
                <a:spcPct val="100000"/>
              </a:lnSpc>
              <a:buFont typeface="Times New Roman"/>
              <a:buAutoNum type="arabicPeriod" startAt="2"/>
              <a:tabLst>
                <a:tab pos="29972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PROPO</a:t>
            </a:r>
            <a:r>
              <a:rPr dirty="0" sz="1300" spc="5" b="1">
                <a:latin typeface="Times New Roman"/>
                <a:cs typeface="Times New Roman"/>
              </a:rPr>
              <a:t>S</a:t>
            </a:r>
            <a:r>
              <a:rPr dirty="0" sz="1300" spc="-5" b="1">
                <a:latin typeface="Times New Roman"/>
                <a:cs typeface="Times New Roman"/>
              </a:rPr>
              <a:t>ED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spc="-20" b="1">
                <a:latin typeface="Times New Roman"/>
                <a:cs typeface="Times New Roman"/>
              </a:rPr>
              <a:t>S</a:t>
            </a:r>
            <a:r>
              <a:rPr dirty="0" sz="1300" spc="-10" b="1">
                <a:latin typeface="Times New Roman"/>
                <a:cs typeface="Times New Roman"/>
              </a:rPr>
              <a:t>Y</a:t>
            </a:r>
            <a:r>
              <a:rPr dirty="0" sz="1300" spc="-20" b="1">
                <a:latin typeface="Times New Roman"/>
                <a:cs typeface="Times New Roman"/>
              </a:rPr>
              <a:t>S</a:t>
            </a:r>
            <a:r>
              <a:rPr dirty="0" sz="1300" spc="-5" b="1">
                <a:latin typeface="Times New Roman"/>
                <a:cs typeface="Times New Roman"/>
              </a:rPr>
              <a:t>TE</a:t>
            </a:r>
            <a:r>
              <a:rPr dirty="0" sz="1300" spc="-20" b="1">
                <a:latin typeface="Times New Roman"/>
                <a:cs typeface="Times New Roman"/>
              </a:rPr>
              <a:t>M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417195">
              <a:lnSpc>
                <a:spcPct val="143600"/>
              </a:lnSpc>
              <a:spcBef>
                <a:spcPts val="50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enables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notifying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food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claim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notification. The system allocates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food </a:t>
            </a:r>
            <a:r>
              <a:rPr dirty="0" sz="1200">
                <a:latin typeface="Times New Roman"/>
                <a:cs typeface="Times New Roman"/>
              </a:rPr>
              <a:t>items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priority.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food donation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 system application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designed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way 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users have </a:t>
            </a:r>
            <a:r>
              <a:rPr dirty="0" sz="1200">
                <a:latin typeface="Times New Roman"/>
                <a:cs typeface="Times New Roman"/>
              </a:rPr>
              <a:t>two options to </a:t>
            </a:r>
            <a:r>
              <a:rPr dirty="0" sz="1200" spc="-5">
                <a:latin typeface="Times New Roman"/>
                <a:cs typeface="Times New Roman"/>
              </a:rPr>
              <a:t>select.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looking to donate </a:t>
            </a:r>
            <a:r>
              <a:rPr dirty="0" sz="1200" spc="-5">
                <a:latin typeface="Times New Roman"/>
                <a:cs typeface="Times New Roman"/>
              </a:rPr>
              <a:t>food, </a:t>
            </a:r>
            <a:r>
              <a:rPr dirty="0" sz="1200">
                <a:latin typeface="Times New Roman"/>
                <a:cs typeface="Times New Roman"/>
              </a:rPr>
              <a:t>login using </a:t>
            </a:r>
            <a:r>
              <a:rPr dirty="0" sz="1200" spc="-5">
                <a:latin typeface="Times New Roman"/>
                <a:cs typeface="Times New Roman"/>
              </a:rPr>
              <a:t>username and password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add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below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in the</a:t>
            </a:r>
            <a:r>
              <a:rPr dirty="0" sz="1200" spc="-5">
                <a:latin typeface="Times New Roman"/>
                <a:cs typeface="Times New Roman"/>
              </a:rPr>
              <a:t> application: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>
                <a:latin typeface="Times New Roman"/>
                <a:cs typeface="Times New Roman"/>
              </a:rPr>
              <a:t> item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excess</a:t>
            </a:r>
            <a:r>
              <a:rPr dirty="0" sz="1200">
                <a:latin typeface="Times New Roman"/>
                <a:cs typeface="Times New Roman"/>
              </a:rPr>
              <a:t> quantity.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FEASIBILITY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30" b="1">
                <a:latin typeface="Times New Roman"/>
                <a:cs typeface="Times New Roman"/>
              </a:rPr>
              <a:t>STUDY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 indent="455295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objective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feasibility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solve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acquire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sense </a:t>
            </a:r>
            <a:r>
              <a:rPr dirty="0" sz="1200">
                <a:latin typeface="Times New Roman"/>
                <a:cs typeface="Times New Roman"/>
              </a:rPr>
              <a:t>of its scope. </a:t>
            </a:r>
            <a:r>
              <a:rPr dirty="0" sz="1200" spc="-5">
                <a:latin typeface="Times New Roman"/>
                <a:cs typeface="Times New Roman"/>
              </a:rPr>
              <a:t>The reason </a:t>
            </a:r>
            <a:r>
              <a:rPr dirty="0" sz="1200">
                <a:latin typeface="Times New Roman"/>
                <a:cs typeface="Times New Roman"/>
              </a:rPr>
              <a:t>for doing this is to </a:t>
            </a:r>
            <a:r>
              <a:rPr dirty="0" sz="1200" spc="-5">
                <a:latin typeface="Times New Roman"/>
                <a:cs typeface="Times New Roman"/>
              </a:rPr>
              <a:t>identify </a:t>
            </a:r>
            <a:r>
              <a:rPr dirty="0" sz="1200">
                <a:latin typeface="Times New Roman"/>
                <a:cs typeface="Times New Roman"/>
              </a:rPr>
              <a:t>the most </a:t>
            </a:r>
            <a:r>
              <a:rPr dirty="0" sz="1200" spc="-5">
                <a:latin typeface="Times New Roman"/>
                <a:cs typeface="Times New Roman"/>
              </a:rPr>
              <a:t>beneficial project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three</a:t>
            </a:r>
            <a:r>
              <a:rPr dirty="0" sz="1200" spc="-5">
                <a:latin typeface="Times New Roman"/>
                <a:cs typeface="Times New Roman"/>
              </a:rPr>
              <a:t> aspects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feasibility </a:t>
            </a:r>
            <a:r>
              <a:rPr dirty="0" sz="1200" spc="-15">
                <a:latin typeface="Times New Roman"/>
                <a:cs typeface="Times New Roman"/>
              </a:rPr>
              <a:t>study:</a:t>
            </a:r>
            <a:endParaRPr sz="12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645"/>
              </a:spcBef>
              <a:buFont typeface="Arial MT"/>
              <a:buChar char="●"/>
              <a:tabLst>
                <a:tab pos="1155065" algn="l"/>
                <a:tab pos="1155700" algn="l"/>
              </a:tabLst>
            </a:pPr>
            <a:r>
              <a:rPr dirty="0" sz="1200" spc="-5">
                <a:latin typeface="Times New Roman"/>
                <a:cs typeface="Times New Roman"/>
              </a:rPr>
              <a:t>Technical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675"/>
              </a:spcBef>
              <a:buFont typeface="Arial MT"/>
              <a:buChar char="●"/>
              <a:tabLst>
                <a:tab pos="1155065" algn="l"/>
                <a:tab pos="1155700" algn="l"/>
              </a:tabLst>
            </a:pPr>
            <a:r>
              <a:rPr dirty="0" sz="1200" spc="-5">
                <a:latin typeface="Times New Roman"/>
                <a:cs typeface="Times New Roman"/>
              </a:rPr>
              <a:t>Financial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645"/>
              </a:spcBef>
              <a:buFont typeface="Arial MT"/>
              <a:buChar char="●"/>
              <a:tabLst>
                <a:tab pos="1155065" algn="l"/>
                <a:tab pos="1155700" algn="l"/>
              </a:tabLst>
            </a:pPr>
            <a:r>
              <a:rPr dirty="0" sz="1200" spc="-5">
                <a:latin typeface="Times New Roman"/>
                <a:cs typeface="Times New Roman"/>
              </a:rPr>
              <a:t>Operating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878839"/>
            <a:ext cx="5763895" cy="862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TECHNICAL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FEASIBILITY: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6985" indent="455295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our </a:t>
            </a:r>
            <a:r>
              <a:rPr dirty="0" sz="1200" spc="-5">
                <a:latin typeface="Times New Roman"/>
                <a:cs typeface="Times New Roman"/>
              </a:rPr>
              <a:t>project. Regarding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there are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technical issues that </a:t>
            </a:r>
            <a:r>
              <a:rPr dirty="0" sz="1200">
                <a:latin typeface="Times New Roman"/>
                <a:cs typeface="Times New Roman"/>
              </a:rPr>
              <a:t>should be </a:t>
            </a:r>
            <a:r>
              <a:rPr dirty="0" sz="1200" spc="-5">
                <a:latin typeface="Times New Roman"/>
                <a:cs typeface="Times New Roman"/>
              </a:rPr>
              <a:t>noted they are 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algn="just" marL="925194" indent="-227329">
              <a:lnSpc>
                <a:spcPct val="100000"/>
              </a:lnSpc>
              <a:spcBef>
                <a:spcPts val="610"/>
              </a:spcBef>
              <a:buChar char="●"/>
              <a:tabLst>
                <a:tab pos="925830" algn="l"/>
              </a:tabLst>
            </a:pP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necessary </a:t>
            </a:r>
            <a:r>
              <a:rPr dirty="0" sz="1200">
                <a:latin typeface="Times New Roman"/>
                <a:cs typeface="Times New Roman"/>
              </a:rPr>
              <a:t>technique </a:t>
            </a:r>
            <a:r>
              <a:rPr dirty="0" sz="1200" spc="-5">
                <a:latin typeface="Times New Roman"/>
                <a:cs typeface="Times New Roman"/>
              </a:rPr>
              <a:t>available 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suggested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acquired?</a:t>
            </a:r>
            <a:endParaRPr sz="1200">
              <a:latin typeface="Times New Roman"/>
              <a:cs typeface="Times New Roman"/>
            </a:endParaRPr>
          </a:p>
          <a:p>
            <a:pPr algn="just" marL="927100" marR="5080" indent="-228600">
              <a:lnSpc>
                <a:spcPct val="143700"/>
              </a:lnSpc>
              <a:spcBef>
                <a:spcPts val="20"/>
              </a:spcBef>
              <a:buChar char="●"/>
              <a:tabLst>
                <a:tab pos="927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there a </a:t>
            </a:r>
            <a:r>
              <a:rPr dirty="0" sz="1200" spc="-5">
                <a:latin typeface="Times New Roman"/>
                <a:cs typeface="Times New Roman"/>
              </a:rPr>
              <a:t>technique guarantees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accuracy, </a:t>
            </a:r>
            <a:r>
              <a:rPr dirty="0" sz="1200">
                <a:latin typeface="Times New Roman"/>
                <a:cs typeface="Times New Roman"/>
              </a:rPr>
              <a:t>reliability in </a:t>
            </a:r>
            <a:r>
              <a:rPr dirty="0" sz="1200" spc="-5">
                <a:latin typeface="Times New Roman"/>
                <a:cs typeface="Times New Roman"/>
              </a:rPr>
              <a:t>case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access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issues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raised</a:t>
            </a:r>
            <a:r>
              <a:rPr dirty="0" sz="1200">
                <a:latin typeface="Times New Roman"/>
                <a:cs typeface="Times New Roman"/>
              </a:rPr>
              <a:t> during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feasibility</a:t>
            </a:r>
            <a:r>
              <a:rPr dirty="0" sz="1200">
                <a:latin typeface="Times New Roman"/>
                <a:cs typeface="Times New Roman"/>
              </a:rPr>
              <a:t> study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investigating</a:t>
            </a:r>
            <a:r>
              <a:rPr dirty="0" sz="1200">
                <a:latin typeface="Times New Roman"/>
                <a:cs typeface="Times New Roman"/>
              </a:rPr>
              <a:t> 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Thus,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evaluates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 requirements, software etc.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uses </a:t>
            </a:r>
            <a:r>
              <a:rPr dirty="0" sz="1200">
                <a:latin typeface="Times New Roman"/>
                <a:cs typeface="Times New Roman"/>
              </a:rPr>
              <a:t>JSP </a:t>
            </a:r>
            <a:r>
              <a:rPr dirty="0" sz="1200" spc="-5">
                <a:latin typeface="Times New Roman"/>
                <a:cs typeface="Times New Roman"/>
              </a:rPr>
              <a:t>as front end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Oracle as back end.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also provide sufficient memory </a:t>
            </a:r>
            <a:r>
              <a:rPr dirty="0" sz="1200">
                <a:latin typeface="Times New Roman"/>
                <a:cs typeface="Times New Roman"/>
              </a:rPr>
              <a:t>to hold </a:t>
            </a:r>
            <a:r>
              <a:rPr dirty="0" sz="1200" spc="-5">
                <a:latin typeface="Times New Roman"/>
                <a:cs typeface="Times New Roman"/>
              </a:rPr>
              <a:t>and process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algn="just" marL="927100" marR="12700" indent="-228600">
              <a:lnSpc>
                <a:spcPct val="143300"/>
              </a:lnSpc>
              <a:spcBef>
                <a:spcPts val="25"/>
              </a:spcBef>
              <a:buChar char="●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company </a:t>
            </a:r>
            <a:r>
              <a:rPr dirty="0" sz="1200">
                <a:latin typeface="Times New Roman"/>
                <a:cs typeface="Times New Roman"/>
              </a:rPr>
              <a:t>is going to </a:t>
            </a:r>
            <a:r>
              <a:rPr dirty="0" sz="1200" spc="-5">
                <a:latin typeface="Times New Roman"/>
                <a:cs typeface="Times New Roman"/>
              </a:rPr>
              <a:t>install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process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it is the </a:t>
            </a:r>
            <a:r>
              <a:rPr dirty="0" sz="1200" spc="-5">
                <a:latin typeface="Times New Roman"/>
                <a:cs typeface="Times New Roman"/>
              </a:rPr>
              <a:t>cheap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efficient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technique.</a:t>
            </a:r>
            <a:endParaRPr sz="1200">
              <a:latin typeface="Times New Roman"/>
              <a:cs typeface="Times New Roman"/>
            </a:endParaRPr>
          </a:p>
          <a:p>
            <a:pPr algn="just" marL="12700" indent="45529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accepts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entire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made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437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done </a:t>
            </a:r>
            <a:r>
              <a:rPr dirty="0" sz="1200" spc="-5">
                <a:latin typeface="Times New Roman"/>
                <a:cs typeface="Times New Roman"/>
              </a:rPr>
              <a:t>without failure and delay.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 a study about the </a:t>
            </a:r>
            <a:r>
              <a:rPr dirty="0" sz="1200" spc="-5">
                <a:latin typeface="Times New Roman"/>
                <a:cs typeface="Times New Roman"/>
              </a:rPr>
              <a:t>resources available and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achieved as an acceptable system.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an essential process for </a:t>
            </a:r>
            <a:r>
              <a:rPr dirty="0" sz="1200">
                <a:latin typeface="Times New Roman"/>
                <a:cs typeface="Times New Roman"/>
              </a:rPr>
              <a:t>analysis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definition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conducting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parallel assessment </a:t>
            </a:r>
            <a:r>
              <a:rPr dirty="0" sz="1200">
                <a:latin typeface="Times New Roman"/>
                <a:cs typeface="Times New Roman"/>
              </a:rPr>
              <a:t>of technical </a:t>
            </a:r>
            <a:r>
              <a:rPr dirty="0" sz="1200" spc="-5">
                <a:latin typeface="Times New Roman"/>
                <a:cs typeface="Times New Roman"/>
              </a:rPr>
              <a:t>feasibility. Though </a:t>
            </a:r>
            <a:r>
              <a:rPr dirty="0" sz="1200">
                <a:latin typeface="Times New Roman"/>
                <a:cs typeface="Times New Roman"/>
              </a:rPr>
              <a:t>storage </a:t>
            </a:r>
            <a:r>
              <a:rPr dirty="0" sz="1200" spc="-5">
                <a:latin typeface="Times New Roman"/>
                <a:cs typeface="Times New Roman"/>
              </a:rPr>
              <a:t>and retrieval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enormous,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easily handled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Oracle.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oracle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run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operation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</a:t>
            </a:r>
            <a:r>
              <a:rPr dirty="0" sz="1200">
                <a:latin typeface="Times New Roman"/>
                <a:cs typeface="Times New Roman"/>
              </a:rPr>
              <a:t> not </a:t>
            </a:r>
            <a:r>
              <a:rPr dirty="0" sz="1200" spc="-5">
                <a:latin typeface="Times New Roman"/>
                <a:cs typeface="Times New Roman"/>
              </a:rPr>
              <a:t>differ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another.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So,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effective.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FINANCIAL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FEASIBILITY: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12700" marR="7620" indent="455295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investment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worthful for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amount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Always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financial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benefit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equals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less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system,</a:t>
            </a:r>
            <a:r>
              <a:rPr dirty="0" sz="1200">
                <a:latin typeface="Times New Roman"/>
                <a:cs typeface="Times New Roman"/>
              </a:rPr>
              <a:t> but should not </a:t>
            </a:r>
            <a:r>
              <a:rPr dirty="0" sz="1200" spc="-5">
                <a:latin typeface="Times New Roman"/>
                <a:cs typeface="Times New Roman"/>
              </a:rPr>
              <a:t>exceed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cost.</a:t>
            </a:r>
            <a:endParaRPr sz="1200">
              <a:latin typeface="Times New Roman"/>
              <a:cs typeface="Times New Roman"/>
            </a:endParaRPr>
          </a:p>
          <a:p>
            <a:pPr marL="925194" indent="-227329">
              <a:lnSpc>
                <a:spcPct val="100000"/>
              </a:lnSpc>
              <a:spcBef>
                <a:spcPts val="650"/>
              </a:spcBef>
              <a:buChar char="●"/>
              <a:tabLst>
                <a:tab pos="925194" algn="l"/>
                <a:tab pos="92583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investment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analyzed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entire</a:t>
            </a:r>
            <a:r>
              <a:rPr dirty="0" sz="1200" spc="-15">
                <a:latin typeface="Times New Roman"/>
                <a:cs typeface="Times New Roman"/>
              </a:rPr>
              <a:t> system</a:t>
            </a:r>
            <a:endParaRPr sz="1200">
              <a:latin typeface="Times New Roman"/>
              <a:cs typeface="Times New Roman"/>
            </a:endParaRPr>
          </a:p>
          <a:p>
            <a:pPr marL="925194" indent="-227329">
              <a:lnSpc>
                <a:spcPct val="100000"/>
              </a:lnSpc>
              <a:spcBef>
                <a:spcPts val="620"/>
              </a:spcBef>
              <a:buChar char="●"/>
              <a:tabLst>
                <a:tab pos="925194" algn="l"/>
                <a:tab pos="92583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Hardware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 spc="-15">
                <a:latin typeface="Times New Roman"/>
                <a:cs typeface="Times New Roman"/>
              </a:rPr>
              <a:t>noted.</a:t>
            </a:r>
            <a:endParaRPr sz="1200">
              <a:latin typeface="Times New Roman"/>
              <a:cs typeface="Times New Roman"/>
            </a:endParaRPr>
          </a:p>
          <a:p>
            <a:pPr marL="925194" indent="-227329">
              <a:lnSpc>
                <a:spcPct val="100000"/>
              </a:lnSpc>
              <a:spcBef>
                <a:spcPts val="640"/>
              </a:spcBef>
              <a:buChar char="●"/>
              <a:tabLst>
                <a:tab pos="925194" algn="l"/>
                <a:tab pos="925830" algn="l"/>
              </a:tabLst>
            </a:pPr>
            <a:r>
              <a:rPr dirty="0" sz="1200" spc="-5">
                <a:latin typeface="Times New Roman"/>
                <a:cs typeface="Times New Roman"/>
              </a:rPr>
              <a:t>Analyzing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in which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reduced.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 indent="455295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Every organization 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reduce their cost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quality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service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maintained. The system </a:t>
            </a:r>
            <a:r>
              <a:rPr dirty="0" sz="1200">
                <a:latin typeface="Times New Roman"/>
                <a:cs typeface="Times New Roman"/>
              </a:rPr>
              <a:t>is developed </a:t>
            </a:r>
            <a:r>
              <a:rPr dirty="0" sz="1200" spc="-5">
                <a:latin typeface="Times New Roman"/>
                <a:cs typeface="Times New Roman"/>
              </a:rPr>
              <a:t>according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estimation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cost made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the concern.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project, </a:t>
            </a:r>
            <a:r>
              <a:rPr dirty="0" sz="1200">
                <a:latin typeface="Times New Roman"/>
                <a:cs typeface="Times New Roman"/>
              </a:rPr>
              <a:t>the proposed system </a:t>
            </a:r>
            <a:r>
              <a:rPr dirty="0" sz="1200" spc="-5">
                <a:latin typeface="Times New Roman"/>
                <a:cs typeface="Times New Roman"/>
              </a:rPr>
              <a:t>will definitely reduce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cost and also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>
                <a:latin typeface="Times New Roman"/>
                <a:cs typeface="Times New Roman"/>
              </a:rPr>
              <a:t> is </a:t>
            </a:r>
            <a:r>
              <a:rPr dirty="0" sz="1200" spc="-5">
                <a:latin typeface="Times New Roman"/>
                <a:cs typeface="Times New Roman"/>
              </a:rPr>
              <a:t>reduced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>
                <a:latin typeface="Times New Roman"/>
                <a:cs typeface="Times New Roman"/>
              </a:rPr>
              <a:t> is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22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878839"/>
            <a:ext cx="5765800" cy="818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OPERATIONAL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FEASIBILITY: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10795" indent="455295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Proposed project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beneficial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when they are </a:t>
            </a:r>
            <a:r>
              <a:rPr dirty="0" sz="1200">
                <a:latin typeface="Times New Roman"/>
                <a:cs typeface="Times New Roman"/>
              </a:rPr>
              <a:t>turned into </a:t>
            </a:r>
            <a:r>
              <a:rPr dirty="0" sz="1200" spc="-5">
                <a:latin typeface="Times New Roman"/>
                <a:cs typeface="Times New Roman"/>
              </a:rPr>
              <a:t>an information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requirements.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issues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operation:</a:t>
            </a:r>
            <a:endParaRPr sz="1200">
              <a:latin typeface="Times New Roman"/>
              <a:cs typeface="Times New Roman"/>
            </a:endParaRPr>
          </a:p>
          <a:p>
            <a:pPr marL="925194" indent="-227329">
              <a:lnSpc>
                <a:spcPct val="100000"/>
              </a:lnSpc>
              <a:spcBef>
                <a:spcPts val="610"/>
              </a:spcBef>
              <a:buChar char="●"/>
              <a:tabLst>
                <a:tab pos="925194" algn="l"/>
                <a:tab pos="925830" algn="l"/>
              </a:tabLst>
            </a:pPr>
            <a:r>
              <a:rPr dirty="0" sz="1200" spc="-5">
                <a:latin typeface="Times New Roman"/>
                <a:cs typeface="Times New Roman"/>
              </a:rPr>
              <a:t>Does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sufficient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support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10">
                <a:latin typeface="Times New Roman"/>
                <a:cs typeface="Times New Roman"/>
              </a:rPr>
              <a:t>management?</a:t>
            </a:r>
            <a:endParaRPr sz="1200">
              <a:latin typeface="Times New Roman"/>
              <a:cs typeface="Times New Roman"/>
            </a:endParaRPr>
          </a:p>
          <a:p>
            <a:pPr marL="925194" indent="-227329">
              <a:lnSpc>
                <a:spcPct val="100000"/>
              </a:lnSpc>
              <a:spcBef>
                <a:spcPts val="650"/>
              </a:spcBef>
              <a:buChar char="●"/>
              <a:tabLst>
                <a:tab pos="925194" algn="l"/>
                <a:tab pos="925830" algn="l"/>
              </a:tabLst>
            </a:pP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is the</a:t>
            </a:r>
            <a:r>
              <a:rPr dirty="0" sz="1200" spc="-5">
                <a:latin typeface="Times New Roman"/>
                <a:cs typeface="Times New Roman"/>
              </a:rPr>
              <a:t> method 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used </a:t>
            </a:r>
            <a:r>
              <a:rPr dirty="0" sz="1200">
                <a:latin typeface="Times New Roman"/>
                <a:cs typeface="Times New Roman"/>
              </a:rPr>
              <a:t>in this </a:t>
            </a:r>
            <a:r>
              <a:rPr dirty="0" sz="1200" spc="-15">
                <a:latin typeface="Times New Roman"/>
                <a:cs typeface="Times New Roman"/>
              </a:rPr>
              <a:t>project?</a:t>
            </a:r>
            <a:endParaRPr sz="1200">
              <a:latin typeface="Times New Roman"/>
              <a:cs typeface="Times New Roman"/>
            </a:endParaRPr>
          </a:p>
          <a:p>
            <a:pPr marL="925194" indent="-227329">
              <a:lnSpc>
                <a:spcPct val="100000"/>
              </a:lnSpc>
              <a:spcBef>
                <a:spcPts val="625"/>
              </a:spcBef>
              <a:buChar char="●"/>
              <a:tabLst>
                <a:tab pos="925194" algn="l"/>
                <a:tab pos="925830" algn="l"/>
              </a:tabLst>
            </a:pP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>
                <a:latin typeface="Times New Roman"/>
                <a:cs typeface="Times New Roman"/>
              </a:rPr>
              <a:t> involved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15">
                <a:latin typeface="Times New Roman"/>
                <a:cs typeface="Times New Roman"/>
              </a:rPr>
              <a:t>projects?</a:t>
            </a:r>
            <a:endParaRPr sz="1200">
              <a:latin typeface="Times New Roman"/>
              <a:cs typeface="Times New Roman"/>
            </a:endParaRPr>
          </a:p>
          <a:p>
            <a:pPr marL="927100" marR="408940" indent="-228600">
              <a:lnSpc>
                <a:spcPct val="143300"/>
              </a:lnSpc>
              <a:spcBef>
                <a:spcPts val="10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proposed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harm,</a:t>
            </a:r>
            <a:r>
              <a:rPr dirty="0" sz="1200">
                <a:latin typeface="Times New Roman"/>
                <a:cs typeface="Times New Roman"/>
              </a:rPr>
              <a:t> bad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control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accessibility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lost?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5295">
              <a:lnSpc>
                <a:spcPct val="1435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Issues that </a:t>
            </a:r>
            <a:r>
              <a:rPr dirty="0" sz="1200">
                <a:latin typeface="Times New Roman"/>
                <a:cs typeface="Times New Roman"/>
              </a:rPr>
              <a:t>may be a minor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sometimes cause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major </a:t>
            </a:r>
            <a:r>
              <a:rPr dirty="0" sz="1200">
                <a:latin typeface="Times New Roman"/>
                <a:cs typeface="Times New Roman"/>
              </a:rPr>
              <a:t>problem in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 the </a:t>
            </a:r>
            <a:r>
              <a:rPr dirty="0" sz="1200" spc="-5">
                <a:latin typeface="Times New Roman"/>
                <a:cs typeface="Times New Roman"/>
              </a:rPr>
              <a:t>measure </a:t>
            </a:r>
            <a:r>
              <a:rPr dirty="0" sz="1200">
                <a:latin typeface="Times New Roman"/>
                <a:cs typeface="Times New Roman"/>
              </a:rPr>
              <a:t>of how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can able to </a:t>
            </a:r>
            <a:r>
              <a:rPr dirty="0" sz="1200" spc="-5">
                <a:latin typeface="Times New Roman"/>
                <a:cs typeface="Times New Roman"/>
              </a:rPr>
              <a:t>work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system. Finding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minor </a:t>
            </a:r>
            <a:r>
              <a:rPr dirty="0" sz="1200" spc="-5">
                <a:latin typeface="Times New Roman"/>
                <a:cs typeface="Times New Roman"/>
              </a:rPr>
              <a:t>issues that may </a:t>
            </a:r>
            <a:r>
              <a:rPr dirty="0" sz="1200">
                <a:latin typeface="Times New Roman"/>
                <a:cs typeface="Times New Roman"/>
              </a:rPr>
              <a:t>be the </a:t>
            </a:r>
            <a:r>
              <a:rPr dirty="0" sz="1200" spc="-5">
                <a:latin typeface="Times New Roman"/>
                <a:cs typeface="Times New Roman"/>
              </a:rPr>
              <a:t>initial problem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should be a </a:t>
            </a:r>
            <a:r>
              <a:rPr dirty="0" sz="1200" spc="-5">
                <a:latin typeface="Times New Roman"/>
                <a:cs typeface="Times New Roman"/>
              </a:rPr>
              <a:t>user-friendly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aspect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kept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carefully.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8255" indent="455295">
              <a:lnSpc>
                <a:spcPct val="143900"/>
              </a:lnSpc>
            </a:pPr>
            <a:r>
              <a:rPr dirty="0" sz="1200" spc="-5">
                <a:latin typeface="Times New Roman"/>
                <a:cs typeface="Times New Roman"/>
              </a:rPr>
              <a:t>Regarding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friendly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 are defined </a:t>
            </a:r>
            <a:r>
              <a:rPr dirty="0" sz="1200">
                <a:latin typeface="Times New Roman"/>
                <a:cs typeface="Times New Roman"/>
              </a:rPr>
              <a:t>in an </a:t>
            </a:r>
            <a:r>
              <a:rPr dirty="0" sz="1200" spc="-5">
                <a:latin typeface="Times New Roman"/>
                <a:cs typeface="Times New Roman"/>
              </a:rPr>
              <a:t>effective manner and </a:t>
            </a:r>
            <a:r>
              <a:rPr dirty="0" sz="1200">
                <a:latin typeface="Times New Roman"/>
                <a:cs typeface="Times New Roman"/>
              </a:rPr>
              <a:t>proper </a:t>
            </a:r>
            <a:r>
              <a:rPr dirty="0" sz="1200" spc="-5">
                <a:latin typeface="Times New Roman"/>
                <a:cs typeface="Times New Roman"/>
              </a:rPr>
              <a:t>conditions are </a:t>
            </a:r>
            <a:r>
              <a:rPr dirty="0" sz="1200">
                <a:latin typeface="Times New Roman"/>
                <a:cs typeface="Times New Roman"/>
              </a:rPr>
              <a:t>given in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avoid 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harm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loss of data.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 designed in GUI </a:t>
            </a:r>
            <a:r>
              <a:rPr dirty="0" sz="1200" spc="-5">
                <a:latin typeface="Times New Roman"/>
                <a:cs typeface="Times New Roman"/>
              </a:rPr>
              <a:t>interface, as working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easier and </a:t>
            </a:r>
            <a:r>
              <a:rPr dirty="0" sz="1200">
                <a:latin typeface="Times New Roman"/>
                <a:cs typeface="Times New Roman"/>
              </a:rPr>
              <a:t>flexible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user.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 are three</a:t>
            </a:r>
            <a:r>
              <a:rPr dirty="0" sz="1200" spc="-5">
                <a:latin typeface="Times New Roman"/>
                <a:cs typeface="Times New Roman"/>
              </a:rPr>
              <a:t> basic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feasibility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done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4.3.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STUDY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12700" marR="10160" indent="455295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Design focuses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detailed implementation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system.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“how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approach”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creation </a:t>
            </a:r>
            <a:r>
              <a:rPr dirty="0" sz="1200">
                <a:latin typeface="Times New Roman"/>
                <a:cs typeface="Times New Roman"/>
              </a:rPr>
              <a:t>of a new system. </a:t>
            </a:r>
            <a:r>
              <a:rPr dirty="0" sz="1200" spc="-5">
                <a:latin typeface="Times New Roman"/>
                <a:cs typeface="Times New Roman"/>
              </a:rPr>
              <a:t>The important phase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composed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several steps.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understanding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procedural</a:t>
            </a:r>
            <a:r>
              <a:rPr dirty="0" sz="1200">
                <a:latin typeface="Times New Roman"/>
                <a:cs typeface="Times New Roman"/>
              </a:rPr>
              <a:t> details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necessary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>
                <a:latin typeface="Times New Roman"/>
                <a:cs typeface="Times New Roman"/>
              </a:rPr>
              <a:t> of 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2700" marR="5715" indent="455295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Emphasis</a:t>
            </a:r>
            <a:r>
              <a:rPr dirty="0" sz="1200">
                <a:latin typeface="Times New Roman"/>
                <a:cs typeface="Times New Roman"/>
              </a:rPr>
              <a:t> must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laid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translating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>
                <a:latin typeface="Times New Roman"/>
                <a:cs typeface="Times New Roman"/>
              </a:rPr>
              <a:t> 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specification.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through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logical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reviews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physical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prepares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specifications.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physical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maps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physical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1139443"/>
            <a:ext cx="5765800" cy="858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785">
              <a:lnSpc>
                <a:spcPct val="100000"/>
              </a:lnSpc>
              <a:spcBef>
                <a:spcPts val="100"/>
              </a:spcBef>
            </a:pPr>
            <a:r>
              <a:rPr dirty="0" sz="1400" spc="-55" b="1">
                <a:latin typeface="Times New Roman"/>
                <a:cs typeface="Times New Roman"/>
              </a:rPr>
              <a:t>5.</a:t>
            </a:r>
            <a:r>
              <a:rPr dirty="0" sz="1400" spc="48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PROJECT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algn="just" marL="12700" marR="10795" indent="455295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The Food Waste Management system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web-based application </a:t>
            </a:r>
            <a:r>
              <a:rPr dirty="0" sz="1200">
                <a:latin typeface="Times New Roman"/>
                <a:cs typeface="Times New Roman"/>
              </a:rPr>
              <a:t>designed to </a:t>
            </a:r>
            <a:r>
              <a:rPr dirty="0" sz="1200" spc="-5">
                <a:latin typeface="Times New Roman"/>
                <a:cs typeface="Times New Roman"/>
              </a:rPr>
              <a:t>collect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excess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leftover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donors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restaurants,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marriage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halls,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offices,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weddings, and events,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distribute </a:t>
            </a:r>
            <a:r>
              <a:rPr dirty="0" sz="1200">
                <a:latin typeface="Times New Roman"/>
                <a:cs typeface="Times New Roman"/>
              </a:rPr>
              <a:t>it to those in </a:t>
            </a:r>
            <a:r>
              <a:rPr dirty="0" sz="1200" spc="-5">
                <a:latin typeface="Times New Roman"/>
                <a:cs typeface="Times New Roman"/>
              </a:rPr>
              <a:t>need. The main aim </a:t>
            </a:r>
            <a:r>
              <a:rPr dirty="0" sz="1200">
                <a:latin typeface="Times New Roman"/>
                <a:cs typeface="Times New Roman"/>
              </a:rPr>
              <a:t>of this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is 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 food </a:t>
            </a:r>
            <a:r>
              <a:rPr dirty="0" sz="1200">
                <a:latin typeface="Times New Roman"/>
                <a:cs typeface="Times New Roman"/>
              </a:rPr>
              <a:t>waste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help those </a:t>
            </a:r>
            <a:r>
              <a:rPr dirty="0" sz="1200" spc="-5">
                <a:latin typeface="Times New Roman"/>
                <a:cs typeface="Times New Roman"/>
              </a:rPr>
              <a:t>who are struggling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meet their basic nutritional needs.The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modules: </a:t>
            </a:r>
            <a:r>
              <a:rPr dirty="0" sz="1200" spc="-5">
                <a:latin typeface="Times New Roman"/>
                <a:cs typeface="Times New Roman"/>
              </a:rPr>
              <a:t>User ,Administrator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delivery.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 indent="455295">
              <a:lnSpc>
                <a:spcPct val="144200"/>
              </a:lnSpc>
            </a:pPr>
            <a:r>
              <a:rPr dirty="0" sz="1200" spc="-5">
                <a:latin typeface="Times New Roman"/>
                <a:cs typeface="Times New Roman"/>
              </a:rPr>
              <a:t>The Food </a:t>
            </a:r>
            <a:r>
              <a:rPr dirty="0" sz="1200">
                <a:latin typeface="Times New Roman"/>
                <a:cs typeface="Times New Roman"/>
              </a:rPr>
              <a:t>Waste </a:t>
            </a:r>
            <a:r>
              <a:rPr dirty="0" sz="1200" spc="-5">
                <a:latin typeface="Times New Roman"/>
                <a:cs typeface="Times New Roman"/>
              </a:rPr>
              <a:t>Management system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expected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significant impact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>
                <a:latin typeface="Times New Roman"/>
                <a:cs typeface="Times New Roman"/>
              </a:rPr>
              <a:t> waste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insecurity.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1200" spc="-15" b="1">
                <a:latin typeface="Times New Roman"/>
                <a:cs typeface="Times New Roman"/>
              </a:rPr>
              <a:t>MODULES:</a:t>
            </a:r>
            <a:endParaRPr sz="120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spcBef>
                <a:spcPts val="650"/>
              </a:spcBef>
              <a:buFont typeface="Arial MT"/>
              <a:buChar char="●"/>
              <a:tabLst>
                <a:tab pos="1155065" algn="l"/>
                <a:tab pos="1155700" algn="l"/>
              </a:tabLst>
            </a:pPr>
            <a:r>
              <a:rPr dirty="0" sz="1200" spc="-30"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spcBef>
                <a:spcPts val="645"/>
              </a:spcBef>
              <a:buFont typeface="Arial MT"/>
              <a:buChar char="●"/>
              <a:tabLst>
                <a:tab pos="1155065" algn="l"/>
                <a:tab pos="1155700" algn="l"/>
              </a:tabLst>
            </a:pPr>
            <a:r>
              <a:rPr dirty="0" sz="1200" spc="-15">
                <a:latin typeface="Times New Roman"/>
                <a:cs typeface="Times New Roman"/>
              </a:rPr>
              <a:t>Administrator</a:t>
            </a:r>
            <a:endParaRPr sz="120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spcBef>
                <a:spcPts val="660"/>
              </a:spcBef>
              <a:buFont typeface="Arial MT"/>
              <a:buChar char="●"/>
              <a:tabLst>
                <a:tab pos="1155065" algn="l"/>
                <a:tab pos="1155700" algn="l"/>
              </a:tabLst>
            </a:pPr>
            <a:r>
              <a:rPr dirty="0" sz="1200" spc="-15">
                <a:latin typeface="Times New Roman"/>
                <a:cs typeface="Times New Roman"/>
              </a:rPr>
              <a:t>Delivery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Times New Roman"/>
                <a:cs typeface="Times New Roman"/>
              </a:rPr>
              <a:t>5.1.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MODULE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 b="1">
                <a:latin typeface="Times New Roman"/>
                <a:cs typeface="Times New Roman"/>
              </a:rPr>
              <a:t>User: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 indent="455295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User module is designed </a:t>
            </a:r>
            <a:r>
              <a:rPr dirty="0" sz="1200" spc="-5">
                <a:latin typeface="Times New Roman"/>
                <a:cs typeface="Times New Roman"/>
              </a:rPr>
              <a:t>for people who </a:t>
            </a:r>
            <a:r>
              <a:rPr dirty="0" sz="1200">
                <a:latin typeface="Times New Roman"/>
                <a:cs typeface="Times New Roman"/>
              </a:rPr>
              <a:t>want to </a:t>
            </a:r>
            <a:r>
              <a:rPr dirty="0" sz="1200" spc="-5">
                <a:latin typeface="Times New Roman"/>
                <a:cs typeface="Times New Roman"/>
              </a:rPr>
              <a:t>donate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excess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leftover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help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 wastage.The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responsible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accepting food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 users who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excess food, such as marriage halls, restaurants,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individuals. The </a:t>
            </a:r>
            <a:r>
              <a:rPr dirty="0" sz="1200">
                <a:latin typeface="Times New Roman"/>
                <a:cs typeface="Times New Roman"/>
              </a:rPr>
              <a:t> module </a:t>
            </a:r>
            <a:r>
              <a:rPr dirty="0" sz="1200" spc="-5">
                <a:latin typeface="Times New Roman"/>
                <a:cs typeface="Times New Roman"/>
              </a:rPr>
              <a:t>provides users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ability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register, </a:t>
            </a:r>
            <a:r>
              <a:rPr dirty="0" sz="1200">
                <a:latin typeface="Times New Roman"/>
                <a:cs typeface="Times New Roman"/>
              </a:rPr>
              <a:t>login, </a:t>
            </a:r>
            <a:r>
              <a:rPr dirty="0" sz="1200" spc="-5">
                <a:latin typeface="Times New Roman"/>
                <a:cs typeface="Times New Roman"/>
              </a:rPr>
              <a:t>and donate food. Users can select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 </a:t>
            </a:r>
            <a:r>
              <a:rPr dirty="0" sz="1200" spc="-5">
                <a:latin typeface="Times New Roman"/>
                <a:cs typeface="Times New Roman"/>
              </a:rPr>
              <a:t>and quantity </a:t>
            </a:r>
            <a:r>
              <a:rPr dirty="0" sz="1200">
                <a:latin typeface="Times New Roman"/>
                <a:cs typeface="Times New Roman"/>
              </a:rPr>
              <a:t>of food </a:t>
            </a:r>
            <a:r>
              <a:rPr dirty="0" sz="1200" spc="-5">
                <a:latin typeface="Times New Roman"/>
                <a:cs typeface="Times New Roman"/>
              </a:rPr>
              <a:t>they 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donate, </a:t>
            </a:r>
            <a:r>
              <a:rPr dirty="0" sz="1200">
                <a:latin typeface="Times New Roman"/>
                <a:cs typeface="Times New Roman"/>
              </a:rPr>
              <a:t>and the </a:t>
            </a:r>
            <a:r>
              <a:rPr dirty="0" sz="1200" spc="-5">
                <a:latin typeface="Times New Roman"/>
                <a:cs typeface="Times New Roman"/>
              </a:rPr>
              <a:t>system will match their donation with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nearest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needy</a:t>
            </a:r>
            <a:r>
              <a:rPr dirty="0" sz="1200">
                <a:latin typeface="Times New Roman"/>
                <a:cs typeface="Times New Roman"/>
              </a:rPr>
              <a:t> people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module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donations.The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module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</a:t>
            </a:r>
            <a:r>
              <a:rPr dirty="0" sz="1200">
                <a:latin typeface="Times New Roman"/>
                <a:cs typeface="Times New Roman"/>
              </a:rPr>
              <a:t> module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 b="1">
                <a:latin typeface="Times New Roman"/>
                <a:cs typeface="Times New Roman"/>
              </a:rPr>
              <a:t>Administrator: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8890" indent="417195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The Administrator </a:t>
            </a:r>
            <a:r>
              <a:rPr dirty="0" sz="1200">
                <a:latin typeface="Times New Roman"/>
                <a:cs typeface="Times New Roman"/>
              </a:rPr>
              <a:t>module is </a:t>
            </a:r>
            <a:r>
              <a:rPr dirty="0" sz="1200" spc="-5">
                <a:latin typeface="Times New Roman"/>
                <a:cs typeface="Times New Roman"/>
              </a:rPr>
              <a:t>for trusts, NGOs,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charities that are registered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platform. The Admin </a:t>
            </a:r>
            <a:r>
              <a:rPr dirty="0" sz="1200">
                <a:latin typeface="Times New Roman"/>
                <a:cs typeface="Times New Roman"/>
              </a:rPr>
              <a:t>module is </a:t>
            </a:r>
            <a:r>
              <a:rPr dirty="0" sz="1200" spc="-5">
                <a:latin typeface="Times New Roman"/>
                <a:cs typeface="Times New Roman"/>
              </a:rPr>
              <a:t>designed for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administrators who manage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distribution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receives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food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module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NGOs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charities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from.Admins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24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799591"/>
            <a:ext cx="5763895" cy="4425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36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the list of </a:t>
            </a:r>
            <a:r>
              <a:rPr dirty="0" sz="1200" spc="-5">
                <a:latin typeface="Times New Roman"/>
                <a:cs typeface="Times New Roman"/>
              </a:rPr>
              <a:t>donations received, including </a:t>
            </a:r>
            <a:r>
              <a:rPr dirty="0" sz="1200">
                <a:latin typeface="Times New Roman"/>
                <a:cs typeface="Times New Roman"/>
              </a:rPr>
              <a:t>the type </a:t>
            </a:r>
            <a:r>
              <a:rPr dirty="0" sz="1200" spc="-5">
                <a:latin typeface="Times New Roman"/>
                <a:cs typeface="Times New Roman"/>
              </a:rPr>
              <a:t>and quantity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food </a:t>
            </a:r>
            <a:r>
              <a:rPr dirty="0" sz="1200">
                <a:latin typeface="Times New Roman"/>
                <a:cs typeface="Times New Roman"/>
              </a:rPr>
              <a:t>donated. </a:t>
            </a:r>
            <a:r>
              <a:rPr dirty="0" sz="1200" spc="-5">
                <a:latin typeface="Times New Roman"/>
                <a:cs typeface="Times New Roman"/>
              </a:rPr>
              <a:t>NGOs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charities can select </a:t>
            </a:r>
            <a:r>
              <a:rPr dirty="0" sz="1200">
                <a:latin typeface="Times New Roman"/>
                <a:cs typeface="Times New Roman"/>
              </a:rPr>
              <a:t>the food </a:t>
            </a:r>
            <a:r>
              <a:rPr dirty="0" sz="1200" spc="-5">
                <a:latin typeface="Times New Roman"/>
                <a:cs typeface="Times New Roman"/>
              </a:rPr>
              <a:t>donation they </a:t>
            </a:r>
            <a:r>
              <a:rPr dirty="0" sz="1200">
                <a:latin typeface="Times New Roman"/>
                <a:cs typeface="Times New Roman"/>
              </a:rPr>
              <a:t>need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Admin </a:t>
            </a:r>
            <a:r>
              <a:rPr dirty="0" sz="1200">
                <a:latin typeface="Times New Roman"/>
                <a:cs typeface="Times New Roman"/>
              </a:rPr>
              <a:t>module </a:t>
            </a:r>
            <a:r>
              <a:rPr dirty="0" sz="1200" spc="-5">
                <a:latin typeface="Times New Roman"/>
                <a:cs typeface="Times New Roman"/>
              </a:rPr>
              <a:t>and automatically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pickup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Delivery module.The </a:t>
            </a:r>
            <a:r>
              <a:rPr dirty="0" sz="1200">
                <a:latin typeface="Times New Roman"/>
                <a:cs typeface="Times New Roman"/>
              </a:rPr>
              <a:t>Admin module </a:t>
            </a:r>
            <a:r>
              <a:rPr dirty="0" sz="1200" spc="-5">
                <a:latin typeface="Times New Roman"/>
                <a:cs typeface="Times New Roman"/>
              </a:rPr>
              <a:t>is responsible for tracking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keeping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 of</a:t>
            </a:r>
            <a:r>
              <a:rPr dirty="0" sz="1200" spc="-5">
                <a:latin typeface="Times New Roman"/>
                <a:cs typeface="Times New Roman"/>
              </a:rPr>
              <a:t> 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 taken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donations.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5" b="1">
                <a:latin typeface="Times New Roman"/>
                <a:cs typeface="Times New Roman"/>
              </a:rPr>
              <a:t>Delivery: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715" indent="304800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The Delivery Person </a:t>
            </a:r>
            <a:r>
              <a:rPr dirty="0" sz="1200">
                <a:latin typeface="Times New Roman"/>
                <a:cs typeface="Times New Roman"/>
              </a:rPr>
              <a:t>module is </a:t>
            </a:r>
            <a:r>
              <a:rPr dirty="0" sz="1200" spc="-5">
                <a:latin typeface="Times New Roman"/>
                <a:cs typeface="Times New Roman"/>
              </a:rPr>
              <a:t>for individuals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 wish </a:t>
            </a:r>
            <a:r>
              <a:rPr dirty="0" sz="1200">
                <a:latin typeface="Times New Roman"/>
                <a:cs typeface="Times New Roman"/>
              </a:rPr>
              <a:t>to participate in the </a:t>
            </a:r>
            <a:r>
              <a:rPr dirty="0" sz="1200" spc="-5">
                <a:latin typeface="Times New Roman"/>
                <a:cs typeface="Times New Roman"/>
              </a:rPr>
              <a:t>food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 process </a:t>
            </a:r>
            <a:r>
              <a:rPr dirty="0" sz="1200">
                <a:latin typeface="Times New Roman"/>
                <a:cs typeface="Times New Roman"/>
              </a:rPr>
              <a:t>by providing </a:t>
            </a:r>
            <a:r>
              <a:rPr dirty="0" sz="1200" spc="-5">
                <a:latin typeface="Times New Roman"/>
                <a:cs typeface="Times New Roman"/>
              </a:rPr>
              <a:t>pickup and delivery services. Delivery personnel can register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themselves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pickup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drop-off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NGOs and charities who have requested </a:t>
            </a:r>
            <a:r>
              <a:rPr dirty="0" sz="1200">
                <a:latin typeface="Times New Roman"/>
                <a:cs typeface="Times New Roman"/>
              </a:rPr>
              <a:t>a food </a:t>
            </a:r>
            <a:r>
              <a:rPr dirty="0" sz="1200" spc="-5">
                <a:latin typeface="Times New Roman"/>
                <a:cs typeface="Times New Roman"/>
              </a:rPr>
              <a:t>donation.The Delivery Person </a:t>
            </a:r>
            <a:r>
              <a:rPr dirty="0" sz="1200">
                <a:latin typeface="Times New Roman"/>
                <a:cs typeface="Times New Roman"/>
              </a:rPr>
              <a:t>module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pickup</a:t>
            </a:r>
            <a:r>
              <a:rPr dirty="0" sz="1200">
                <a:latin typeface="Times New Roman"/>
                <a:cs typeface="Times New Roman"/>
              </a:rPr>
              <a:t> location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drop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8255" indent="417195">
              <a:lnSpc>
                <a:spcPct val="143500"/>
              </a:lnSpc>
            </a:pPr>
            <a:r>
              <a:rPr dirty="0" sz="1200" spc="-5">
                <a:latin typeface="Times New Roman"/>
                <a:cs typeface="Times New Roman"/>
              </a:rPr>
              <a:t>Overall,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Food Waste Management System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designed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efficiently manage excess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distributed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accepts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Admin </a:t>
            </a:r>
            <a:r>
              <a:rPr dirty="0" sz="1200">
                <a:latin typeface="Times New Roman"/>
                <a:cs typeface="Times New Roman"/>
              </a:rPr>
              <a:t>module lists </a:t>
            </a:r>
            <a:r>
              <a:rPr dirty="0" sz="1200" spc="-5">
                <a:latin typeface="Times New Roman"/>
                <a:cs typeface="Times New Roman"/>
              </a:rPr>
              <a:t>them for NGOs and charities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choose from, </a:t>
            </a:r>
            <a:r>
              <a:rPr dirty="0" sz="1200">
                <a:latin typeface="Times New Roman"/>
                <a:cs typeface="Times New Roman"/>
              </a:rPr>
              <a:t>and the </a:t>
            </a:r>
            <a:r>
              <a:rPr dirty="0" sz="1200" spc="-5">
                <a:latin typeface="Times New Roman"/>
                <a:cs typeface="Times New Roman"/>
              </a:rPr>
              <a:t>Delivery Person </a:t>
            </a:r>
            <a:r>
              <a:rPr dirty="0" sz="1200">
                <a:latin typeface="Times New Roman"/>
                <a:cs typeface="Times New Roman"/>
              </a:rPr>
              <a:t> module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pickup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drop-off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benefits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 reducing food</a:t>
            </a:r>
            <a:r>
              <a:rPr dirty="0" sz="1200">
                <a:latin typeface="Times New Roman"/>
                <a:cs typeface="Times New Roman"/>
              </a:rPr>
              <a:t> waste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helping</a:t>
            </a:r>
            <a:r>
              <a:rPr dirty="0" sz="1200">
                <a:latin typeface="Times New Roman"/>
                <a:cs typeface="Times New Roman"/>
              </a:rPr>
              <a:t> those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need.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25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1555495"/>
            <a:ext cx="5763895" cy="8104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11680">
              <a:lnSpc>
                <a:spcPct val="100000"/>
              </a:lnSpc>
              <a:spcBef>
                <a:spcPts val="100"/>
              </a:spcBef>
            </a:pPr>
            <a:r>
              <a:rPr dirty="0" sz="1400" spc="-55" b="1">
                <a:latin typeface="Times New Roman"/>
                <a:cs typeface="Times New Roman"/>
              </a:rPr>
              <a:t>6.</a:t>
            </a:r>
            <a:r>
              <a:rPr dirty="0" sz="1400" spc="4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26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lvl="1" marL="323215" indent="-311150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323850" algn="l"/>
              </a:tabLst>
            </a:pPr>
            <a:r>
              <a:rPr dirty="0" sz="1400" b="1">
                <a:latin typeface="Times New Roman"/>
                <a:cs typeface="Times New Roman"/>
              </a:rPr>
              <a:t>INPUT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DESIGN: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455295">
              <a:lnSpc>
                <a:spcPct val="143500"/>
              </a:lnSpc>
              <a:spcBef>
                <a:spcPts val="125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link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user.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focuse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amount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 </a:t>
            </a:r>
            <a:r>
              <a:rPr dirty="0" sz="1200">
                <a:latin typeface="Times New Roman"/>
                <a:cs typeface="Times New Roman"/>
              </a:rPr>
              <a:t>, controlling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avoiding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delay,</a:t>
            </a:r>
            <a:r>
              <a:rPr dirty="0" sz="1200">
                <a:latin typeface="Times New Roman"/>
                <a:cs typeface="Times New Roman"/>
              </a:rPr>
              <a:t> avoiding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keeping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</a:t>
            </a:r>
            <a:r>
              <a:rPr dirty="0" sz="1200">
                <a:latin typeface="Times New Roman"/>
                <a:cs typeface="Times New Roman"/>
              </a:rPr>
              <a:t> 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retaining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privacy.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 b="1">
                <a:latin typeface="Times New Roman"/>
                <a:cs typeface="Times New Roman"/>
              </a:rPr>
              <a:t>OBJECTIVES: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objectives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guide  the 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15">
                <a:latin typeface="Times New Roman"/>
                <a:cs typeface="Times New Roman"/>
              </a:rPr>
              <a:t>input:</a:t>
            </a:r>
            <a:endParaRPr sz="1200">
              <a:latin typeface="Times New Roman"/>
              <a:cs typeface="Times New Roman"/>
            </a:endParaRPr>
          </a:p>
          <a:p>
            <a:pPr lvl="2" marL="1720850" indent="-229235">
              <a:lnSpc>
                <a:spcPct val="100000"/>
              </a:lnSpc>
              <a:spcBef>
                <a:spcPts val="650"/>
              </a:spcBef>
              <a:buFont typeface="Arial MT"/>
              <a:buChar char="●"/>
              <a:tabLst>
                <a:tab pos="1720850" algn="l"/>
                <a:tab pos="1721485" algn="l"/>
              </a:tabLst>
            </a:pPr>
            <a:r>
              <a:rPr dirty="0" sz="1200" spc="-5">
                <a:latin typeface="Times New Roman"/>
                <a:cs typeface="Times New Roman"/>
              </a:rPr>
              <a:t>Controlling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amount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input.</a:t>
            </a:r>
            <a:endParaRPr sz="1200">
              <a:latin typeface="Times New Roman"/>
              <a:cs typeface="Times New Roman"/>
            </a:endParaRPr>
          </a:p>
          <a:p>
            <a:pPr lvl="2" marL="1720850" indent="-229235">
              <a:lnSpc>
                <a:spcPct val="100000"/>
              </a:lnSpc>
              <a:spcBef>
                <a:spcPts val="645"/>
              </a:spcBef>
              <a:buFont typeface="Arial MT"/>
              <a:buChar char="●"/>
              <a:tabLst>
                <a:tab pos="1720850" algn="l"/>
                <a:tab pos="1721485" algn="l"/>
              </a:tabLst>
            </a:pPr>
            <a:r>
              <a:rPr dirty="0" sz="1200" spc="-5">
                <a:latin typeface="Times New Roman"/>
                <a:cs typeface="Times New Roman"/>
              </a:rPr>
              <a:t>Avoiding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delay.</a:t>
            </a:r>
            <a:endParaRPr sz="1200">
              <a:latin typeface="Times New Roman"/>
              <a:cs typeface="Times New Roman"/>
            </a:endParaRPr>
          </a:p>
          <a:p>
            <a:pPr lvl="2" marL="1720850" indent="-229235">
              <a:lnSpc>
                <a:spcPct val="100000"/>
              </a:lnSpc>
              <a:spcBef>
                <a:spcPts val="660"/>
              </a:spcBef>
              <a:buFont typeface="Arial MT"/>
              <a:buChar char="●"/>
              <a:tabLst>
                <a:tab pos="1720850" algn="l"/>
                <a:tab pos="1721485" algn="l"/>
              </a:tabLst>
            </a:pPr>
            <a:r>
              <a:rPr dirty="0" sz="1200" spc="-5">
                <a:latin typeface="Times New Roman"/>
                <a:cs typeface="Times New Roman"/>
              </a:rPr>
              <a:t>Avoiding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Arial MT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Arial MT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lvl="1" marL="323215" indent="-311150">
              <a:lnSpc>
                <a:spcPct val="100000"/>
              </a:lnSpc>
              <a:spcBef>
                <a:spcPts val="915"/>
              </a:spcBef>
              <a:buFont typeface="Times New Roman"/>
              <a:buAutoNum type="arabicPeriod" startAt="2"/>
              <a:tabLst>
                <a:tab pos="323850" algn="l"/>
              </a:tabLst>
            </a:pP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spc="5" b="1">
                <a:latin typeface="Times New Roman"/>
                <a:cs typeface="Times New Roman"/>
              </a:rPr>
              <a:t>U</a:t>
            </a:r>
            <a:r>
              <a:rPr dirty="0" sz="1400" spc="-15" b="1">
                <a:latin typeface="Times New Roman"/>
                <a:cs typeface="Times New Roman"/>
              </a:rPr>
              <a:t>T</a:t>
            </a:r>
            <a:r>
              <a:rPr dirty="0" sz="1400" spc="-10" b="1">
                <a:latin typeface="Times New Roman"/>
                <a:cs typeface="Times New Roman"/>
              </a:rPr>
              <a:t>P</a:t>
            </a:r>
            <a:r>
              <a:rPr dirty="0" sz="1400" spc="5" b="1">
                <a:latin typeface="Times New Roman"/>
                <a:cs typeface="Times New Roman"/>
              </a:rPr>
              <a:t>U</a:t>
            </a:r>
            <a:r>
              <a:rPr dirty="0" sz="1400" b="1">
                <a:latin typeface="Times New Roman"/>
                <a:cs typeface="Times New Roman"/>
              </a:rPr>
              <a:t>T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</a:t>
            </a:r>
            <a:r>
              <a:rPr dirty="0" sz="1400" spc="-15" b="1">
                <a:latin typeface="Times New Roman"/>
                <a:cs typeface="Times New Roman"/>
              </a:rPr>
              <a:t>ES</a:t>
            </a:r>
            <a:r>
              <a:rPr dirty="0" sz="1400" spc="-10" b="1">
                <a:latin typeface="Times New Roman"/>
                <a:cs typeface="Times New Roman"/>
              </a:rPr>
              <a:t>I</a:t>
            </a:r>
            <a:r>
              <a:rPr dirty="0" sz="1400" spc="-25" b="1">
                <a:latin typeface="Times New Roman"/>
                <a:cs typeface="Times New Roman"/>
              </a:rPr>
              <a:t>G</a:t>
            </a:r>
            <a:r>
              <a:rPr dirty="0" sz="1400" spc="-10" b="1">
                <a:latin typeface="Times New Roman"/>
                <a:cs typeface="Times New Roman"/>
              </a:rPr>
              <a:t>N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algn="just" marL="12700" marR="10160" indent="560705">
              <a:lnSpc>
                <a:spcPct val="143500"/>
              </a:lnSpc>
              <a:spcBef>
                <a:spcPts val="114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quality</a:t>
            </a:r>
            <a:r>
              <a:rPr dirty="0" sz="1200">
                <a:latin typeface="Times New Roman"/>
                <a:cs typeface="Times New Roman"/>
              </a:rPr>
              <a:t> output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one, 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 users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clearly.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determined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displaced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intermediate</a:t>
            </a:r>
            <a:r>
              <a:rPr dirty="0" sz="1200">
                <a:latin typeface="Times New Roman"/>
                <a:cs typeface="Times New Roman"/>
              </a:rPr>
              <a:t> need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also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copy</a:t>
            </a:r>
            <a:r>
              <a:rPr dirty="0" sz="1200">
                <a:latin typeface="Times New Roman"/>
                <a:cs typeface="Times New Roman"/>
              </a:rPr>
              <a:t> output.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 and direct </a:t>
            </a:r>
            <a:r>
              <a:rPr dirty="0" sz="1200">
                <a:latin typeface="Times New Roman"/>
                <a:cs typeface="Times New Roman"/>
              </a:rPr>
              <a:t>source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user. Efficient </a:t>
            </a:r>
            <a:r>
              <a:rPr dirty="0" sz="1200">
                <a:latin typeface="Times New Roman"/>
                <a:cs typeface="Times New Roman"/>
              </a:rPr>
              <a:t>output design </a:t>
            </a:r>
            <a:r>
              <a:rPr dirty="0" sz="1200" spc="-5">
                <a:latin typeface="Times New Roman"/>
                <a:cs typeface="Times New Roman"/>
              </a:rPr>
              <a:t>improves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system’s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relationship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decision</a:t>
            </a:r>
            <a:r>
              <a:rPr dirty="0" sz="1200">
                <a:latin typeface="Times New Roman"/>
                <a:cs typeface="Times New Roman"/>
              </a:rPr>
              <a:t> – </a:t>
            </a:r>
            <a:r>
              <a:rPr dirty="0" sz="1200" spc="-5">
                <a:latin typeface="Times New Roman"/>
                <a:cs typeface="Times New Roman"/>
              </a:rPr>
              <a:t>making.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lvl="1" marL="321945" indent="-309880">
              <a:lnSpc>
                <a:spcPct val="100000"/>
              </a:lnSpc>
              <a:buFont typeface="Times New Roman"/>
              <a:buAutoNum type="arabicPeriod" startAt="3"/>
              <a:tabLst>
                <a:tab pos="322580" algn="l"/>
              </a:tabLst>
            </a:pPr>
            <a:r>
              <a:rPr dirty="0" sz="1400" b="1">
                <a:latin typeface="Times New Roman"/>
                <a:cs typeface="Times New Roman"/>
              </a:rPr>
              <a:t>D</a:t>
            </a:r>
            <a:r>
              <a:rPr dirty="0" sz="1400" b="1">
                <a:latin typeface="Times New Roman"/>
                <a:cs typeface="Times New Roman"/>
              </a:rPr>
              <a:t>ATA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FLOW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  <a:p>
            <a:pPr algn="just" marL="12700" marR="5715" indent="455295">
              <a:lnSpc>
                <a:spcPct val="143800"/>
              </a:lnSpc>
              <a:spcBef>
                <a:spcPts val="110"/>
              </a:spcBef>
            </a:pP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movement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data through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– </a:t>
            </a:r>
            <a:r>
              <a:rPr dirty="0" sz="1200" spc="-5">
                <a:latin typeface="Times New Roman"/>
                <a:cs typeface="Times New Roman"/>
              </a:rPr>
              <a:t>manual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automated. They focus </a:t>
            </a:r>
            <a:r>
              <a:rPr dirty="0" sz="1200">
                <a:latin typeface="Times New Roman"/>
                <a:cs typeface="Times New Roman"/>
              </a:rPr>
              <a:t>on the data </a:t>
            </a:r>
            <a:r>
              <a:rPr dirty="0" sz="1200" spc="-5">
                <a:latin typeface="Times New Roman"/>
                <a:cs typeface="Times New Roman"/>
              </a:rPr>
              <a:t>following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system, between </a:t>
            </a:r>
            <a:r>
              <a:rPr dirty="0" sz="1200">
                <a:latin typeface="Times New Roman"/>
                <a:cs typeface="Times New Roman"/>
              </a:rPr>
              <a:t>processes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out of data </a:t>
            </a:r>
            <a:r>
              <a:rPr dirty="0" sz="1200" spc="-5">
                <a:latin typeface="Times New Roman"/>
                <a:cs typeface="Times New Roman"/>
              </a:rPr>
              <a:t>stores. This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central </a:t>
            </a:r>
            <a:r>
              <a:rPr dirty="0" sz="1200">
                <a:latin typeface="Times New Roman"/>
                <a:cs typeface="Times New Roman"/>
              </a:rPr>
              <a:t>tool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basis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 which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>
                <a:latin typeface="Times New Roman"/>
                <a:cs typeface="Times New Roman"/>
              </a:rPr>
              <a:t>components </a:t>
            </a:r>
            <a:r>
              <a:rPr dirty="0" sz="1200" spc="-5">
                <a:latin typeface="Times New Roman"/>
                <a:cs typeface="Times New Roman"/>
              </a:rPr>
              <a:t>are developed. The system </a:t>
            </a:r>
            <a:r>
              <a:rPr dirty="0" sz="1200">
                <a:latin typeface="Times New Roman"/>
                <a:cs typeface="Times New Roman"/>
              </a:rPr>
              <a:t>models are </a:t>
            </a:r>
            <a:r>
              <a:rPr dirty="0" sz="1200" spc="-5">
                <a:latin typeface="Times New Roman"/>
                <a:cs typeface="Times New Roman"/>
              </a:rPr>
              <a:t>termed as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Flow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 (DFD).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6964680"/>
            <a:ext cx="5394134" cy="8807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799591"/>
            <a:ext cx="5765165" cy="2127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455295">
              <a:lnSpc>
                <a:spcPct val="1437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Developing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top-down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process.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full description </a:t>
            </a:r>
            <a:r>
              <a:rPr dirty="0" sz="1200">
                <a:latin typeface="Times New Roman"/>
                <a:cs typeface="Times New Roman"/>
              </a:rPr>
              <a:t>f a </a:t>
            </a:r>
            <a:r>
              <a:rPr dirty="0" sz="1200" spc="-5">
                <a:latin typeface="Times New Roman"/>
                <a:cs typeface="Times New Roman"/>
              </a:rPr>
              <a:t>system actually consists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DFD’s, which comprises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 levels. </a:t>
            </a:r>
            <a:r>
              <a:rPr dirty="0" sz="1200">
                <a:latin typeface="Times New Roman"/>
                <a:cs typeface="Times New Roman"/>
              </a:rPr>
              <a:t>A level 0 </a:t>
            </a:r>
            <a:r>
              <a:rPr dirty="0" sz="1200" spc="-5">
                <a:latin typeface="Times New Roman"/>
                <a:cs typeface="Times New Roman"/>
              </a:rPr>
              <a:t>DFD, also called as </a:t>
            </a:r>
            <a:r>
              <a:rPr dirty="0" sz="1200">
                <a:latin typeface="Times New Roman"/>
                <a:cs typeface="Times New Roman"/>
              </a:rPr>
              <a:t>context </a:t>
            </a:r>
            <a:r>
              <a:rPr dirty="0" sz="1200" spc="-5">
                <a:latin typeface="Times New Roman"/>
                <a:cs typeface="Times New Roman"/>
              </a:rPr>
              <a:t>model, represents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entire </a:t>
            </a:r>
            <a:r>
              <a:rPr dirty="0" sz="1200">
                <a:latin typeface="Times New Roman"/>
                <a:cs typeface="Times New Roman"/>
              </a:rPr>
              <a:t>software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 as </a:t>
            </a:r>
            <a:r>
              <a:rPr dirty="0" sz="1200">
                <a:latin typeface="Times New Roman"/>
                <a:cs typeface="Times New Roman"/>
              </a:rPr>
              <a:t>single bubble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input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output </a:t>
            </a:r>
            <a:r>
              <a:rPr dirty="0" sz="1200" spc="-5">
                <a:latin typeface="Times New Roman"/>
                <a:cs typeface="Times New Roman"/>
              </a:rPr>
              <a:t>data indicated </a:t>
            </a:r>
            <a:r>
              <a:rPr dirty="0" sz="1200">
                <a:latin typeface="Times New Roman"/>
                <a:cs typeface="Times New Roman"/>
              </a:rPr>
              <a:t>by incoming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outgoing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arrows. Each </a:t>
            </a:r>
            <a:r>
              <a:rPr dirty="0" sz="1200">
                <a:latin typeface="Times New Roman"/>
                <a:cs typeface="Times New Roman"/>
              </a:rPr>
              <a:t>of the process </a:t>
            </a:r>
            <a:r>
              <a:rPr dirty="0" sz="1200" spc="-5">
                <a:latin typeface="Times New Roman"/>
                <a:cs typeface="Times New Roman"/>
              </a:rPr>
              <a:t>represented at </a:t>
            </a:r>
            <a:r>
              <a:rPr dirty="0" sz="1200">
                <a:latin typeface="Times New Roman"/>
                <a:cs typeface="Times New Roman"/>
              </a:rPr>
              <a:t>level 1 are sub functions of the </a:t>
            </a:r>
            <a:r>
              <a:rPr dirty="0" sz="1200" spc="-5">
                <a:latin typeface="Times New Roman"/>
                <a:cs typeface="Times New Roman"/>
              </a:rPr>
              <a:t>overall system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depicted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5">
                <a:latin typeface="Times New Roman"/>
                <a:cs typeface="Times New Roman"/>
              </a:rPr>
              <a:t> context</a:t>
            </a:r>
            <a:r>
              <a:rPr dirty="0" sz="1200">
                <a:latin typeface="Times New Roman"/>
                <a:cs typeface="Times New Roman"/>
              </a:rPr>
              <a:t> model.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DFD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Symbols: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300" y="2901187"/>
            <a:ext cx="139700" cy="55308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500" y="2901187"/>
            <a:ext cx="5019675" cy="160274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square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destination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arrow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identifies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flow-data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motion.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pipeline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through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 flows.</a:t>
            </a:r>
            <a:endParaRPr sz="1200">
              <a:latin typeface="Times New Roman"/>
              <a:cs typeface="Times New Roman"/>
            </a:endParaRPr>
          </a:p>
          <a:p>
            <a:pPr marL="12700" marR="121920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circle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represents</a:t>
            </a:r>
            <a:r>
              <a:rPr dirty="0" sz="1200">
                <a:latin typeface="Times New Roman"/>
                <a:cs typeface="Times New Roman"/>
              </a:rPr>
              <a:t> a process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transforms</a:t>
            </a:r>
            <a:r>
              <a:rPr dirty="0" sz="1200">
                <a:latin typeface="Times New Roman"/>
                <a:cs typeface="Times New Roman"/>
              </a:rPr>
              <a:t> incoming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outgoing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rectangle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store-data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temporary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repository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2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3769867"/>
            <a:ext cx="139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295647"/>
            <a:ext cx="139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740655"/>
            <a:ext cx="5574665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569595">
              <a:lnSpc>
                <a:spcPct val="1442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DFD describes what flow (logical) rather than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they are processed. </a:t>
            </a:r>
            <a:r>
              <a:rPr dirty="0" sz="1200">
                <a:latin typeface="Times New Roman"/>
                <a:cs typeface="Times New Roman"/>
              </a:rPr>
              <a:t>So it 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dependent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hardware,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structure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file organization.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Data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flow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diagram: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101587"/>
            <a:ext cx="537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L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v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30" b="1">
                <a:latin typeface="Times New Roman"/>
                <a:cs typeface="Times New Roman"/>
              </a:rPr>
              <a:t>:0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" y="1635125"/>
            <a:ext cx="5789929" cy="5866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1864" y="3552825"/>
            <a:ext cx="3119742" cy="53640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878839"/>
            <a:ext cx="537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L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v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30" b="1">
                <a:latin typeface="Times New Roman"/>
                <a:cs typeface="Times New Roman"/>
              </a:rPr>
              <a:t>:1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1700" y="3027679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latin typeface="Times New Roman"/>
                <a:cs typeface="Times New Roman"/>
              </a:rPr>
              <a:t>Level:2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28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1928875"/>
            <a:ext cx="2202815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6.4.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TABLE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b="1">
                <a:latin typeface="Times New Roman"/>
                <a:cs typeface="Times New Roman"/>
              </a:rPr>
              <a:t>Admin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Table: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58467" y="2785859"/>
          <a:ext cx="4646930" cy="247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655"/>
                <a:gridCol w="2318385"/>
              </a:tblGrid>
              <a:tr h="33681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091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[20]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08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AID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[20]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098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PASSWORD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EMAIL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VARCHAR[60]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08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LOCATION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098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5652007"/>
            <a:ext cx="779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U</a:t>
            </a:r>
            <a:r>
              <a:rPr dirty="0" sz="1200" b="1">
                <a:latin typeface="Times New Roman"/>
                <a:cs typeface="Times New Roman"/>
              </a:rPr>
              <a:t>s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</a:t>
            </a:r>
            <a:r>
              <a:rPr dirty="0" sz="1200" spc="-15" b="1">
                <a:latin typeface="Times New Roman"/>
                <a:cs typeface="Times New Roman"/>
              </a:rPr>
              <a:t>a</a:t>
            </a:r>
            <a:r>
              <a:rPr dirty="0" sz="1200" spc="-10" b="1">
                <a:latin typeface="Times New Roman"/>
                <a:cs typeface="Times New Roman"/>
              </a:rPr>
              <a:t>bl</a:t>
            </a:r>
            <a:r>
              <a:rPr dirty="0" sz="1200" spc="-20" b="1">
                <a:latin typeface="Times New Roman"/>
                <a:cs typeface="Times New Roman"/>
              </a:rPr>
              <a:t>e: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5024" y="5939027"/>
          <a:ext cx="4895215" cy="161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845"/>
                <a:gridCol w="2442845"/>
              </a:tblGrid>
              <a:tr h="268224">
                <a:tc>
                  <a:txBody>
                    <a:bodyPr/>
                    <a:lstStyle/>
                    <a:p>
                      <a:pPr algn="ctr" marL="5080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17"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[20]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 marL="5715">
                        <a:lnSpc>
                          <a:spcPts val="138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[20]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 marL="635">
                        <a:lnSpc>
                          <a:spcPts val="137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EMAIL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70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VARCHAR[60]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6">
                <a:tc>
                  <a:txBody>
                    <a:bodyPr/>
                    <a:lstStyle/>
                    <a:p>
                      <a:pPr algn="ctr" marL="4445">
                        <a:lnSpc>
                          <a:spcPts val="135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PASSWORD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5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 marL="1905">
                        <a:lnSpc>
                          <a:spcPts val="1370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GENDER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[20]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517396"/>
            <a:ext cx="5765165" cy="2208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95"/>
              </a:spcBef>
            </a:pPr>
            <a:r>
              <a:rPr dirty="0" sz="1300" spc="-15" b="1">
                <a:latin typeface="Times New Roman"/>
                <a:cs typeface="Times New Roman"/>
              </a:rPr>
              <a:t>DECLARATION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1145"/>
              </a:spcBef>
            </a:pP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>
                <a:latin typeface="Times New Roman"/>
                <a:cs typeface="Times New Roman"/>
              </a:rPr>
              <a:t> hereby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declare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>
                <a:latin typeface="Times New Roman"/>
                <a:cs typeface="Times New Roman"/>
              </a:rPr>
              <a:t> work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entitled</a:t>
            </a:r>
            <a:r>
              <a:rPr dirty="0" sz="1400">
                <a:latin typeface="Times New Roman"/>
                <a:cs typeface="Times New Roman"/>
              </a:rPr>
              <a:t> as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“</a:t>
            </a:r>
            <a:r>
              <a:rPr dirty="0" sz="1400" spc="-5" b="1">
                <a:solidFill>
                  <a:srgbClr val="00AFEF"/>
                </a:solidFill>
                <a:latin typeface="Times New Roman"/>
                <a:cs typeface="Times New Roman"/>
              </a:rPr>
              <a:t>FOOD</a:t>
            </a:r>
            <a:r>
              <a:rPr dirty="0" sz="1400" b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AFEF"/>
                </a:solidFill>
                <a:latin typeface="Times New Roman"/>
                <a:cs typeface="Times New Roman"/>
              </a:rPr>
              <a:t>WASTE </a:t>
            </a:r>
            <a:r>
              <a:rPr dirty="0" sz="1400" spc="-5" b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AFEF"/>
                </a:solidFill>
                <a:latin typeface="Times New Roman"/>
                <a:cs typeface="Times New Roman"/>
              </a:rPr>
              <a:t>MANAGEMENT</a:t>
            </a:r>
            <a:r>
              <a:rPr dirty="0" sz="1400" spc="5" b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00AFEF"/>
                </a:solidFill>
                <a:latin typeface="Times New Roman"/>
                <a:cs typeface="Times New Roman"/>
              </a:rPr>
              <a:t>SYSTEM</a:t>
            </a:r>
            <a:r>
              <a:rPr dirty="0" sz="1400" spc="-5" b="1">
                <a:latin typeface="Times New Roman"/>
                <a:cs typeface="Times New Roman"/>
              </a:rPr>
              <a:t>”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submitted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partial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fulfilment</a:t>
            </a:r>
            <a:r>
              <a:rPr dirty="0" sz="1400">
                <a:latin typeface="Times New Roman"/>
                <a:cs typeface="Times New Roman"/>
              </a:rPr>
              <a:t> 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requirements for </a:t>
            </a:r>
            <a:r>
              <a:rPr dirty="0" sz="1400">
                <a:latin typeface="Times New Roman"/>
                <a:cs typeface="Times New Roman"/>
              </a:rPr>
              <a:t>the award of the degree of </a:t>
            </a:r>
            <a:r>
              <a:rPr dirty="0" sz="1400" spc="-5">
                <a:latin typeface="Times New Roman"/>
                <a:cs typeface="Times New Roman"/>
              </a:rPr>
              <a:t>Bachelor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Science in Computer </a:t>
            </a:r>
            <a:r>
              <a:rPr dirty="0" sz="1400">
                <a:latin typeface="Times New Roman"/>
                <a:cs typeface="Times New Roman"/>
              </a:rPr>
              <a:t> Science </a:t>
            </a:r>
            <a:r>
              <a:rPr dirty="0" sz="1400" spc="-5">
                <a:latin typeface="Times New Roman"/>
                <a:cs typeface="Times New Roman"/>
              </a:rPr>
              <a:t>with Cognitive Systems. This </a:t>
            </a:r>
            <a:r>
              <a:rPr dirty="0" sz="1400">
                <a:latin typeface="Times New Roman"/>
                <a:cs typeface="Times New Roman"/>
              </a:rPr>
              <a:t>is the </a:t>
            </a:r>
            <a:r>
              <a:rPr dirty="0" sz="1400" spc="-5">
                <a:latin typeface="Times New Roman"/>
                <a:cs typeface="Times New Roman"/>
              </a:rPr>
              <a:t>record of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original work done by </a:t>
            </a:r>
            <a:r>
              <a:rPr dirty="0" sz="1400">
                <a:latin typeface="Times New Roman"/>
                <a:cs typeface="Times New Roman"/>
              </a:rPr>
              <a:t> us during the </a:t>
            </a:r>
            <a:r>
              <a:rPr dirty="0" sz="1400" spc="-5">
                <a:latin typeface="Times New Roman"/>
                <a:cs typeface="Times New Roman"/>
              </a:rPr>
              <a:t>period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project </a:t>
            </a:r>
            <a:r>
              <a:rPr dirty="0" sz="1400">
                <a:latin typeface="Times New Roman"/>
                <a:cs typeface="Times New Roman"/>
              </a:rPr>
              <a:t>work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has not </a:t>
            </a:r>
            <a:r>
              <a:rPr dirty="0" sz="1400" spc="-5">
                <a:latin typeface="Times New Roman"/>
                <a:cs typeface="Times New Roman"/>
              </a:rPr>
              <a:t>been presented anywhere for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any </a:t>
            </a:r>
            <a:r>
              <a:rPr dirty="0" sz="1400">
                <a:latin typeface="Times New Roman"/>
                <a:cs typeface="Times New Roman"/>
              </a:rPr>
              <a:t>award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5">
                <a:latin typeface="Times New Roman"/>
                <a:cs typeface="Times New Roman"/>
              </a:rPr>
              <a:t> title.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732" y="5021071"/>
            <a:ext cx="221551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SURYAKANTA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PRADHAN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0" b="1">
                <a:latin typeface="Times New Roman"/>
                <a:cs typeface="Times New Roman"/>
              </a:rPr>
              <a:t>Universit</a:t>
            </a:r>
            <a:r>
              <a:rPr dirty="0" sz="1200" b="1">
                <a:latin typeface="Times New Roman"/>
                <a:cs typeface="Times New Roman"/>
              </a:rPr>
              <a:t>y</a:t>
            </a:r>
            <a:r>
              <a:rPr dirty="0" sz="1200" spc="140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Rol</a:t>
            </a:r>
            <a:r>
              <a:rPr dirty="0" sz="1200" b="1">
                <a:latin typeface="Times New Roman"/>
                <a:cs typeface="Times New Roman"/>
              </a:rPr>
              <a:t>l</a:t>
            </a:r>
            <a:r>
              <a:rPr dirty="0" sz="1200" spc="-110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N</a:t>
            </a:r>
            <a:r>
              <a:rPr dirty="0" sz="1200" b="1">
                <a:latin typeface="Times New Roman"/>
                <a:cs typeface="Times New Roman"/>
              </a:rPr>
              <a:t>o</a:t>
            </a:r>
            <a:r>
              <a:rPr dirty="0" sz="1200" spc="-100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:</a:t>
            </a:r>
            <a:r>
              <a:rPr dirty="0" sz="1200" b="1">
                <a:latin typeface="Times New Roman"/>
                <a:cs typeface="Times New Roman"/>
              </a:rPr>
              <a:t>-</a:t>
            </a:r>
            <a:r>
              <a:rPr dirty="0" sz="1200" spc="-100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66503NT2102</a:t>
            </a:r>
            <a:r>
              <a:rPr dirty="0" sz="1200" b="1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4520" cy="10084435"/>
          </a:xfrm>
          <a:custGeom>
            <a:avLst/>
            <a:gdLst/>
            <a:ahLst/>
            <a:cxnLst/>
            <a:rect l="l" t="t" r="r" b="b"/>
            <a:pathLst>
              <a:path w="6954520" h="10084435">
                <a:moveTo>
                  <a:pt x="6888480" y="65532"/>
                </a:moveTo>
                <a:lnTo>
                  <a:pt x="6879336" y="65532"/>
                </a:lnTo>
                <a:lnTo>
                  <a:pt x="6879336" y="74676"/>
                </a:lnTo>
                <a:lnTo>
                  <a:pt x="6879336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9336" y="74676"/>
                </a:lnTo>
                <a:lnTo>
                  <a:pt x="6879336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10009632"/>
                </a:lnTo>
                <a:lnTo>
                  <a:pt x="65532" y="10018776"/>
                </a:lnTo>
                <a:lnTo>
                  <a:pt x="74676" y="10018776"/>
                </a:lnTo>
                <a:lnTo>
                  <a:pt x="6879336" y="10018776"/>
                </a:lnTo>
                <a:lnTo>
                  <a:pt x="6888480" y="10018776"/>
                </a:lnTo>
                <a:lnTo>
                  <a:pt x="6888480" y="10009632"/>
                </a:lnTo>
                <a:lnTo>
                  <a:pt x="6888480" y="74676"/>
                </a:lnTo>
                <a:lnTo>
                  <a:pt x="6888480" y="65532"/>
                </a:lnTo>
                <a:close/>
              </a:path>
              <a:path w="6954520" h="10084435">
                <a:moveTo>
                  <a:pt x="6935724" y="18288"/>
                </a:moveTo>
                <a:lnTo>
                  <a:pt x="6897624" y="18288"/>
                </a:lnTo>
                <a:lnTo>
                  <a:pt x="6897624" y="56388"/>
                </a:lnTo>
                <a:lnTo>
                  <a:pt x="6897624" y="74676"/>
                </a:lnTo>
                <a:lnTo>
                  <a:pt x="6897624" y="10009632"/>
                </a:lnTo>
                <a:lnTo>
                  <a:pt x="6897624" y="10027920"/>
                </a:lnTo>
                <a:lnTo>
                  <a:pt x="6879336" y="10027920"/>
                </a:lnTo>
                <a:lnTo>
                  <a:pt x="74676" y="10027920"/>
                </a:lnTo>
                <a:lnTo>
                  <a:pt x="56388" y="10027920"/>
                </a:lnTo>
                <a:lnTo>
                  <a:pt x="56388" y="10009632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6879336" y="56388"/>
                </a:lnTo>
                <a:lnTo>
                  <a:pt x="6897624" y="56388"/>
                </a:lnTo>
                <a:lnTo>
                  <a:pt x="6897624" y="18288"/>
                </a:lnTo>
                <a:lnTo>
                  <a:pt x="6879336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10009632"/>
                </a:lnTo>
                <a:lnTo>
                  <a:pt x="18288" y="10027920"/>
                </a:lnTo>
                <a:lnTo>
                  <a:pt x="18288" y="10066020"/>
                </a:lnTo>
                <a:lnTo>
                  <a:pt x="56388" y="10066020"/>
                </a:lnTo>
                <a:lnTo>
                  <a:pt x="74676" y="10066020"/>
                </a:lnTo>
                <a:lnTo>
                  <a:pt x="6879336" y="10066020"/>
                </a:lnTo>
                <a:lnTo>
                  <a:pt x="6897624" y="10066020"/>
                </a:lnTo>
                <a:lnTo>
                  <a:pt x="6935724" y="10066020"/>
                </a:lnTo>
                <a:lnTo>
                  <a:pt x="6935724" y="10027920"/>
                </a:lnTo>
                <a:lnTo>
                  <a:pt x="6935724" y="10009632"/>
                </a:lnTo>
                <a:lnTo>
                  <a:pt x="6935724" y="74676"/>
                </a:lnTo>
                <a:lnTo>
                  <a:pt x="6935724" y="56388"/>
                </a:lnTo>
                <a:lnTo>
                  <a:pt x="6935724" y="18288"/>
                </a:lnTo>
                <a:close/>
              </a:path>
              <a:path w="6954520" h="10084435">
                <a:moveTo>
                  <a:pt x="6954012" y="0"/>
                </a:moveTo>
                <a:lnTo>
                  <a:pt x="6944868" y="0"/>
                </a:lnTo>
                <a:lnTo>
                  <a:pt x="6944868" y="9144"/>
                </a:lnTo>
                <a:lnTo>
                  <a:pt x="6944868" y="74676"/>
                </a:lnTo>
                <a:lnTo>
                  <a:pt x="6944868" y="10009632"/>
                </a:lnTo>
                <a:lnTo>
                  <a:pt x="6944868" y="10075164"/>
                </a:lnTo>
                <a:lnTo>
                  <a:pt x="6879336" y="10075164"/>
                </a:lnTo>
                <a:lnTo>
                  <a:pt x="74676" y="10075164"/>
                </a:lnTo>
                <a:lnTo>
                  <a:pt x="9144" y="10075164"/>
                </a:lnTo>
                <a:lnTo>
                  <a:pt x="9144" y="10009632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6879336" y="9144"/>
                </a:lnTo>
                <a:lnTo>
                  <a:pt x="6944868" y="9144"/>
                </a:lnTo>
                <a:lnTo>
                  <a:pt x="6944868" y="0"/>
                </a:lnTo>
                <a:lnTo>
                  <a:pt x="6879336" y="0"/>
                </a:lnTo>
                <a:lnTo>
                  <a:pt x="74676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10009632"/>
                </a:lnTo>
                <a:lnTo>
                  <a:pt x="0" y="10075164"/>
                </a:lnTo>
                <a:lnTo>
                  <a:pt x="0" y="10084308"/>
                </a:lnTo>
                <a:lnTo>
                  <a:pt x="9144" y="10084308"/>
                </a:lnTo>
                <a:lnTo>
                  <a:pt x="74676" y="10084308"/>
                </a:lnTo>
                <a:lnTo>
                  <a:pt x="6879336" y="10084308"/>
                </a:lnTo>
                <a:lnTo>
                  <a:pt x="6944868" y="10084308"/>
                </a:lnTo>
                <a:lnTo>
                  <a:pt x="6954012" y="10084308"/>
                </a:lnTo>
                <a:lnTo>
                  <a:pt x="6954012" y="10075164"/>
                </a:lnTo>
                <a:lnTo>
                  <a:pt x="6954012" y="10009632"/>
                </a:lnTo>
                <a:lnTo>
                  <a:pt x="6954012" y="74676"/>
                </a:lnTo>
                <a:lnTo>
                  <a:pt x="6954012" y="9144"/>
                </a:lnTo>
                <a:lnTo>
                  <a:pt x="6954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1709419"/>
            <a:ext cx="17964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Food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Donate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Table: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6988" y="2410954"/>
          <a:ext cx="5471160" cy="458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9230"/>
                <a:gridCol w="2732405"/>
              </a:tblGrid>
              <a:tr h="3124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FID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INTEGER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[4]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6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[10]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EMAIL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[60]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129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[10]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FOOD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VARCHAR[20]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6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CATEGORY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VARCHAR[20]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QUANTITY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VARCHAR[20]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DATETIME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LOCATION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VARCHAR[20]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PHONENO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VARCHAR[30]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ASSIGNED_TO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DELIVERY_BY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30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2123947"/>
            <a:ext cx="1976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DELIVERY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PERSON</a:t>
            </a:r>
            <a:r>
              <a:rPr dirty="0" sz="1200" spc="254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Table: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744" y="2827007"/>
          <a:ext cx="5564505" cy="162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8125"/>
                <a:gridCol w="2776854"/>
              </a:tblGrid>
              <a:tr h="268230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380"/>
                        </a:lnSpc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DID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 marL="2540">
                        <a:lnSpc>
                          <a:spcPts val="137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[20]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EMAIL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[60]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17">
                <a:tc>
                  <a:txBody>
                    <a:bodyPr/>
                    <a:lstStyle/>
                    <a:p>
                      <a:pPr algn="ctr" marL="4445">
                        <a:lnSpc>
                          <a:spcPts val="135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PASSWORD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135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 marL="4445">
                        <a:lnSpc>
                          <a:spcPts val="137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CITY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[30]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4992115"/>
            <a:ext cx="1444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User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Feedback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Table: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98219" y="5695187"/>
          <a:ext cx="5570220" cy="1527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3805"/>
                <a:gridCol w="3056890"/>
              </a:tblGrid>
              <a:tr h="307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[20]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78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EMAIL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[60]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MESSAGE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1404619"/>
            <a:ext cx="5764530" cy="808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9930">
              <a:lnSpc>
                <a:spcPct val="100000"/>
              </a:lnSpc>
              <a:spcBef>
                <a:spcPts val="100"/>
              </a:spcBef>
            </a:pPr>
            <a:r>
              <a:rPr dirty="0" sz="1400" spc="-55" b="1">
                <a:latin typeface="Times New Roman"/>
                <a:cs typeface="Times New Roman"/>
              </a:rPr>
              <a:t>7.</a:t>
            </a:r>
            <a:r>
              <a:rPr dirty="0" sz="1400" spc="4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UN</a:t>
            </a:r>
            <a:r>
              <a:rPr dirty="0" sz="1200" b="1">
                <a:latin typeface="Times New Roman"/>
                <a:cs typeface="Times New Roman"/>
              </a:rPr>
              <a:t>IT</a:t>
            </a:r>
            <a:r>
              <a:rPr dirty="0" sz="1200" spc="-10" b="1">
                <a:latin typeface="Times New Roman"/>
                <a:cs typeface="Times New Roman"/>
              </a:rPr>
              <a:t> TEST</a:t>
            </a:r>
            <a:r>
              <a:rPr dirty="0" sz="1200" spc="-15" b="1">
                <a:latin typeface="Times New Roman"/>
                <a:cs typeface="Times New Roman"/>
              </a:rPr>
              <a:t>IN</a:t>
            </a:r>
            <a:r>
              <a:rPr dirty="0" sz="1200" spc="-10" b="1">
                <a:latin typeface="Times New Roman"/>
                <a:cs typeface="Times New Roman"/>
              </a:rPr>
              <a:t>G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just" marL="12700" marR="5080" indent="912494">
              <a:lnSpc>
                <a:spcPct val="143500"/>
              </a:lnSpc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testing.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Without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anybody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bug’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software’s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5">
                <a:latin typeface="Times New Roman"/>
                <a:cs typeface="Times New Roman"/>
              </a:rPr>
              <a:t> all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 tests </a:t>
            </a:r>
            <a:r>
              <a:rPr dirty="0" sz="1200">
                <a:latin typeface="Times New Roman"/>
                <a:cs typeface="Times New Roman"/>
              </a:rPr>
              <a:t>must be </a:t>
            </a:r>
            <a:r>
              <a:rPr dirty="0" sz="1200" spc="-5">
                <a:latin typeface="Times New Roman"/>
                <a:cs typeface="Times New Roman"/>
              </a:rPr>
              <a:t>done. On </a:t>
            </a:r>
            <a:r>
              <a:rPr dirty="0" sz="1200">
                <a:latin typeface="Times New Roman"/>
                <a:cs typeface="Times New Roman"/>
              </a:rPr>
              <a:t>using the </a:t>
            </a:r>
            <a:r>
              <a:rPr dirty="0" sz="1200" spc="-5">
                <a:latin typeface="Times New Roman"/>
                <a:cs typeface="Times New Roman"/>
              </a:rPr>
              <a:t>lower </a:t>
            </a:r>
            <a:r>
              <a:rPr dirty="0" sz="1200">
                <a:latin typeface="Times New Roman"/>
                <a:cs typeface="Times New Roman"/>
              </a:rPr>
              <a:t>bound </a:t>
            </a:r>
            <a:r>
              <a:rPr dirty="0" sz="1200" spc="-5">
                <a:latin typeface="Times New Roman"/>
                <a:cs typeface="Times New Roman"/>
              </a:rPr>
              <a:t>and upper </a:t>
            </a:r>
            <a:r>
              <a:rPr dirty="0" sz="1200">
                <a:latin typeface="Times New Roman"/>
                <a:cs typeface="Times New Roman"/>
              </a:rPr>
              <a:t>bound must be </a:t>
            </a:r>
            <a:r>
              <a:rPr dirty="0" sz="1200" spc="-5">
                <a:latin typeface="Times New Roman"/>
                <a:cs typeface="Times New Roman"/>
              </a:rPr>
              <a:t>very specific.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check will </a:t>
            </a:r>
            <a:r>
              <a:rPr dirty="0" sz="1200">
                <a:latin typeface="Times New Roman"/>
                <a:cs typeface="Times New Roman"/>
              </a:rPr>
              <a:t>be done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starting record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ending record. </a:t>
            </a:r>
            <a:r>
              <a:rPr dirty="0" sz="1200">
                <a:latin typeface="Times New Roman"/>
                <a:cs typeface="Times New Roman"/>
              </a:rPr>
              <a:t>So,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errors will </a:t>
            </a:r>
            <a:r>
              <a:rPr dirty="0" sz="1200" spc="-1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rectified.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9525" indent="912494">
              <a:lnSpc>
                <a:spcPct val="143300"/>
              </a:lnSpc>
            </a:pPr>
            <a:r>
              <a:rPr dirty="0" sz="1200" spc="-5">
                <a:latin typeface="Times New Roman"/>
                <a:cs typeface="Times New Roman"/>
              </a:rPr>
              <a:t>When conditional </a:t>
            </a:r>
            <a:r>
              <a:rPr dirty="0" sz="1200">
                <a:latin typeface="Times New Roman"/>
                <a:cs typeface="Times New Roman"/>
              </a:rPr>
              <a:t>loops </a:t>
            </a:r>
            <a:r>
              <a:rPr dirty="0" sz="1200" spc="-5">
                <a:latin typeface="Times New Roman"/>
                <a:cs typeface="Times New Roman"/>
              </a:rPr>
              <a:t>are used </a:t>
            </a:r>
            <a:r>
              <a:rPr dirty="0" sz="1200">
                <a:latin typeface="Times New Roman"/>
                <a:cs typeface="Times New Roman"/>
              </a:rPr>
              <a:t>if it is </a:t>
            </a:r>
            <a:r>
              <a:rPr dirty="0" sz="1200" spc="-5">
                <a:latin typeface="Times New Roman"/>
                <a:cs typeface="Times New Roman"/>
              </a:rPr>
              <a:t>true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correct data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project and for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false answer </a:t>
            </a:r>
            <a:r>
              <a:rPr dirty="0" sz="1200">
                <a:latin typeface="Times New Roman"/>
                <a:cs typeface="Times New Roman"/>
              </a:rPr>
              <a:t>wrong </a:t>
            </a:r>
            <a:r>
              <a:rPr dirty="0" sz="1200" spc="-5">
                <a:latin typeface="Times New Roman"/>
                <a:cs typeface="Times New Roman"/>
              </a:rPr>
              <a:t>data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seen.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any error has occurred they have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replaced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checked. </a:t>
            </a:r>
            <a:r>
              <a:rPr dirty="0" sz="1200">
                <a:latin typeface="Times New Roman"/>
                <a:cs typeface="Times New Roman"/>
              </a:rPr>
              <a:t>So,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5">
                <a:latin typeface="Times New Roman"/>
                <a:cs typeface="Times New Roman"/>
              </a:rPr>
              <a:t> will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reduced.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10160" indent="912494">
              <a:lnSpc>
                <a:spcPct val="143300"/>
              </a:lnSpc>
            </a:pP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written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 occurred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seen.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TEST </a:t>
            </a:r>
            <a:r>
              <a:rPr dirty="0" sz="1200" spc="-15" b="1">
                <a:latin typeface="Times New Roman"/>
                <a:cs typeface="Times New Roman"/>
              </a:rPr>
              <a:t>DA</a:t>
            </a:r>
            <a:r>
              <a:rPr dirty="0" sz="1200" spc="-10" b="1">
                <a:latin typeface="Times New Roman"/>
                <a:cs typeface="Times New Roman"/>
              </a:rPr>
              <a:t>T</a:t>
            </a:r>
            <a:r>
              <a:rPr dirty="0" sz="1200" spc="-15" b="1">
                <a:latin typeface="Times New Roman"/>
                <a:cs typeface="Times New Roman"/>
              </a:rPr>
              <a:t>A: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just" marL="12700" marR="5715" indent="912494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The data, which </a:t>
            </a:r>
            <a:r>
              <a:rPr dirty="0" sz="1200">
                <a:latin typeface="Times New Roman"/>
                <a:cs typeface="Times New Roman"/>
              </a:rPr>
              <a:t>is using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testing </a:t>
            </a:r>
            <a:r>
              <a:rPr dirty="0" sz="1200">
                <a:latin typeface="Times New Roman"/>
                <a:cs typeface="Times New Roman"/>
              </a:rPr>
              <a:t>must be </a:t>
            </a:r>
            <a:r>
              <a:rPr dirty="0" sz="1200" spc="-5">
                <a:latin typeface="Times New Roman"/>
                <a:cs typeface="Times New Roman"/>
              </a:rPr>
              <a:t>related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to and 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particular function. Otherwise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testing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very problematic. The function will not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coincide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data. </a:t>
            </a:r>
            <a:r>
              <a:rPr dirty="0" sz="1200">
                <a:latin typeface="Times New Roman"/>
                <a:cs typeface="Times New Roman"/>
              </a:rPr>
              <a:t>So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considered as error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occurred </a:t>
            </a:r>
            <a:r>
              <a:rPr dirty="0" sz="1200">
                <a:latin typeface="Times New Roman"/>
                <a:cs typeface="Times New Roman"/>
              </a:rPr>
              <a:t>in it but </a:t>
            </a:r>
            <a:r>
              <a:rPr dirty="0" sz="1200" spc="-5">
                <a:latin typeface="Times New Roman"/>
                <a:cs typeface="Times New Roman"/>
              </a:rPr>
              <a:t>actually </a:t>
            </a:r>
            <a:r>
              <a:rPr dirty="0" sz="1200">
                <a:latin typeface="Times New Roman"/>
                <a:cs typeface="Times New Roman"/>
              </a:rPr>
              <a:t>it 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 </a:t>
            </a: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5">
                <a:latin typeface="Times New Roman"/>
                <a:cs typeface="Times New Roman"/>
              </a:rPr>
              <a:t> two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typed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buFont typeface="Times New Roman"/>
              <a:buAutoNum type="alphaLcPeriod"/>
              <a:tabLst>
                <a:tab pos="1155700" algn="l"/>
              </a:tabLst>
            </a:pPr>
            <a:r>
              <a:rPr dirty="0" sz="1200" spc="-5">
                <a:latin typeface="Times New Roman"/>
                <a:cs typeface="Times New Roman"/>
              </a:rPr>
              <a:t>Sampled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project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lphaLcPeriod"/>
            </a:pPr>
            <a:endParaRPr sz="1550">
              <a:latin typeface="Times New Roman"/>
              <a:cs typeface="Times New Roman"/>
            </a:endParaRPr>
          </a:p>
          <a:p>
            <a:pPr marL="1153795" indent="-227329">
              <a:lnSpc>
                <a:spcPct val="100000"/>
              </a:lnSpc>
              <a:buFont typeface="Times New Roman"/>
              <a:buAutoNum type="alphaLcPeriod"/>
              <a:tabLst>
                <a:tab pos="1154430" algn="l"/>
              </a:tabLst>
            </a:pPr>
            <a:r>
              <a:rPr dirty="0" sz="1200" spc="-5">
                <a:latin typeface="Times New Roman"/>
                <a:cs typeface="Times New Roman"/>
              </a:rPr>
              <a:t>Actual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 spc="-1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SAMPLE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FOR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PROJECT</a:t>
            </a:r>
            <a:r>
              <a:rPr dirty="0" sz="1200" spc="-10" b="1">
                <a:latin typeface="Times New Roman"/>
                <a:cs typeface="Times New Roman"/>
              </a:rPr>
              <a:t> TESTING: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 indent="912494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This sample data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much more similar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data which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collected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</a:t>
            </a:r>
            <a:r>
              <a:rPr dirty="0" sz="1200">
                <a:latin typeface="Times New Roman"/>
                <a:cs typeface="Times New Roman"/>
              </a:rPr>
              <a:t> only.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questioning,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preliminary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investigation,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documentation,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sample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usage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imagination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necessary.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sample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for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black box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internal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loops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32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799591"/>
            <a:ext cx="5763895" cy="8529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912494">
              <a:lnSpc>
                <a:spcPct val="1438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data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inserted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>
                <a:latin typeface="Times New Roman"/>
                <a:cs typeface="Times New Roman"/>
              </a:rPr>
              <a:t>through </a:t>
            </a:r>
            <a:r>
              <a:rPr dirty="0" sz="1200" spc="-5">
                <a:latin typeface="Times New Roman"/>
                <a:cs typeface="Times New Roman"/>
              </a:rPr>
              <a:t>browsers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two or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 days.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give as for practice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end user. When they are interacting with data,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remove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checked.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 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removed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sample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only.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ACTUAL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DATA USED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FOR PROJECT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TESTING: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just" marL="12700" marR="12700" indent="912494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This actual </a:t>
            </a:r>
            <a:r>
              <a:rPr dirty="0" sz="1200">
                <a:latin typeface="Times New Roman"/>
                <a:cs typeface="Times New Roman"/>
              </a:rPr>
              <a:t>data is nothing but the </a:t>
            </a:r>
            <a:r>
              <a:rPr dirty="0" sz="1200" spc="-5">
                <a:latin typeface="Times New Roman"/>
                <a:cs typeface="Times New Roman"/>
              </a:rPr>
              <a:t>original data, which have been collected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phase.</a:t>
            </a:r>
            <a:r>
              <a:rPr dirty="0" sz="1200">
                <a:latin typeface="Times New Roman"/>
                <a:cs typeface="Times New Roman"/>
              </a:rPr>
              <a:t> Through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preliminary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investigation,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interviews.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sorted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 order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sorted </a:t>
            </a:r>
            <a:r>
              <a:rPr dirty="0" sz="1200">
                <a:latin typeface="Times New Roman"/>
                <a:cs typeface="Times New Roman"/>
              </a:rPr>
              <a:t>in some </a:t>
            </a:r>
            <a:r>
              <a:rPr dirty="0" sz="1200" spc="-5">
                <a:latin typeface="Times New Roman"/>
                <a:cs typeface="Times New Roman"/>
              </a:rPr>
              <a:t>place.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Now 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making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testing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project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actual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used.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5080" indent="912494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Here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checked. Here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actual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project.</a:t>
            </a:r>
            <a:r>
              <a:rPr dirty="0" sz="1200">
                <a:latin typeface="Times New Roman"/>
                <a:cs typeface="Times New Roman"/>
              </a:rPr>
              <a:t> So, </a:t>
            </a:r>
            <a:r>
              <a:rPr dirty="0" sz="1200" spc="-5">
                <a:latin typeface="Times New Roman"/>
                <a:cs typeface="Times New Roman"/>
              </a:rPr>
              <a:t>they can acquire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real environment. On working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any errors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occurred they will </a:t>
            </a:r>
            <a:r>
              <a:rPr dirty="0" sz="1200">
                <a:latin typeface="Times New Roman"/>
                <a:cs typeface="Times New Roman"/>
              </a:rPr>
              <a:t>be removed </a:t>
            </a:r>
            <a:r>
              <a:rPr dirty="0" sz="1200" spc="-5">
                <a:latin typeface="Times New Roman"/>
                <a:cs typeface="Times New Roman"/>
              </a:rPr>
              <a:t>and corrected. This actual data will </a:t>
            </a:r>
            <a:r>
              <a:rPr dirty="0" sz="1200">
                <a:latin typeface="Times New Roman"/>
                <a:cs typeface="Times New Roman"/>
              </a:rPr>
              <a:t>be used </a:t>
            </a:r>
            <a:r>
              <a:rPr dirty="0" sz="1200" spc="-5">
                <a:latin typeface="Times New Roman"/>
                <a:cs typeface="Times New Roman"/>
              </a:rPr>
              <a:t>for each function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correctly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removed. Here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occurrences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written and </a:t>
            </a:r>
            <a:r>
              <a:rPr dirty="0" sz="1200">
                <a:latin typeface="Times New Roman"/>
                <a:cs typeface="Times New Roman"/>
              </a:rPr>
              <a:t>depending upon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occurrences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data will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supplied</a:t>
            </a:r>
            <a:r>
              <a:rPr dirty="0" sz="1200">
                <a:latin typeface="Times New Roman"/>
                <a:cs typeface="Times New Roman"/>
              </a:rPr>
              <a:t> to the</a:t>
            </a:r>
            <a:r>
              <a:rPr dirty="0" sz="1200" spc="-5">
                <a:latin typeface="Times New Roman"/>
                <a:cs typeface="Times New Roman"/>
              </a:rPr>
              <a:t> each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INTEGRATION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TESTING: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 indent="874394">
              <a:lnSpc>
                <a:spcPct val="143600"/>
              </a:lnSpc>
              <a:spcBef>
                <a:spcPts val="610"/>
              </a:spcBef>
            </a:pP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systematic</a:t>
            </a:r>
            <a:r>
              <a:rPr dirty="0" sz="1200">
                <a:latin typeface="Times New Roman"/>
                <a:cs typeface="Times New Roman"/>
              </a:rPr>
              <a:t> technique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constructing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 while at </a:t>
            </a:r>
            <a:r>
              <a:rPr dirty="0" sz="1200">
                <a:latin typeface="Times New Roman"/>
                <a:cs typeface="Times New Roman"/>
              </a:rPr>
              <a:t>the same time </a:t>
            </a:r>
            <a:r>
              <a:rPr dirty="0" sz="1200" spc="-5">
                <a:latin typeface="Times New Roman"/>
                <a:cs typeface="Times New Roman"/>
              </a:rPr>
              <a:t>conducting tests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uncover errors associated with interfacing.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objective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unit-tested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build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directed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design.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Top-Down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Bottom-up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tested</a:t>
            </a:r>
            <a:r>
              <a:rPr dirty="0" sz="1200">
                <a:latin typeface="Times New Roman"/>
                <a:cs typeface="Times New Roman"/>
              </a:rPr>
              <a:t> finally.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41910">
              <a:lnSpc>
                <a:spcPct val="1442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Here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black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Now </a:t>
            </a:r>
            <a:r>
              <a:rPr dirty="0" sz="1200">
                <a:latin typeface="Times New Roman"/>
                <a:cs typeface="Times New Roman"/>
              </a:rPr>
              <a:t>here</a:t>
            </a:r>
            <a:r>
              <a:rPr dirty="0" sz="1200" spc="-5">
                <a:latin typeface="Times New Roman"/>
                <a:cs typeface="Times New Roman"/>
              </a:rPr>
              <a:t> there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small</a:t>
            </a:r>
            <a:r>
              <a:rPr dirty="0" sz="1200">
                <a:latin typeface="Times New Roman"/>
                <a:cs typeface="Times New Roman"/>
              </a:rPr>
              <a:t> introduction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testing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WHITE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BOX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TESTING: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9525" indent="912494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outside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environment, which </a:t>
            </a:r>
            <a:r>
              <a:rPr dirty="0" sz="1200">
                <a:latin typeface="Times New Roman"/>
                <a:cs typeface="Times New Roman"/>
              </a:rPr>
              <a:t>means </a:t>
            </a:r>
            <a:r>
              <a:rPr dirty="0" sz="1200" spc="-5">
                <a:latin typeface="Times New Roman"/>
                <a:cs typeface="Times New Roman"/>
              </a:rPr>
              <a:t>accessing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server. </a:t>
            </a:r>
            <a:r>
              <a:rPr dirty="0" sz="1200">
                <a:latin typeface="Times New Roman"/>
                <a:cs typeface="Times New Roman"/>
              </a:rPr>
              <a:t>i.e. </a:t>
            </a:r>
            <a:r>
              <a:rPr dirty="0" sz="1200" spc="-5">
                <a:latin typeface="Times New Roman"/>
                <a:cs typeface="Times New Roman"/>
              </a:rPr>
              <a:t>Accessing data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database. This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 data </a:t>
            </a:r>
            <a:r>
              <a:rPr dirty="0" sz="1200" spc="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retrieved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correctly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seen.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 indent="912494">
              <a:lnSpc>
                <a:spcPct val="143800"/>
              </a:lnSpc>
              <a:spcBef>
                <a:spcPts val="595"/>
              </a:spcBef>
            </a:pPr>
            <a:r>
              <a:rPr dirty="0" sz="1200" spc="-5">
                <a:latin typeface="Times New Roman"/>
                <a:cs typeface="Times New Roman"/>
              </a:rPr>
              <a:t>The main error </a:t>
            </a:r>
            <a:r>
              <a:rPr dirty="0" sz="1200">
                <a:latin typeface="Times New Roman"/>
                <a:cs typeface="Times New Roman"/>
              </a:rPr>
              <a:t>in white box </a:t>
            </a:r>
            <a:r>
              <a:rPr dirty="0" sz="1200" spc="-5">
                <a:latin typeface="Times New Roman"/>
                <a:cs typeface="Times New Roman"/>
              </a:rPr>
              <a:t>testing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occurred </a:t>
            </a:r>
            <a:r>
              <a:rPr dirty="0" sz="1200">
                <a:latin typeface="Times New Roman"/>
                <a:cs typeface="Times New Roman"/>
              </a:rPr>
              <a:t>due to the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connectivity.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backend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created.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 </a:t>
            </a: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to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clearly </a:t>
            </a:r>
            <a:r>
              <a:rPr dirty="0" sz="1200" spc="-5">
                <a:latin typeface="Times New Roman"/>
                <a:cs typeface="Times New Roman"/>
              </a:rPr>
              <a:t>specified.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33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799591"/>
            <a:ext cx="5763895" cy="5848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912494">
              <a:lnSpc>
                <a:spcPct val="1438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Whenever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inserting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selecting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queries </a:t>
            </a:r>
            <a:r>
              <a:rPr dirty="0" sz="1200">
                <a:latin typeface="Times New Roman"/>
                <a:cs typeface="Times New Roman"/>
              </a:rPr>
              <a:t>must be </a:t>
            </a:r>
            <a:r>
              <a:rPr dirty="0" sz="1200" spc="-5">
                <a:latin typeface="Times New Roman"/>
                <a:cs typeface="Times New Roman"/>
              </a:rPr>
              <a:t>written carefully. The separation between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string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numeric </a:t>
            </a:r>
            <a:r>
              <a:rPr dirty="0" sz="1200">
                <a:latin typeface="Times New Roman"/>
                <a:cs typeface="Times New Roman"/>
              </a:rPr>
              <a:t>must 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shown. The client </a:t>
            </a:r>
            <a:r>
              <a:rPr dirty="0" sz="1200">
                <a:latin typeface="Times New Roman"/>
                <a:cs typeface="Times New Roman"/>
              </a:rPr>
              <a:t>side validations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written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Visual Basic </a:t>
            </a:r>
            <a:r>
              <a:rPr dirty="0" sz="1200">
                <a:latin typeface="Times New Roman"/>
                <a:cs typeface="Times New Roman"/>
              </a:rPr>
              <a:t>so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 data </a:t>
            </a:r>
            <a:r>
              <a:rPr dirty="0" sz="1200" spc="-5">
                <a:latin typeface="Times New Roman"/>
                <a:cs typeface="Times New Roman"/>
              </a:rPr>
              <a:t>entered data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numbered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string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known. Sometimes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access data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database,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not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running</a:t>
            </a:r>
            <a:r>
              <a:rPr dirty="0" sz="1200">
                <a:latin typeface="Times New Roman"/>
                <a:cs typeface="Times New Roman"/>
              </a:rPr>
              <a:t> position.</a:t>
            </a:r>
            <a:endParaRPr sz="1200">
              <a:latin typeface="Times New Roman"/>
              <a:cs typeface="Times New Roman"/>
            </a:endParaRPr>
          </a:p>
          <a:p>
            <a:pPr algn="just" marL="927100">
              <a:lnSpc>
                <a:spcPct val="100000"/>
              </a:lnSpc>
              <a:spcBef>
                <a:spcPts val="615"/>
              </a:spcBef>
            </a:pP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always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monitored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properly.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45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this </a:t>
            </a:r>
            <a:r>
              <a:rPr dirty="0" sz="1200" spc="-5">
                <a:latin typeface="Times New Roman"/>
                <a:cs typeface="Times New Roman"/>
              </a:rPr>
              <a:t>method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whether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 </a:t>
            </a:r>
            <a:r>
              <a:rPr dirty="0" sz="1200">
                <a:latin typeface="Times New Roman"/>
                <a:cs typeface="Times New Roman"/>
              </a:rPr>
              <a:t>is on 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tested.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 indent="912494">
              <a:lnSpc>
                <a:spcPct val="143300"/>
              </a:lnSpc>
            </a:pPr>
            <a:r>
              <a:rPr dirty="0" sz="1200">
                <a:latin typeface="Times New Roman"/>
                <a:cs typeface="Times New Roman"/>
              </a:rPr>
              <a:t>So this </a:t>
            </a:r>
            <a:r>
              <a:rPr dirty="0" sz="1200" spc="-5">
                <a:latin typeface="Times New Roman"/>
                <a:cs typeface="Times New Roman"/>
              </a:rPr>
              <a:t>method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very important when handling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database here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ODBC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drivers</a:t>
            </a:r>
            <a:r>
              <a:rPr dirty="0" sz="1200">
                <a:latin typeface="Times New Roman"/>
                <a:cs typeface="Times New Roman"/>
              </a:rPr>
              <a:t> must </a:t>
            </a:r>
            <a:r>
              <a:rPr dirty="0" sz="1200" spc="-5">
                <a:latin typeface="Times New Roman"/>
                <a:cs typeface="Times New Roman"/>
              </a:rPr>
              <a:t>support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requirements.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BLACK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BOX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TESTING: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8255" indent="912494">
              <a:lnSpc>
                <a:spcPct val="1436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another </a:t>
            </a:r>
            <a:r>
              <a:rPr dirty="0" sz="1200">
                <a:latin typeface="Times New Roman"/>
                <a:cs typeface="Times New Roman"/>
              </a:rPr>
              <a:t>important </a:t>
            </a:r>
            <a:r>
              <a:rPr dirty="0" sz="1200" spc="-5">
                <a:latin typeface="Times New Roman"/>
                <a:cs typeface="Times New Roman"/>
              </a:rPr>
              <a:t>test method will </a:t>
            </a:r>
            <a:r>
              <a:rPr dirty="0" sz="1200">
                <a:latin typeface="Times New Roman"/>
                <a:cs typeface="Times New Roman"/>
              </a:rPr>
              <a:t>check only </a:t>
            </a:r>
            <a:r>
              <a:rPr dirty="0" sz="1200" spc="-5">
                <a:latin typeface="Times New Roman"/>
                <a:cs typeface="Times New Roman"/>
              </a:rPr>
              <a:t>internal </a:t>
            </a:r>
            <a:r>
              <a:rPr dirty="0" sz="1200">
                <a:latin typeface="Times New Roman"/>
                <a:cs typeface="Times New Roman"/>
              </a:rPr>
              <a:t>code loops,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conditional </a:t>
            </a:r>
            <a:r>
              <a:rPr dirty="0" sz="1200">
                <a:latin typeface="Times New Roman"/>
                <a:cs typeface="Times New Roman"/>
              </a:rPr>
              <a:t>loops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checked.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code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particular </a:t>
            </a:r>
            <a:r>
              <a:rPr dirty="0" sz="1200">
                <a:latin typeface="Times New Roman"/>
                <a:cs typeface="Times New Roman"/>
              </a:rPr>
              <a:t>user </a:t>
            </a: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only the </a:t>
            </a:r>
            <a:r>
              <a:rPr dirty="0" sz="1200" spc="-5">
                <a:latin typeface="Times New Roman"/>
                <a:cs typeface="Times New Roman"/>
              </a:rPr>
              <a:t>user will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privileges.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comparison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testing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done.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error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occurred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error message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raised.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8255" indent="912494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This method will check </a:t>
            </a:r>
            <a:r>
              <a:rPr dirty="0" sz="1200">
                <a:latin typeface="Times New Roman"/>
                <a:cs typeface="Times New Roman"/>
              </a:rPr>
              <a:t>the loops like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loops </a:t>
            </a:r>
            <a:r>
              <a:rPr dirty="0" sz="1200" spc="-5">
                <a:latin typeface="Times New Roman"/>
                <a:cs typeface="Times New Roman"/>
              </a:rPr>
              <a:t>for. Loops, repeat… while…all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boundary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extreme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correctly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retrieved,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error.</a:t>
            </a:r>
            <a:r>
              <a:rPr dirty="0" sz="1200" spc="-10">
                <a:latin typeface="Times New Roman"/>
                <a:cs typeface="Times New Roman"/>
              </a:rPr>
              <a:t> 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occurred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modification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retrieved at </a:t>
            </a:r>
            <a:r>
              <a:rPr dirty="0" sz="1200">
                <a:latin typeface="Times New Roman"/>
                <a:cs typeface="Times New Roman"/>
              </a:rPr>
              <a:t>boundary </a:t>
            </a:r>
            <a:r>
              <a:rPr dirty="0" sz="1200" spc="-5">
                <a:latin typeface="Times New Roman"/>
                <a:cs typeface="Times New Roman"/>
              </a:rPr>
              <a:t>conditions also. Here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code while </a:t>
            </a:r>
            <a:r>
              <a:rPr dirty="0" sz="1200">
                <a:latin typeface="Times New Roman"/>
                <a:cs typeface="Times New Roman"/>
              </a:rPr>
              <a:t>rs. </a:t>
            </a:r>
            <a:r>
              <a:rPr dirty="0" sz="1200" spc="-5">
                <a:latin typeface="Times New Roman"/>
                <a:cs typeface="Times New Roman"/>
              </a:rPr>
              <a:t>EOF </a:t>
            </a:r>
            <a:r>
              <a:rPr dirty="0" sz="1200">
                <a:latin typeface="Times New Roman"/>
                <a:cs typeface="Times New Roman"/>
              </a:rPr>
              <a:t>like this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 will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written </a:t>
            </a:r>
            <a:r>
              <a:rPr dirty="0" sz="1200">
                <a:latin typeface="Times New Roman"/>
                <a:cs typeface="Times New Roman"/>
              </a:rPr>
              <a:t>so at the </a:t>
            </a:r>
            <a:r>
              <a:rPr dirty="0" sz="1200" spc="-5">
                <a:latin typeface="Times New Roman"/>
                <a:cs typeface="Times New Roman"/>
              </a:rPr>
              <a:t>extreme conditions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error will </a:t>
            </a:r>
            <a:r>
              <a:rPr dirty="0" sz="1200">
                <a:latin typeface="Times New Roman"/>
                <a:cs typeface="Times New Roman"/>
              </a:rPr>
              <a:t>be recovered.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tests</a:t>
            </a:r>
            <a:r>
              <a:rPr dirty="0" sz="1200">
                <a:latin typeface="Times New Roman"/>
                <a:cs typeface="Times New Roman"/>
              </a:rPr>
              <a:t> some </a:t>
            </a:r>
            <a:r>
              <a:rPr dirty="0" sz="1200" spc="-5">
                <a:latin typeface="Times New Roman"/>
                <a:cs typeface="Times New Roman"/>
              </a:rPr>
              <a:t>data 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 </a:t>
            </a:r>
            <a:r>
              <a:rPr dirty="0" sz="1200" spc="-5">
                <a:latin typeface="Times New Roman"/>
                <a:cs typeface="Times New Roman"/>
              </a:rPr>
              <a:t>checked.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So, the </a:t>
            </a:r>
            <a:r>
              <a:rPr dirty="0" sz="1200" spc="-5">
                <a:latin typeface="Times New Roman"/>
                <a:cs typeface="Times New Roman"/>
              </a:rPr>
              <a:t>errors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 </a:t>
            </a:r>
            <a:r>
              <a:rPr dirty="0" sz="1200" spc="-5">
                <a:latin typeface="Times New Roman"/>
                <a:cs typeface="Times New Roman"/>
              </a:rPr>
              <a:t>removed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easily.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34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1293368"/>
            <a:ext cx="5763260" cy="8037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5905">
              <a:lnSpc>
                <a:spcPct val="100000"/>
              </a:lnSpc>
              <a:spcBef>
                <a:spcPts val="100"/>
              </a:spcBef>
            </a:pPr>
            <a:r>
              <a:rPr dirty="0" sz="1400" spc="-55" b="1">
                <a:latin typeface="Times New Roman"/>
                <a:cs typeface="Times New Roman"/>
              </a:rPr>
              <a:t>8.</a:t>
            </a:r>
            <a:r>
              <a:rPr dirty="0" sz="1400" spc="4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  <a:p>
            <a:pPr algn="just" marL="12700" marR="11430" indent="455295">
              <a:lnSpc>
                <a:spcPct val="143300"/>
              </a:lnSpc>
              <a:spcBef>
                <a:spcPts val="730"/>
              </a:spcBef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proper </a:t>
            </a:r>
            <a:r>
              <a:rPr dirty="0" sz="1200" spc="-5">
                <a:latin typeface="Times New Roman"/>
                <a:cs typeface="Times New Roman"/>
              </a:rPr>
              <a:t>testing and validation, </a:t>
            </a:r>
            <a:r>
              <a:rPr dirty="0" sz="1200">
                <a:latin typeface="Times New Roman"/>
                <a:cs typeface="Times New Roman"/>
              </a:rPr>
              <a:t>the question </a:t>
            </a:r>
            <a:r>
              <a:rPr dirty="0" sz="1200" spc="-5">
                <a:latin typeface="Times New Roman"/>
                <a:cs typeface="Times New Roman"/>
              </a:rPr>
              <a:t>arises whether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can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 </a:t>
            </a:r>
            <a:r>
              <a:rPr dirty="0" sz="1200">
                <a:latin typeface="Times New Roman"/>
                <a:cs typeface="Times New Roman"/>
              </a:rPr>
              <a:t>or not. </a:t>
            </a:r>
            <a:r>
              <a:rPr dirty="0" sz="1200" spc="-5">
                <a:latin typeface="Times New Roman"/>
                <a:cs typeface="Times New Roman"/>
              </a:rPr>
              <a:t>Implementation includes all those activities that take place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implement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 indent="455295">
              <a:lnSpc>
                <a:spcPts val="208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totally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modification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old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one,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either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case,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essential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requirements.</a:t>
            </a:r>
            <a:endParaRPr sz="1200">
              <a:latin typeface="Times New Roman"/>
              <a:cs typeface="Times New Roman"/>
            </a:endParaRPr>
          </a:p>
          <a:p>
            <a:pPr algn="just" marL="46799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well-designed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system,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operated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properly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fail.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users,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agent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prevent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successful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Throughout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life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cycle the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involved.</a:t>
            </a:r>
            <a:endParaRPr sz="1200">
              <a:latin typeface="Times New Roman"/>
              <a:cs typeface="Times New Roman"/>
            </a:endParaRPr>
          </a:p>
          <a:p>
            <a:pPr algn="r" marL="40005" marR="6985" indent="461645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operators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training,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during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training,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trouble-shooting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identifies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remedies for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  <a:p>
            <a:pPr algn="r" marR="762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advised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malfunctions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arise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 to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solve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training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should</a:t>
            </a:r>
            <a:r>
              <a:rPr dirty="0" sz="1200" spc="-15" b="1">
                <a:latin typeface="Times New Roman"/>
                <a:cs typeface="Times New Roman"/>
              </a:rPr>
              <a:t> cover:</a:t>
            </a:r>
            <a:endParaRPr sz="1200">
              <a:latin typeface="Times New Roman"/>
              <a:cs typeface="Times New Roman"/>
            </a:endParaRPr>
          </a:p>
          <a:p>
            <a:pPr marL="469265" marR="139700" indent="-228600">
              <a:lnSpc>
                <a:spcPct val="143300"/>
              </a:lnSpc>
              <a:spcBef>
                <a:spcPts val="5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Familiarization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itself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equipment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entry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processing).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application i.e.,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240665" marR="1325880">
              <a:lnSpc>
                <a:spcPct val="141700"/>
              </a:lnSpc>
              <a:spcBef>
                <a:spcPts val="7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Good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essential,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replace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3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implementation:</a:t>
            </a:r>
            <a:endParaRPr sz="1200">
              <a:latin typeface="Times New Roman"/>
              <a:cs typeface="Times New Roman"/>
            </a:endParaRPr>
          </a:p>
          <a:p>
            <a:pPr algn="just" lvl="1" marL="979805" marR="8255" indent="-228600">
              <a:lnSpc>
                <a:spcPct val="143300"/>
              </a:lnSpc>
              <a:spcBef>
                <a:spcPts val="635"/>
              </a:spcBef>
              <a:buFont typeface="Times New Roman"/>
              <a:buAutoNum type="arabicPeriod"/>
              <a:tabLst>
                <a:tab pos="980440" algn="l"/>
              </a:tabLst>
            </a:pP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replace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 encountered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converting files, </a:t>
            </a:r>
            <a:r>
              <a:rPr dirty="0" sz="1200">
                <a:latin typeface="Times New Roman"/>
                <a:cs typeface="Times New Roman"/>
              </a:rPr>
              <a:t>training </a:t>
            </a:r>
            <a:r>
              <a:rPr dirty="0" sz="1200" spc="-5">
                <a:latin typeface="Times New Roman"/>
                <a:cs typeface="Times New Roman"/>
              </a:rPr>
              <a:t>users, creating accurate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verifying</a:t>
            </a:r>
            <a:r>
              <a:rPr dirty="0" sz="1200">
                <a:latin typeface="Times New Roman"/>
                <a:cs typeface="Times New Roman"/>
              </a:rPr>
              <a:t> printouts </a:t>
            </a:r>
            <a:r>
              <a:rPr dirty="0" sz="1200" spc="-5">
                <a:latin typeface="Times New Roman"/>
                <a:cs typeface="Times New Roman"/>
              </a:rPr>
              <a:t>for integrity.</a:t>
            </a:r>
            <a:endParaRPr sz="1200">
              <a:latin typeface="Times New Roman"/>
              <a:cs typeface="Times New Roman"/>
            </a:endParaRPr>
          </a:p>
          <a:p>
            <a:pPr algn="just" lvl="1" marL="979805" indent="-228600">
              <a:lnSpc>
                <a:spcPct val="100000"/>
              </a:lnSpc>
              <a:spcBef>
                <a:spcPts val="625"/>
              </a:spcBef>
              <a:buFont typeface="Times New Roman"/>
              <a:buAutoNum type="arabicPeriod"/>
              <a:tabLst>
                <a:tab pos="980440" algn="l"/>
              </a:tabLst>
            </a:pP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replace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algn="just" marL="979805" marR="6350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usually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difficult conversion. If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properly planned, there </a:t>
            </a:r>
            <a:r>
              <a:rPr dirty="0" sz="1200">
                <a:latin typeface="Times New Roman"/>
                <a:cs typeface="Times New Roman"/>
              </a:rPr>
              <a:t>can be </a:t>
            </a:r>
            <a:r>
              <a:rPr dirty="0" sz="1200" spc="-5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convert.</a:t>
            </a:r>
            <a:endParaRPr sz="1200">
              <a:latin typeface="Times New Roman"/>
              <a:cs typeface="Times New Roman"/>
            </a:endParaRPr>
          </a:p>
          <a:p>
            <a:pPr algn="just" lvl="1" marL="979805" marR="6985" indent="-228600">
              <a:lnSpc>
                <a:spcPct val="143800"/>
              </a:lnSpc>
              <a:spcBef>
                <a:spcPts val="5"/>
              </a:spcBef>
              <a:buFont typeface="Times New Roman"/>
              <a:buAutoNum type="arabicPeriod" startAt="3"/>
              <a:tabLst>
                <a:tab pos="980440" algn="l"/>
              </a:tabLst>
            </a:pPr>
            <a:r>
              <a:rPr dirty="0" sz="1200" spc="-5">
                <a:latin typeface="Times New Roman"/>
                <a:cs typeface="Times New Roman"/>
              </a:rPr>
              <a:t>Implementation </a:t>
            </a:r>
            <a:r>
              <a:rPr dirty="0" sz="1200">
                <a:latin typeface="Times New Roman"/>
                <a:cs typeface="Times New Roman"/>
              </a:rPr>
              <a:t>of a modified </a:t>
            </a:r>
            <a:r>
              <a:rPr dirty="0" sz="1200" spc="-5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replace an existing </a:t>
            </a:r>
            <a:r>
              <a:rPr dirty="0" sz="1200">
                <a:latin typeface="Times New Roman"/>
                <a:cs typeface="Times New Roman"/>
              </a:rPr>
              <a:t>one using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 computer. This </a:t>
            </a:r>
            <a:r>
              <a:rPr dirty="0" sz="1200">
                <a:latin typeface="Times New Roman"/>
                <a:cs typeface="Times New Roman"/>
              </a:rPr>
              <a:t>type of </a:t>
            </a:r>
            <a:r>
              <a:rPr dirty="0" sz="1200" spc="-5">
                <a:latin typeface="Times New Roman"/>
                <a:cs typeface="Times New Roman"/>
              </a:rPr>
              <a:t>conversion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relatively easy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handle, </a:t>
            </a:r>
            <a:r>
              <a:rPr dirty="0" sz="1200">
                <a:latin typeface="Times New Roman"/>
                <a:cs typeface="Times New Roman"/>
              </a:rPr>
              <a:t>provided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major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the files.</a:t>
            </a:r>
            <a:endParaRPr sz="1200">
              <a:latin typeface="Times New Roman"/>
              <a:cs typeface="Times New Roman"/>
            </a:endParaRPr>
          </a:p>
          <a:p>
            <a:pPr algn="just" marL="2406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deals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implementation,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replace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manual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35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300" y="878839"/>
            <a:ext cx="5535295" cy="2200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latin typeface="Times New Roman"/>
                <a:cs typeface="Times New Roman"/>
              </a:rPr>
              <a:t>Validation: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 indent="226695">
              <a:lnSpc>
                <a:spcPct val="143300"/>
              </a:lnSpc>
              <a:spcBef>
                <a:spcPts val="610"/>
              </a:spcBef>
            </a:pPr>
            <a:r>
              <a:rPr dirty="0" sz="1200" spc="-5">
                <a:latin typeface="Times New Roman"/>
                <a:cs typeface="Times New Roman"/>
              </a:rPr>
              <a:t>Validation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order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find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errors. During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course </a:t>
            </a:r>
            <a:r>
              <a:rPr dirty="0" sz="1200">
                <a:latin typeface="Times New Roman"/>
                <a:cs typeface="Times New Roman"/>
              </a:rPr>
              <a:t>of validating the software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changed. Continued </a:t>
            </a:r>
            <a:r>
              <a:rPr dirty="0" sz="1200">
                <a:latin typeface="Times New Roman"/>
                <a:cs typeface="Times New Roman"/>
              </a:rPr>
              <a:t>use may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 additional</a:t>
            </a:r>
            <a:r>
              <a:rPr dirty="0" sz="1200">
                <a:latin typeface="Times New Roman"/>
                <a:cs typeface="Times New Roman"/>
              </a:rPr>
              <a:t> failure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still </a:t>
            </a:r>
            <a:r>
              <a:rPr dirty="0" sz="1200" spc="-5">
                <a:latin typeface="Times New Roman"/>
                <a:cs typeface="Times New Roman"/>
              </a:rPr>
              <a:t>more changes.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26695">
              <a:lnSpc>
                <a:spcPct val="1433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Validation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typically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invokes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planning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Validation</a:t>
            </a:r>
            <a:r>
              <a:rPr dirty="0" sz="1200">
                <a:latin typeface="Times New Roman"/>
                <a:cs typeface="Times New Roman"/>
              </a:rPr>
              <a:t> 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concerned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accessing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quality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actual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environment. Thus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validation </a:t>
            </a:r>
            <a:r>
              <a:rPr dirty="0" sz="1200">
                <a:latin typeface="Times New Roman"/>
                <a:cs typeface="Times New Roman"/>
              </a:rPr>
              <a:t>is the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evaluating software at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end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 development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compliance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requirement.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911" y="3548888"/>
            <a:ext cx="5589905" cy="464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latin typeface="Times New Roman"/>
                <a:cs typeface="Times New Roman"/>
              </a:rPr>
              <a:t>Debugging:</a:t>
            </a:r>
            <a:endParaRPr sz="1200">
              <a:latin typeface="Times New Roman"/>
              <a:cs typeface="Times New Roman"/>
            </a:endParaRPr>
          </a:p>
          <a:p>
            <a:pPr algn="just" marL="68580" marR="5080" indent="226695">
              <a:lnSpc>
                <a:spcPct val="143800"/>
              </a:lnSpc>
              <a:spcBef>
                <a:spcPts val="605"/>
              </a:spcBef>
            </a:pPr>
            <a:r>
              <a:rPr dirty="0" sz="1200" spc="-5">
                <a:latin typeface="Times New Roman"/>
                <a:cs typeface="Times New Roman"/>
              </a:rPr>
              <a:t>Debugging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isolating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cause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Success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debugging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solving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skills.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Commonly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debugging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 induction,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deduction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back </a:t>
            </a:r>
            <a:r>
              <a:rPr dirty="0" sz="1200" spc="-5">
                <a:latin typeface="Times New Roman"/>
                <a:cs typeface="Times New Roman"/>
              </a:rPr>
              <a:t>tracking.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910"/>
              </a:spcBef>
            </a:pPr>
            <a:r>
              <a:rPr dirty="0" sz="1200" spc="-5" b="1">
                <a:latin typeface="Times New Roman"/>
                <a:cs typeface="Times New Roman"/>
              </a:rPr>
              <a:t>IMPLEMENTATION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PLAN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 indent="283210">
              <a:lnSpc>
                <a:spcPct val="1435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Implementation </a:t>
            </a:r>
            <a:r>
              <a:rPr dirty="0" sz="1200">
                <a:latin typeface="Times New Roman"/>
                <a:cs typeface="Times New Roman"/>
              </a:rPr>
              <a:t>is the state in the </a:t>
            </a:r>
            <a:r>
              <a:rPr dirty="0" sz="1200" spc="-5">
                <a:latin typeface="Times New Roman"/>
                <a:cs typeface="Times New Roman"/>
              </a:rPr>
              <a:t>system where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theoretical design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turned </a:t>
            </a:r>
            <a:r>
              <a:rPr dirty="0" sz="1200">
                <a:latin typeface="Times New Roman"/>
                <a:cs typeface="Times New Roman"/>
              </a:rPr>
              <a:t>into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working system. The most crucial stage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achieving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new successful system 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giving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confidence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new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will work efficiently and effectively. 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can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implemented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thorough </a:t>
            </a:r>
            <a:r>
              <a:rPr dirty="0" sz="1200" spc="-5">
                <a:latin typeface="Times New Roman"/>
                <a:cs typeface="Times New Roman"/>
              </a:rPr>
              <a:t>testing </a:t>
            </a:r>
            <a:r>
              <a:rPr dirty="0" sz="1200">
                <a:latin typeface="Times New Roman"/>
                <a:cs typeface="Times New Roman"/>
              </a:rPr>
              <a:t>in done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found </a:t>
            </a:r>
            <a:r>
              <a:rPr dirty="0" sz="1200">
                <a:latin typeface="Times New Roman"/>
                <a:cs typeface="Times New Roman"/>
              </a:rPr>
              <a:t>to work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according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-5">
                <a:latin typeface="Times New Roman"/>
                <a:cs typeface="Times New Roman"/>
              </a:rPr>
              <a:t> specification.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83210">
              <a:lnSpc>
                <a:spcPct val="143700"/>
              </a:lnSpc>
              <a:spcBef>
                <a:spcPts val="15"/>
              </a:spcBef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involves careful </a:t>
            </a:r>
            <a:r>
              <a:rPr dirty="0" sz="1200">
                <a:latin typeface="Times New Roman"/>
                <a:cs typeface="Times New Roman"/>
              </a:rPr>
              <a:t>planning, </a:t>
            </a:r>
            <a:r>
              <a:rPr dirty="0" sz="1200" spc="-5">
                <a:latin typeface="Times New Roman"/>
                <a:cs typeface="Times New Roman"/>
              </a:rPr>
              <a:t>investigation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current system and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constraints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implementation, design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methods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achieve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changeover, an evaluation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changeover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apart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planning.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major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tasks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preparing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education, training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users and testing </a:t>
            </a:r>
            <a:r>
              <a:rPr dirty="0" sz="1200">
                <a:latin typeface="Times New Roman"/>
                <a:cs typeface="Times New Roman"/>
              </a:rPr>
              <a:t>the systems. </a:t>
            </a:r>
            <a:r>
              <a:rPr dirty="0" sz="1200" spc="-5">
                <a:latin typeface="Times New Roman"/>
                <a:cs typeface="Times New Roman"/>
              </a:rPr>
              <a:t>System analysis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design efforts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more for </a:t>
            </a:r>
            <a:r>
              <a:rPr dirty="0" sz="1200">
                <a:latin typeface="Times New Roman"/>
                <a:cs typeface="Times New Roman"/>
              </a:rPr>
              <a:t>complex </a:t>
            </a:r>
            <a:r>
              <a:rPr dirty="0" sz="1200" spc="-5">
                <a:latin typeface="Times New Roman"/>
                <a:cs typeface="Times New Roman"/>
              </a:rPr>
              <a:t>systems beings implemented.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policies of </a:t>
            </a:r>
            <a:r>
              <a:rPr dirty="0" sz="1200" spc="-5">
                <a:latin typeface="Times New Roman"/>
                <a:cs typeface="Times New Roman"/>
              </a:rPr>
              <a:t>individuals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committee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appointed.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1060195"/>
            <a:ext cx="5760720" cy="318198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5" b="1">
                <a:latin typeface="Times New Roman"/>
                <a:cs typeface="Times New Roman"/>
              </a:rPr>
              <a:t>IMPLEMENTATION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912494">
              <a:lnSpc>
                <a:spcPct val="143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>
                <a:latin typeface="Times New Roman"/>
                <a:cs typeface="Times New Roman"/>
              </a:rPr>
              <a:t> begins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preparing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plain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 system.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According </a:t>
            </a:r>
            <a:r>
              <a:rPr dirty="0" sz="1200">
                <a:latin typeface="Times New Roman"/>
                <a:cs typeface="Times New Roman"/>
              </a:rPr>
              <a:t>to this </a:t>
            </a:r>
            <a:r>
              <a:rPr dirty="0" sz="1200" spc="-5">
                <a:latin typeface="Times New Roman"/>
                <a:cs typeface="Times New Roman"/>
              </a:rPr>
              <a:t>plan,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other activities are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carried </a:t>
            </a:r>
            <a:r>
              <a:rPr dirty="0" sz="1200">
                <a:latin typeface="Times New Roman"/>
                <a:cs typeface="Times New Roman"/>
              </a:rPr>
              <a:t>out.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 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plan, discussion has been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regarding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equipment, resources </a:t>
            </a:r>
            <a:r>
              <a:rPr dirty="0" sz="1200">
                <a:latin typeface="Times New Roman"/>
                <a:cs typeface="Times New Roman"/>
              </a:rPr>
              <a:t>and how to </a:t>
            </a:r>
            <a:r>
              <a:rPr dirty="0" sz="1200" spc="-5">
                <a:latin typeface="Times New Roman"/>
                <a:cs typeface="Times New Roman"/>
              </a:rPr>
              <a:t>test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Thus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clear </a:t>
            </a:r>
            <a:r>
              <a:rPr dirty="0" sz="1200">
                <a:latin typeface="Times New Roman"/>
                <a:cs typeface="Times New Roman"/>
              </a:rPr>
              <a:t>plan is </a:t>
            </a:r>
            <a:r>
              <a:rPr dirty="0" sz="1200" spc="-5">
                <a:latin typeface="Times New Roman"/>
                <a:cs typeface="Times New Roman"/>
              </a:rPr>
              <a:t>preparing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activities.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 indent="912494">
              <a:lnSpc>
                <a:spcPct val="14330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User </a:t>
            </a:r>
            <a:r>
              <a:rPr dirty="0" sz="1200" spc="-5">
                <a:latin typeface="Times New Roman"/>
                <a:cs typeface="Times New Roman"/>
              </a:rPr>
              <a:t>Manuals once planning has been completed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major effort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department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education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trained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staff,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becomes more complex. The success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depends upon how </a:t>
            </a:r>
            <a:r>
              <a:rPr dirty="0" sz="1200" spc="-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operated </a:t>
            </a:r>
            <a:r>
              <a:rPr dirty="0" sz="1200" spc="-5">
                <a:latin typeface="Times New Roman"/>
                <a:cs typeface="Times New Roman"/>
              </a:rPr>
              <a:t>and used. </a:t>
            </a:r>
            <a:r>
              <a:rPr dirty="0" sz="1200">
                <a:latin typeface="Times New Roman"/>
                <a:cs typeface="Times New Roman"/>
              </a:rPr>
              <a:t>Thus the </a:t>
            </a:r>
            <a:r>
              <a:rPr dirty="0" sz="1200" spc="-5">
                <a:latin typeface="Times New Roman"/>
                <a:cs typeface="Times New Roman"/>
              </a:rPr>
              <a:t>quality </a:t>
            </a:r>
            <a:r>
              <a:rPr dirty="0" sz="1200">
                <a:latin typeface="Times New Roman"/>
                <a:cs typeface="Times New Roman"/>
              </a:rPr>
              <a:t>of training, the </a:t>
            </a:r>
            <a:r>
              <a:rPr dirty="0" sz="1200" spc="-5">
                <a:latin typeface="Times New Roman"/>
                <a:cs typeface="Times New Roman"/>
              </a:rPr>
              <a:t>personnel </a:t>
            </a:r>
            <a:r>
              <a:rPr dirty="0" sz="1200">
                <a:latin typeface="Times New Roman"/>
                <a:cs typeface="Times New Roman"/>
              </a:rPr>
              <a:t>is connected to the success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system.</a:t>
            </a:r>
            <a:endParaRPr sz="1200">
              <a:latin typeface="Times New Roman"/>
              <a:cs typeface="Times New Roman"/>
            </a:endParaRPr>
          </a:p>
          <a:p>
            <a:pPr algn="just" marL="12700" marR="183515" indent="912494">
              <a:lnSpc>
                <a:spcPts val="2080"/>
              </a:lnSpc>
              <a:spcBef>
                <a:spcPts val="80"/>
              </a:spcBef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purpose system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user manuals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prepared.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 system </a:t>
            </a:r>
            <a:r>
              <a:rPr dirty="0" sz="1200">
                <a:latin typeface="Times New Roman"/>
                <a:cs typeface="Times New Roman"/>
              </a:rPr>
              <a:t>manuals,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forms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blocks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triggers.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develop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5"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37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37691" y="1270787"/>
            <a:ext cx="5076825" cy="826579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86025">
              <a:lnSpc>
                <a:spcPct val="100000"/>
              </a:lnSpc>
              <a:spcBef>
                <a:spcPts val="915"/>
              </a:spcBef>
            </a:pPr>
            <a:r>
              <a:rPr dirty="0" sz="1400" spc="-55" b="1">
                <a:latin typeface="Times New Roman"/>
                <a:cs typeface="Times New Roman"/>
              </a:rPr>
              <a:t>9.</a:t>
            </a:r>
            <a:r>
              <a:rPr dirty="0" sz="1400" spc="37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APPENDIX</a:t>
            </a:r>
            <a:endParaRPr sz="14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750"/>
              </a:spcBef>
            </a:pPr>
            <a:r>
              <a:rPr dirty="0" sz="1300" spc="-10" b="1">
                <a:latin typeface="Times New Roman"/>
                <a:cs typeface="Times New Roman"/>
              </a:rPr>
              <a:t>9.1.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SAMPLE</a:t>
            </a:r>
            <a:r>
              <a:rPr dirty="0" sz="1300" spc="-55" b="1">
                <a:latin typeface="Times New Roman"/>
                <a:cs typeface="Times New Roman"/>
              </a:rPr>
              <a:t> </a:t>
            </a:r>
            <a:r>
              <a:rPr dirty="0" sz="1300" spc="-25" b="1">
                <a:latin typeface="Times New Roman"/>
                <a:cs typeface="Times New Roman"/>
              </a:rPr>
              <a:t>CODE</a:t>
            </a:r>
            <a:endParaRPr sz="13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675"/>
              </a:spcBef>
            </a:pPr>
            <a:r>
              <a:rPr dirty="0" sz="1200" spc="-15" b="1">
                <a:latin typeface="Times New Roman"/>
                <a:cs typeface="Times New Roman"/>
              </a:rPr>
              <a:t>Home.html</a:t>
            </a:r>
            <a:endParaRPr sz="12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&lt;!DOCTYPE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html&gt;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&lt;html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lang="en"&gt;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625"/>
              </a:spcBef>
            </a:pPr>
            <a:r>
              <a:rPr dirty="0" sz="1200" spc="-10">
                <a:latin typeface="Times New Roman"/>
                <a:cs typeface="Times New Roman"/>
              </a:rPr>
              <a:t>&lt;head&gt;</a:t>
            </a:r>
            <a:endParaRPr sz="12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&lt;meta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charset="UTF-8"&gt;</a:t>
            </a:r>
            <a:endParaRPr sz="12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&lt;meta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http-equiv="X-UA-Compatible"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content="IE=edge"&gt;</a:t>
            </a:r>
            <a:endParaRPr sz="12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&lt;meta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name="viewport"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content="width=device-width,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initial-scale=1.0"&gt;</a:t>
            </a:r>
            <a:endParaRPr sz="12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&lt;title&gt;Document&lt;/title&gt;</a:t>
            </a:r>
            <a:endParaRPr sz="12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&lt;link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rel="stylesheet"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href="home.css"&gt;</a:t>
            </a:r>
            <a:endParaRPr sz="1200">
              <a:latin typeface="Times New Roman"/>
              <a:cs typeface="Times New Roman"/>
            </a:endParaRPr>
          </a:p>
          <a:p>
            <a:pPr marL="304800" marR="242570" indent="150495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&lt;link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rel="stylesheet"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href="https://cdnjs.cloudflare.com/ajax/libs/font-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awesome/4.7.0/css/font-awesome.min.css"&gt;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620"/>
              </a:spcBef>
            </a:pPr>
            <a:r>
              <a:rPr dirty="0" sz="1200" spc="-10">
                <a:latin typeface="Times New Roman"/>
                <a:cs typeface="Times New Roman"/>
              </a:rPr>
              <a:t>&lt;/head&gt;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</a:pPr>
            <a:r>
              <a:rPr dirty="0" sz="1200" spc="-15">
                <a:latin typeface="Times New Roman"/>
                <a:cs typeface="Times New Roman"/>
              </a:rPr>
              <a:t>&lt;header&gt;</a:t>
            </a:r>
            <a:endParaRPr sz="120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&lt;div class="logo"&gt;Food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&lt;b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style="color: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#06C167;"&gt;Donate&lt;/b&gt;&lt;/div&gt;</a:t>
            </a:r>
            <a:endParaRPr sz="120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5">
                <a:latin typeface="Times New Roman"/>
                <a:cs typeface="Times New Roman"/>
              </a:rPr>
              <a:t> class="hamburger"&gt;</a:t>
            </a:r>
            <a:endParaRPr sz="1200">
              <a:latin typeface="Times New Roman"/>
              <a:cs typeface="Times New Roman"/>
            </a:endParaRPr>
          </a:p>
          <a:p>
            <a:pPr marL="8001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class="line"&gt;&lt;/div&gt;</a:t>
            </a:r>
            <a:endParaRPr sz="1200">
              <a:latin typeface="Times New Roman"/>
              <a:cs typeface="Times New Roman"/>
            </a:endParaRPr>
          </a:p>
          <a:p>
            <a:pPr marL="8001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class="line"&gt;&lt;/div&gt;</a:t>
            </a:r>
            <a:endParaRPr sz="1200">
              <a:latin typeface="Times New Roman"/>
              <a:cs typeface="Times New Roman"/>
            </a:endParaRPr>
          </a:p>
          <a:p>
            <a:pPr marL="8001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class="line"&gt;&lt;/div&gt;</a:t>
            </a:r>
            <a:endParaRPr sz="120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spcBef>
                <a:spcPts val="620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&lt;nav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class="nav-bar"&gt;</a:t>
            </a:r>
            <a:endParaRPr sz="1200">
              <a:latin typeface="Times New Roman"/>
              <a:cs typeface="Times New Roman"/>
            </a:endParaRPr>
          </a:p>
          <a:p>
            <a:pPr marL="800100">
              <a:lnSpc>
                <a:spcPct val="100000"/>
              </a:lnSpc>
              <a:spcBef>
                <a:spcPts val="620"/>
              </a:spcBef>
            </a:pPr>
            <a:r>
              <a:rPr dirty="0" sz="1200" spc="-20">
                <a:latin typeface="Times New Roman"/>
                <a:cs typeface="Times New Roman"/>
              </a:rPr>
              <a:t>&lt;ul&gt;</a:t>
            </a:r>
            <a:endParaRPr sz="12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650"/>
              </a:spcBef>
            </a:pPr>
            <a:r>
              <a:rPr dirty="0" sz="1200" spc="-5">
                <a:latin typeface="Times New Roman"/>
                <a:cs typeface="Times New Roman"/>
              </a:rPr>
              <a:t>&lt;li&gt;&lt;a href="#home"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class="active"&gt;Home&lt;/a&gt;&lt;/li&gt;</a:t>
            </a:r>
            <a:endParaRPr sz="12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610"/>
              </a:spcBef>
            </a:pPr>
            <a:r>
              <a:rPr dirty="0" sz="1200" spc="-5">
                <a:latin typeface="Times New Roman"/>
                <a:cs typeface="Times New Roman"/>
              </a:rPr>
              <a:t>&lt;li&gt;&lt;a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href="about.html"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&gt;About&lt;/a&gt;&lt;/li&gt;</a:t>
            </a:r>
            <a:endParaRPr sz="12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&lt;li&gt;&lt;a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href="contact.html"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&gt;Contact&lt;/a&gt;&lt;/li&gt;</a:t>
            </a:r>
            <a:endParaRPr sz="12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&lt;li&gt;&lt;a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href="profile.html"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&gt;Profile&lt;/a&gt;&lt;/li&gt;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&lt;/ul&gt;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&lt;/nav&gt;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&lt;/header&gt;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38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300" y="799591"/>
            <a:ext cx="5466080" cy="896366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725"/>
              </a:spcBef>
            </a:pPr>
            <a:r>
              <a:rPr dirty="0" sz="1200" spc="-15">
                <a:latin typeface="Times New Roman"/>
                <a:cs typeface="Times New Roman"/>
              </a:rPr>
              <a:t>&lt;script&gt;</a:t>
            </a:r>
            <a:endParaRPr sz="1200">
              <a:latin typeface="Times New Roman"/>
              <a:cs typeface="Times New Roman"/>
            </a:endParaRPr>
          </a:p>
          <a:p>
            <a:pPr marL="355600" marR="1965325">
              <a:lnSpc>
                <a:spcPts val="2080"/>
              </a:lnSpc>
              <a:spcBef>
                <a:spcPts val="160"/>
              </a:spcBef>
            </a:pPr>
            <a:r>
              <a:rPr dirty="0" sz="1200" spc="-15">
                <a:latin typeface="Times New Roman"/>
                <a:cs typeface="Times New Roman"/>
              </a:rPr>
              <a:t>hamburger=document.querySelector(".hamburger");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hamburger.onclick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=function(){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440"/>
              </a:spcBef>
            </a:pPr>
            <a:r>
              <a:rPr dirty="0" sz="1200" spc="-15">
                <a:latin typeface="Times New Roman"/>
                <a:cs typeface="Times New Roman"/>
              </a:rPr>
              <a:t>navBar=document.querySelector(".nav-bar");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navBar.classList.toggle("active");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&lt;section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class="banner"&gt;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href="fooddonate.html"&gt;Dontae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Food&lt;/a&gt;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620"/>
              </a:spcBef>
            </a:pPr>
            <a:r>
              <a:rPr dirty="0" sz="1200" spc="-15">
                <a:latin typeface="Times New Roman"/>
                <a:cs typeface="Times New Roman"/>
              </a:rPr>
              <a:t>&lt;/section&gt;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5">
                <a:latin typeface="Times New Roman"/>
                <a:cs typeface="Times New Roman"/>
              </a:rPr>
              <a:t> class="content"&gt;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&lt;!--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&lt;h2&gt;Love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Food&lt;/h2&gt;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&lt;h3&gt;Hate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Wasting&lt;/h3&gt; --&gt;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style="font-size:</a:t>
            </a:r>
            <a:r>
              <a:rPr dirty="0" sz="1200" spc="-10">
                <a:latin typeface="Times New Roman"/>
                <a:cs typeface="Times New Roman"/>
              </a:rPr>
              <a:t> 23px;"&gt;</a:t>
            </a:r>
            <a:endParaRPr sz="1200">
              <a:latin typeface="Times New Roman"/>
              <a:cs typeface="Times New Roman"/>
            </a:endParaRPr>
          </a:p>
          <a:p>
            <a:pPr marL="203200" marR="5080" indent="266700">
              <a:lnSpc>
                <a:spcPct val="144200"/>
              </a:lnSpc>
            </a:pPr>
            <a:r>
              <a:rPr dirty="0" sz="1200" spc="-5">
                <a:latin typeface="Times New Roman"/>
                <a:cs typeface="Times New Roman"/>
              </a:rPr>
              <a:t>“Cutting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delicious way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money,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helping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protect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planet.”</a:t>
            </a:r>
            <a:endParaRPr sz="1200">
              <a:latin typeface="Times New Roman"/>
              <a:cs typeface="Times New Roman"/>
            </a:endParaRPr>
          </a:p>
          <a:p>
            <a:pPr algn="r" marR="4806315">
              <a:lnSpc>
                <a:spcPct val="100000"/>
              </a:lnSpc>
              <a:spcBef>
                <a:spcPts val="625"/>
              </a:spcBef>
            </a:pPr>
            <a:r>
              <a:rPr dirty="0" sz="1200" spc="-20">
                <a:latin typeface="Times New Roman"/>
                <a:cs typeface="Times New Roman"/>
              </a:rPr>
              <a:t>&lt;/p&gt;</a:t>
            </a:r>
            <a:endParaRPr sz="1200">
              <a:latin typeface="Times New Roman"/>
              <a:cs typeface="Times New Roman"/>
            </a:endParaRPr>
          </a:p>
          <a:p>
            <a:pPr algn="r" marR="4843145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class="photo"&gt;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dirty="0" sz="1200" spc="-20">
                <a:latin typeface="Times New Roman"/>
                <a:cs typeface="Times New Roman"/>
              </a:rPr>
              <a:t>&lt;br&gt;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class="heading"&gt;Our </a:t>
            </a:r>
            <a:r>
              <a:rPr dirty="0" sz="1200" spc="-15">
                <a:latin typeface="Times New Roman"/>
                <a:cs typeface="Times New Roman"/>
              </a:rPr>
              <a:t>Works&lt;/p&gt;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dirty="0" sz="1200" spc="-20">
                <a:latin typeface="Times New Roman"/>
                <a:cs typeface="Times New Roman"/>
              </a:rPr>
              <a:t>&lt;br&gt;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style="font-size:</a:t>
            </a:r>
            <a:r>
              <a:rPr dirty="0" sz="1200">
                <a:latin typeface="Times New Roman"/>
                <a:cs typeface="Times New Roman"/>
              </a:rPr>
              <a:t> 28px;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text-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align: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center;"&gt;"Look</a:t>
            </a:r>
            <a:r>
              <a:rPr dirty="0" sz="1200">
                <a:latin typeface="Times New Roman"/>
                <a:cs typeface="Times New Roman"/>
              </a:rPr>
              <a:t> what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5">
                <a:latin typeface="Times New Roman"/>
                <a:cs typeface="Times New Roman"/>
              </a:rPr>
              <a:t>together."&lt;/p&gt;</a:t>
            </a:r>
            <a:endParaRPr sz="1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635"/>
              </a:spcBef>
            </a:pPr>
            <a:r>
              <a:rPr dirty="0" sz="1200" spc="-20">
                <a:latin typeface="Times New Roman"/>
                <a:cs typeface="Times New Roman"/>
              </a:rPr>
              <a:t>&lt;br&gt;</a:t>
            </a:r>
            <a:endParaRPr sz="1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5">
                <a:latin typeface="Times New Roman"/>
                <a:cs typeface="Times New Roman"/>
              </a:rPr>
              <a:t> class="wrapper"&gt;</a:t>
            </a:r>
            <a:endParaRPr sz="12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class="box"&gt;&lt;img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src="img/p1.jpeg"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alt=""&gt;&lt;/div&gt;</a:t>
            </a:r>
            <a:endParaRPr sz="12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class="box"&gt;&lt;img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src="img/p4.jpeg"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alt=""&gt;&lt;/div&gt;</a:t>
            </a:r>
            <a:endParaRPr sz="12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class="box"&gt;&lt;img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src="img/p3.jpeg"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alt=""&gt;&lt;/div&gt;</a:t>
            </a:r>
            <a:endParaRPr sz="1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class="deli"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style="display: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grid;"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class="heading"&gt;DOOR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PICKUP&lt;/p&gt;</a:t>
            </a:r>
            <a:endParaRPr sz="12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625"/>
              </a:spcBef>
            </a:pPr>
            <a:r>
              <a:rPr dirty="0" sz="1200" spc="-20">
                <a:latin typeface="Times New Roman"/>
                <a:cs typeface="Times New Roman"/>
              </a:rPr>
              <a:t>&lt;br&gt;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595072"/>
            <a:ext cx="6134735" cy="6541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58445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latin typeface="Times New Roman"/>
                <a:cs typeface="Times New Roman"/>
              </a:rPr>
              <a:t>ACKNOWLEDGEMENT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600"/>
              </a:lnSpc>
            </a:pPr>
            <a:r>
              <a:rPr dirty="0" sz="1400">
                <a:latin typeface="Times New Roman"/>
                <a:cs typeface="Times New Roman"/>
              </a:rPr>
              <a:t>I </a:t>
            </a:r>
            <a:r>
              <a:rPr dirty="0" sz="1400" spc="-5">
                <a:latin typeface="Times New Roman"/>
                <a:cs typeface="Times New Roman"/>
              </a:rPr>
              <a:t>express my heartiest gratitude and respectful regards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C45511"/>
                </a:solidFill>
                <a:latin typeface="Times New Roman"/>
                <a:cs typeface="Times New Roman"/>
              </a:rPr>
              <a:t>Sandeep Panigrahi</a:t>
            </a:r>
            <a:r>
              <a:rPr dirty="0" sz="1400" spc="-5">
                <a:latin typeface="Times New Roman"/>
                <a:cs typeface="Times New Roman"/>
              </a:rPr>
              <a:t>, Lecturer </a:t>
            </a:r>
            <a:r>
              <a:rPr dirty="0" sz="1400">
                <a:latin typeface="Times New Roman"/>
                <a:cs typeface="Times New Roman"/>
              </a:rPr>
              <a:t> 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department</a:t>
            </a:r>
            <a:r>
              <a:rPr dirty="0" sz="1400">
                <a:latin typeface="Times New Roman"/>
                <a:cs typeface="Times New Roman"/>
              </a:rPr>
              <a:t> 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Computer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Science,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CC0"/>
                </a:solidFill>
                <a:latin typeface="Times New Roman"/>
                <a:cs typeface="Times New Roman"/>
              </a:rPr>
              <a:t>UNIITECH</a:t>
            </a:r>
            <a:r>
              <a:rPr dirty="0" sz="1400">
                <a:solidFill>
                  <a:srgbClr val="006CC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CC0"/>
                </a:solidFill>
                <a:latin typeface="Times New Roman"/>
                <a:cs typeface="Times New Roman"/>
              </a:rPr>
              <a:t>DEGREE</a:t>
            </a:r>
            <a:r>
              <a:rPr dirty="0" sz="1400">
                <a:solidFill>
                  <a:srgbClr val="006CC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CC0"/>
                </a:solidFill>
                <a:latin typeface="Times New Roman"/>
                <a:cs typeface="Times New Roman"/>
              </a:rPr>
              <a:t>COLLEGE</a:t>
            </a:r>
            <a:r>
              <a:rPr dirty="0" sz="1400" spc="340">
                <a:solidFill>
                  <a:srgbClr val="006CC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his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support 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encouragement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while doing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mini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800"/>
              </a:lnSpc>
            </a:pPr>
            <a:r>
              <a:rPr dirty="0" sz="1400">
                <a:latin typeface="Times New Roman"/>
                <a:cs typeface="Times New Roman"/>
              </a:rPr>
              <a:t>I </a:t>
            </a:r>
            <a:r>
              <a:rPr dirty="0" sz="1400" spc="-5">
                <a:latin typeface="Times New Roman"/>
                <a:cs typeface="Times New Roman"/>
              </a:rPr>
              <a:t>express my profound sense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gratitude to my guide for his valuable guidance,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constructive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criticism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consistent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enthusiastic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interest</a:t>
            </a:r>
            <a:r>
              <a:rPr dirty="0" sz="1400">
                <a:latin typeface="Times New Roman"/>
                <a:cs typeface="Times New Roman"/>
              </a:rPr>
              <a:t> during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course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investigation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writing</a:t>
            </a:r>
            <a:r>
              <a:rPr dirty="0" sz="1400">
                <a:latin typeface="Times New Roman"/>
                <a:cs typeface="Times New Roman"/>
              </a:rPr>
              <a:t> 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manuscript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led</a:t>
            </a:r>
            <a:r>
              <a:rPr dirty="0" sz="1400">
                <a:latin typeface="Times New Roman"/>
                <a:cs typeface="Times New Roman"/>
              </a:rPr>
              <a:t> this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work</a:t>
            </a:r>
            <a:r>
              <a:rPr dirty="0" sz="1400">
                <a:latin typeface="Times New Roman"/>
                <a:cs typeface="Times New Roman"/>
              </a:rPr>
              <a:t> to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its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successful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completion.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43600"/>
              </a:lnSpc>
            </a:pPr>
            <a:r>
              <a:rPr dirty="0" sz="1400">
                <a:latin typeface="Times New Roman"/>
                <a:cs typeface="Times New Roman"/>
              </a:rPr>
              <a:t>I </a:t>
            </a:r>
            <a:r>
              <a:rPr dirty="0" sz="1400" spc="-5">
                <a:latin typeface="Times New Roman"/>
                <a:cs typeface="Times New Roman"/>
              </a:rPr>
              <a:t>would also like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express gratitude to </a:t>
            </a:r>
            <a:r>
              <a:rPr dirty="0" sz="1400" spc="5">
                <a:latin typeface="Times New Roman"/>
                <a:cs typeface="Times New Roman"/>
              </a:rPr>
              <a:t>our </a:t>
            </a:r>
            <a:r>
              <a:rPr dirty="0" sz="1400" spc="-5">
                <a:latin typeface="Times New Roman"/>
                <a:cs typeface="Times New Roman"/>
              </a:rPr>
              <a:t>principal for providing </a:t>
            </a:r>
            <a:r>
              <a:rPr dirty="0" sz="1400" spc="5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support and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facilities </a:t>
            </a:r>
            <a:r>
              <a:rPr dirty="0" sz="1400">
                <a:latin typeface="Times New Roman"/>
                <a:cs typeface="Times New Roman"/>
              </a:rPr>
              <a:t>for the </a:t>
            </a:r>
            <a:r>
              <a:rPr dirty="0" sz="1400" spc="-5">
                <a:latin typeface="Times New Roman"/>
                <a:cs typeface="Times New Roman"/>
              </a:rPr>
              <a:t>completion </a:t>
            </a:r>
            <a:r>
              <a:rPr dirty="0" sz="1400">
                <a:latin typeface="Times New Roman"/>
                <a:cs typeface="Times New Roman"/>
              </a:rPr>
              <a:t>of this </a:t>
            </a:r>
            <a:r>
              <a:rPr dirty="0" sz="1400" spc="-5">
                <a:latin typeface="Times New Roman"/>
                <a:cs typeface="Times New Roman"/>
              </a:rPr>
              <a:t>project. </a:t>
            </a:r>
            <a:r>
              <a:rPr dirty="0" sz="1400">
                <a:latin typeface="Times New Roman"/>
                <a:cs typeface="Times New Roman"/>
              </a:rPr>
              <a:t>I would like </a:t>
            </a:r>
            <a:r>
              <a:rPr dirty="0" sz="1400" spc="-5">
                <a:latin typeface="Times New Roman"/>
                <a:cs typeface="Times New Roman"/>
              </a:rPr>
              <a:t>to thank faculty </a:t>
            </a:r>
            <a:r>
              <a:rPr dirty="0" sz="1400">
                <a:latin typeface="Times New Roman"/>
                <a:cs typeface="Times New Roman"/>
              </a:rPr>
              <a:t>members,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computer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science department</a:t>
            </a:r>
            <a:r>
              <a:rPr dirty="0" sz="1400">
                <a:latin typeface="Times New Roman"/>
                <a:cs typeface="Times New Roman"/>
              </a:rPr>
              <a:t> for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-5">
                <a:latin typeface="Times New Roman"/>
                <a:cs typeface="Times New Roman"/>
              </a:rPr>
              <a:t> constant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encouragement.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12700" marR="12700">
              <a:lnSpc>
                <a:spcPct val="143900"/>
              </a:lnSpc>
            </a:pP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am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grateful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friends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support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being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actively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involved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 </a:t>
            </a:r>
            <a:r>
              <a:rPr dirty="0" sz="1400" spc="-5">
                <a:latin typeface="Times New Roman"/>
                <a:cs typeface="Times New Roman"/>
              </a:rPr>
              <a:t>step by </a:t>
            </a:r>
            <a:r>
              <a:rPr dirty="0" sz="1400">
                <a:latin typeface="Times New Roman"/>
                <a:cs typeface="Times New Roman"/>
              </a:rPr>
              <a:t>step progresses. The </a:t>
            </a:r>
            <a:r>
              <a:rPr dirty="0" sz="1400" spc="-5">
                <a:latin typeface="Times New Roman"/>
                <a:cs typeface="Times New Roman"/>
              </a:rPr>
              <a:t>discussion and conversation with these people </a:t>
            </a:r>
            <a:r>
              <a:rPr dirty="0" sz="1400" spc="-10">
                <a:latin typeface="Times New Roman"/>
                <a:cs typeface="Times New Roman"/>
              </a:rPr>
              <a:t>was </a:t>
            </a:r>
            <a:r>
              <a:rPr dirty="0" sz="1400" spc="-5">
                <a:latin typeface="Times New Roman"/>
                <a:cs typeface="Times New Roman"/>
              </a:rPr>
              <a:t> always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very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productive 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motivating.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12700" marR="31115">
              <a:lnSpc>
                <a:spcPct val="143600"/>
              </a:lnSpc>
            </a:pPr>
            <a:r>
              <a:rPr dirty="0" sz="1400">
                <a:latin typeface="Times New Roman"/>
                <a:cs typeface="Times New Roman"/>
              </a:rPr>
              <a:t>Finally, I would </a:t>
            </a:r>
            <a:r>
              <a:rPr dirty="0" sz="1400" spc="-5">
                <a:latin typeface="Times New Roman"/>
                <a:cs typeface="Times New Roman"/>
              </a:rPr>
              <a:t>like to thanks </a:t>
            </a:r>
            <a:r>
              <a:rPr dirty="0" sz="1400">
                <a:latin typeface="Times New Roman"/>
                <a:cs typeface="Times New Roman"/>
              </a:rPr>
              <a:t>my </a:t>
            </a:r>
            <a:r>
              <a:rPr dirty="0" sz="1400" spc="-5">
                <a:latin typeface="Times New Roman"/>
                <a:cs typeface="Times New Roman"/>
              </a:rPr>
              <a:t>parents </a:t>
            </a:r>
            <a:r>
              <a:rPr dirty="0" sz="1400">
                <a:latin typeface="Times New Roman"/>
                <a:cs typeface="Times New Roman"/>
              </a:rPr>
              <a:t>who </a:t>
            </a:r>
            <a:r>
              <a:rPr dirty="0" sz="1400" spc="-5">
                <a:latin typeface="Times New Roman"/>
                <a:cs typeface="Times New Roman"/>
              </a:rPr>
              <a:t>have always been very supportive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understanding throughout</a:t>
            </a:r>
            <a:r>
              <a:rPr dirty="0" sz="1400">
                <a:latin typeface="Times New Roman"/>
                <a:cs typeface="Times New Roman"/>
              </a:rPr>
              <a:t> my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life.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7235" y="8927083"/>
            <a:ext cx="2374900" cy="50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>
              <a:lnSpc>
                <a:spcPts val="163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SURYAKANTA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PRADHAN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2110"/>
              </a:lnSpc>
            </a:pPr>
            <a:r>
              <a:rPr dirty="0" sz="1800" i="1">
                <a:latin typeface="Times New Roman"/>
                <a:cs typeface="Times New Roman"/>
              </a:rPr>
              <a:t>(B.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Sc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Computer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Science)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4520" cy="10084435"/>
          </a:xfrm>
          <a:custGeom>
            <a:avLst/>
            <a:gdLst/>
            <a:ahLst/>
            <a:cxnLst/>
            <a:rect l="l" t="t" r="r" b="b"/>
            <a:pathLst>
              <a:path w="6954520" h="10084435">
                <a:moveTo>
                  <a:pt x="6888480" y="65532"/>
                </a:moveTo>
                <a:lnTo>
                  <a:pt x="6879336" y="65532"/>
                </a:lnTo>
                <a:lnTo>
                  <a:pt x="6879336" y="74676"/>
                </a:lnTo>
                <a:lnTo>
                  <a:pt x="6879336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9336" y="74676"/>
                </a:lnTo>
                <a:lnTo>
                  <a:pt x="6879336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10009632"/>
                </a:lnTo>
                <a:lnTo>
                  <a:pt x="65532" y="10018776"/>
                </a:lnTo>
                <a:lnTo>
                  <a:pt x="74676" y="10018776"/>
                </a:lnTo>
                <a:lnTo>
                  <a:pt x="6879336" y="10018776"/>
                </a:lnTo>
                <a:lnTo>
                  <a:pt x="6888480" y="10018776"/>
                </a:lnTo>
                <a:lnTo>
                  <a:pt x="6888480" y="10009632"/>
                </a:lnTo>
                <a:lnTo>
                  <a:pt x="6888480" y="74676"/>
                </a:lnTo>
                <a:lnTo>
                  <a:pt x="6888480" y="65532"/>
                </a:lnTo>
                <a:close/>
              </a:path>
              <a:path w="6954520" h="10084435">
                <a:moveTo>
                  <a:pt x="6935724" y="18288"/>
                </a:moveTo>
                <a:lnTo>
                  <a:pt x="6897624" y="18288"/>
                </a:lnTo>
                <a:lnTo>
                  <a:pt x="6897624" y="56388"/>
                </a:lnTo>
                <a:lnTo>
                  <a:pt x="6897624" y="74676"/>
                </a:lnTo>
                <a:lnTo>
                  <a:pt x="6897624" y="10009632"/>
                </a:lnTo>
                <a:lnTo>
                  <a:pt x="6897624" y="10027920"/>
                </a:lnTo>
                <a:lnTo>
                  <a:pt x="6879336" y="10027920"/>
                </a:lnTo>
                <a:lnTo>
                  <a:pt x="74676" y="10027920"/>
                </a:lnTo>
                <a:lnTo>
                  <a:pt x="56388" y="10027920"/>
                </a:lnTo>
                <a:lnTo>
                  <a:pt x="56388" y="10009632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6879336" y="56388"/>
                </a:lnTo>
                <a:lnTo>
                  <a:pt x="6897624" y="56388"/>
                </a:lnTo>
                <a:lnTo>
                  <a:pt x="6897624" y="18288"/>
                </a:lnTo>
                <a:lnTo>
                  <a:pt x="6879336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10009632"/>
                </a:lnTo>
                <a:lnTo>
                  <a:pt x="18288" y="10027920"/>
                </a:lnTo>
                <a:lnTo>
                  <a:pt x="18288" y="10066020"/>
                </a:lnTo>
                <a:lnTo>
                  <a:pt x="56388" y="10066020"/>
                </a:lnTo>
                <a:lnTo>
                  <a:pt x="74676" y="10066020"/>
                </a:lnTo>
                <a:lnTo>
                  <a:pt x="6879336" y="10066020"/>
                </a:lnTo>
                <a:lnTo>
                  <a:pt x="6897624" y="10066020"/>
                </a:lnTo>
                <a:lnTo>
                  <a:pt x="6935724" y="10066020"/>
                </a:lnTo>
                <a:lnTo>
                  <a:pt x="6935724" y="10027920"/>
                </a:lnTo>
                <a:lnTo>
                  <a:pt x="6935724" y="10009632"/>
                </a:lnTo>
                <a:lnTo>
                  <a:pt x="6935724" y="74676"/>
                </a:lnTo>
                <a:lnTo>
                  <a:pt x="6935724" y="56388"/>
                </a:lnTo>
                <a:lnTo>
                  <a:pt x="6935724" y="18288"/>
                </a:lnTo>
                <a:close/>
              </a:path>
              <a:path w="6954520" h="10084435">
                <a:moveTo>
                  <a:pt x="6954012" y="0"/>
                </a:moveTo>
                <a:lnTo>
                  <a:pt x="6944868" y="0"/>
                </a:lnTo>
                <a:lnTo>
                  <a:pt x="6944868" y="9144"/>
                </a:lnTo>
                <a:lnTo>
                  <a:pt x="6944868" y="74676"/>
                </a:lnTo>
                <a:lnTo>
                  <a:pt x="6944868" y="10009632"/>
                </a:lnTo>
                <a:lnTo>
                  <a:pt x="6944868" y="10075164"/>
                </a:lnTo>
                <a:lnTo>
                  <a:pt x="6879336" y="10075164"/>
                </a:lnTo>
                <a:lnTo>
                  <a:pt x="74676" y="10075164"/>
                </a:lnTo>
                <a:lnTo>
                  <a:pt x="9144" y="10075164"/>
                </a:lnTo>
                <a:lnTo>
                  <a:pt x="9144" y="10009632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6879336" y="9144"/>
                </a:lnTo>
                <a:lnTo>
                  <a:pt x="6944868" y="9144"/>
                </a:lnTo>
                <a:lnTo>
                  <a:pt x="6944868" y="0"/>
                </a:lnTo>
                <a:lnTo>
                  <a:pt x="6879336" y="0"/>
                </a:lnTo>
                <a:lnTo>
                  <a:pt x="74676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10009632"/>
                </a:lnTo>
                <a:lnTo>
                  <a:pt x="0" y="10075164"/>
                </a:lnTo>
                <a:lnTo>
                  <a:pt x="0" y="10084308"/>
                </a:lnTo>
                <a:lnTo>
                  <a:pt x="9144" y="10084308"/>
                </a:lnTo>
                <a:lnTo>
                  <a:pt x="74676" y="10084308"/>
                </a:lnTo>
                <a:lnTo>
                  <a:pt x="6879336" y="10084308"/>
                </a:lnTo>
                <a:lnTo>
                  <a:pt x="6944868" y="10084308"/>
                </a:lnTo>
                <a:lnTo>
                  <a:pt x="6954012" y="10084308"/>
                </a:lnTo>
                <a:lnTo>
                  <a:pt x="6954012" y="10075164"/>
                </a:lnTo>
                <a:lnTo>
                  <a:pt x="6954012" y="10009632"/>
                </a:lnTo>
                <a:lnTo>
                  <a:pt x="6954012" y="74676"/>
                </a:lnTo>
                <a:lnTo>
                  <a:pt x="6954012" y="9144"/>
                </a:lnTo>
                <a:lnTo>
                  <a:pt x="6954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300" y="799591"/>
            <a:ext cx="5494655" cy="896366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725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class="para"&gt;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"Your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donoate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immediately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people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"&lt;/p&gt;</a:t>
            </a:r>
            <a:endParaRPr sz="12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&lt;img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src="img/delivery.gif"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alt=""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style="margin-left:auto;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margin-right: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auto;"&gt;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620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class="ser"&gt;</a:t>
            </a:r>
            <a:endParaRPr sz="12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class="heading"&gt;Our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Services&lt;/p&gt;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&lt;footer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class="footer"&gt;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class="footer-left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col-md-4 </a:t>
            </a:r>
            <a:r>
              <a:rPr dirty="0" sz="1200" spc="-10">
                <a:latin typeface="Times New Roman"/>
                <a:cs typeface="Times New Roman"/>
              </a:rPr>
              <a:t>col-sm-6"&gt;</a:t>
            </a:r>
            <a:endParaRPr sz="12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class="about"&gt;</a:t>
            </a:r>
            <a:endParaRPr sz="1200">
              <a:latin typeface="Times New Roman"/>
              <a:cs typeface="Times New Roman"/>
            </a:endParaRPr>
          </a:p>
          <a:p>
            <a:pPr marL="12700" marR="5080" indent="455295">
              <a:lnSpc>
                <a:spcPct val="143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&lt;span&gt;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us&lt;/span&gt;The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concept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excess/leftover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donors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restaurants,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marriage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halls</a:t>
            </a:r>
            <a:r>
              <a:rPr dirty="0" sz="1200">
                <a:latin typeface="Times New Roman"/>
                <a:cs typeface="Times New Roman"/>
              </a:rPr>
              <a:t> , </a:t>
            </a:r>
            <a:r>
              <a:rPr dirty="0" sz="1200" spc="-5">
                <a:latin typeface="Times New Roman"/>
                <a:cs typeface="Times New Roman"/>
              </a:rPr>
              <a:t>etc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distribute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615"/>
              </a:spcBef>
            </a:pPr>
            <a:r>
              <a:rPr dirty="0" sz="1200" spc="-20">
                <a:latin typeface="Times New Roman"/>
                <a:cs typeface="Times New Roman"/>
              </a:rPr>
              <a:t>&lt;/p&gt;</a:t>
            </a:r>
            <a:endParaRPr sz="1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4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class="footer-center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col-md-4 </a:t>
            </a:r>
            <a:r>
              <a:rPr dirty="0" sz="1200" spc="-10">
                <a:latin typeface="Times New Roman"/>
                <a:cs typeface="Times New Roman"/>
              </a:rPr>
              <a:t>col-sm-6"&gt;</a:t>
            </a:r>
            <a:endParaRPr sz="12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&lt;div&gt;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&lt;p&gt;&lt;span&gt;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Contact&lt;/span&gt; </a:t>
            </a:r>
            <a:r>
              <a:rPr dirty="0" sz="1200" spc="-20">
                <a:latin typeface="Times New Roman"/>
                <a:cs typeface="Times New Roman"/>
              </a:rPr>
              <a:t>&lt;/p&gt;</a:t>
            </a:r>
            <a:endParaRPr sz="12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&lt;div&gt;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&lt;p&gt;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(+00)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0000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000</a:t>
            </a:r>
            <a:r>
              <a:rPr dirty="0" sz="1200" spc="-15">
                <a:latin typeface="Times New Roman"/>
                <a:cs typeface="Times New Roman"/>
              </a:rPr>
              <a:t> 000&lt;/p&gt;</a:t>
            </a:r>
            <a:endParaRPr sz="12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&lt;div&gt;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&lt;p&gt;&lt;a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href="#"&gt;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  <a:hlinkClick r:id="rId2"/>
              </a:rPr>
              <a:t>Fooddonate@gmail.com</a:t>
            </a:r>
            <a:r>
              <a:rPr dirty="0" sz="1200" spc="-15">
                <a:latin typeface="Times New Roman"/>
                <a:cs typeface="Times New Roman"/>
              </a:rPr>
              <a:t>&lt;/a&gt;&lt;/p&gt;</a:t>
            </a:r>
            <a:endParaRPr sz="12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class="sociallist"&gt;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&lt;ul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class="social"&gt;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&lt;li&gt;&lt;a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href="#"&gt;&lt;img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src="https://i.ibb.co/x7P24fL/facebook.png"&gt;&lt;/a&gt;&lt;/li&gt;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&lt;li&gt;&lt;a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href="#"&gt;&lt;img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src="https://i.ibb.co/Wnxq2Nq/twitter.png"&gt;&lt;/a&gt;&lt;/li&gt;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&lt;li&gt;&lt;a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href="#"&gt;&lt;img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src="https://i.ibb.co/ySwtH4B/instagram.png"&gt;&lt;/a&gt;&lt;/li&gt;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&lt;/ul&gt;</a:t>
            </a:r>
            <a:endParaRPr sz="12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620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class="footer-right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col-md-4 </a:t>
            </a:r>
            <a:r>
              <a:rPr dirty="0" sz="1200" spc="-10">
                <a:latin typeface="Times New Roman"/>
                <a:cs typeface="Times New Roman"/>
              </a:rPr>
              <a:t>col-sm-6"&gt;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300" y="799591"/>
            <a:ext cx="4692650" cy="870204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725"/>
              </a:spcBef>
            </a:pPr>
            <a:r>
              <a:rPr dirty="0" sz="1200" spc="-5">
                <a:latin typeface="Times New Roman"/>
                <a:cs typeface="Times New Roman"/>
              </a:rPr>
              <a:t>&lt;h2&gt;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Food&lt;span&gt;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Donate&lt;/span&gt;&lt;/h2&gt;</a:t>
            </a:r>
            <a:endParaRPr sz="12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class="menu"&gt;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href="#"&gt;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Home&lt;/a&gt; </a:t>
            </a:r>
            <a:r>
              <a:rPr dirty="0" sz="1200">
                <a:latin typeface="Times New Roman"/>
                <a:cs typeface="Times New Roman"/>
              </a:rPr>
              <a:t>|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href="#"&gt;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About&lt;/a&gt;</a:t>
            </a:r>
            <a:r>
              <a:rPr dirty="0" sz="1200">
                <a:latin typeface="Times New Roman"/>
                <a:cs typeface="Times New Roman"/>
              </a:rPr>
              <a:t> |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href="#"&gt; Services&lt;/a&gt;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|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href="#"&gt;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Contact&lt;/a&gt;</a:t>
            </a:r>
            <a:endParaRPr sz="12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640"/>
              </a:spcBef>
            </a:pPr>
            <a:r>
              <a:rPr dirty="0" sz="1200" spc="-20">
                <a:latin typeface="Times New Roman"/>
                <a:cs typeface="Times New Roman"/>
              </a:rPr>
              <a:t>&lt;/p&gt;</a:t>
            </a:r>
            <a:endParaRPr sz="12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class="name"&gt;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&amp;copy;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2023&lt;/p&gt;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620"/>
              </a:spcBef>
            </a:pPr>
            <a:r>
              <a:rPr dirty="0" sz="1200" spc="-15">
                <a:latin typeface="Times New Roman"/>
                <a:cs typeface="Times New Roman"/>
              </a:rPr>
              <a:t>&lt;/footer&gt;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20"/>
              </a:spcBef>
            </a:pPr>
            <a:r>
              <a:rPr dirty="0" sz="1200" spc="-15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 spc="-15" b="1">
                <a:latin typeface="Times New Roman"/>
                <a:cs typeface="Times New Roman"/>
              </a:rPr>
              <a:t>Signin.php</a:t>
            </a:r>
            <a:endParaRPr sz="1200">
              <a:latin typeface="Times New Roman"/>
              <a:cs typeface="Times New Roman"/>
            </a:endParaRPr>
          </a:p>
          <a:p>
            <a:pPr marL="12700" marR="3769995">
              <a:lnSpc>
                <a:spcPct val="143300"/>
              </a:lnSpc>
              <a:spcBef>
                <a:spcPts val="10"/>
              </a:spcBef>
            </a:pPr>
            <a:r>
              <a:rPr dirty="0" sz="1200" spc="-25">
                <a:latin typeface="Times New Roman"/>
                <a:cs typeface="Times New Roman"/>
              </a:rPr>
              <a:t>&lt;?php 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</a:t>
            </a:r>
            <a:r>
              <a:rPr dirty="0" sz="1200" spc="-20">
                <a:latin typeface="Times New Roman"/>
                <a:cs typeface="Times New Roman"/>
              </a:rPr>
              <a:t>e</a:t>
            </a:r>
            <a:r>
              <a:rPr dirty="0" sz="1200" spc="-15">
                <a:latin typeface="Times New Roman"/>
                <a:cs typeface="Times New Roman"/>
              </a:rPr>
              <a:t>ss</a:t>
            </a:r>
            <a:r>
              <a:rPr dirty="0" sz="1200" spc="-10">
                <a:latin typeface="Times New Roman"/>
                <a:cs typeface="Times New Roman"/>
              </a:rPr>
              <a:t>i</a:t>
            </a:r>
            <a:r>
              <a:rPr dirty="0" sz="1200" spc="-15">
                <a:latin typeface="Times New Roman"/>
                <a:cs typeface="Times New Roman"/>
              </a:rPr>
              <a:t>on_s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-20">
                <a:latin typeface="Times New Roman"/>
                <a:cs typeface="Times New Roman"/>
              </a:rPr>
              <a:t>ar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-20">
                <a:latin typeface="Times New Roman"/>
                <a:cs typeface="Times New Roman"/>
              </a:rPr>
              <a:t>()</a:t>
            </a:r>
            <a:r>
              <a:rPr dirty="0" sz="120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$connection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mysqli_connect("localhost:3307",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"root",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"");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$db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mysqli_select_db($connection,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'demo');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$msg=0;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(isset($_POST['sign']))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$email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=mysqli_real_escape_string($connection,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$_POST['email']);</a:t>
            </a:r>
            <a:endParaRPr sz="12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$password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=mysqli_real_escape_string($connection,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$_POST['password']);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$sql =</a:t>
            </a:r>
            <a:r>
              <a:rPr dirty="0" sz="1200" spc="-5">
                <a:latin typeface="Times New Roman"/>
                <a:cs typeface="Times New Roman"/>
              </a:rPr>
              <a:t> "select</a:t>
            </a:r>
            <a:r>
              <a:rPr dirty="0" sz="1200">
                <a:latin typeface="Times New Roman"/>
                <a:cs typeface="Times New Roman"/>
              </a:rPr>
              <a:t> *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 spc="-15">
                <a:latin typeface="Times New Roman"/>
                <a:cs typeface="Times New Roman"/>
              </a:rPr>
              <a:t>email='$email'";</a:t>
            </a:r>
            <a:endParaRPr sz="12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$result</a:t>
            </a:r>
            <a:r>
              <a:rPr dirty="0" sz="1200">
                <a:latin typeface="Times New Roman"/>
                <a:cs typeface="Times New Roman"/>
              </a:rPr>
              <a:t> =</a:t>
            </a:r>
            <a:r>
              <a:rPr dirty="0" sz="1200" spc="-5">
                <a:latin typeface="Times New Roman"/>
                <a:cs typeface="Times New Roman"/>
              </a:rPr>
              <a:t> mysqli_query($connection, </a:t>
            </a:r>
            <a:r>
              <a:rPr dirty="0" sz="1200" spc="-15">
                <a:latin typeface="Times New Roman"/>
                <a:cs typeface="Times New Roman"/>
              </a:rPr>
              <a:t>$sql);</a:t>
            </a:r>
            <a:endParaRPr sz="1200">
              <a:latin typeface="Times New Roman"/>
              <a:cs typeface="Times New Roman"/>
            </a:endParaRPr>
          </a:p>
          <a:p>
            <a:pPr marL="88265" marR="2413635">
              <a:lnSpc>
                <a:spcPct val="1433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$num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mysqli_num_</a:t>
            </a: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 spc="-15">
                <a:latin typeface="Times New Roman"/>
                <a:cs typeface="Times New Roman"/>
              </a:rPr>
              <a:t>o</a:t>
            </a:r>
            <a:r>
              <a:rPr dirty="0" sz="1200" spc="-5">
                <a:latin typeface="Times New Roman"/>
                <a:cs typeface="Times New Roman"/>
              </a:rPr>
              <a:t>w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>
                <a:latin typeface="Times New Roman"/>
                <a:cs typeface="Times New Roman"/>
              </a:rPr>
              <a:t>$</a:t>
            </a:r>
            <a:r>
              <a:rPr dirty="0" sz="1200" spc="-5">
                <a:latin typeface="Times New Roman"/>
                <a:cs typeface="Times New Roman"/>
              </a:rPr>
              <a:t>re</a:t>
            </a:r>
            <a:r>
              <a:rPr dirty="0" sz="1200">
                <a:latin typeface="Times New Roman"/>
                <a:cs typeface="Times New Roman"/>
              </a:rPr>
              <a:t>sult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; 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($num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while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($row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mysqli_fetch_assoc($result))</a:t>
            </a:r>
            <a:r>
              <a:rPr dirty="0" sz="1200"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(password_verify($password,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$row['password']))</a:t>
            </a:r>
            <a:r>
              <a:rPr dirty="0" sz="1200"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$_SESSION['email']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$email;</a:t>
            </a:r>
            <a:endParaRPr sz="1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650"/>
              </a:spcBef>
            </a:pPr>
            <a:r>
              <a:rPr dirty="0" sz="1200" spc="-5">
                <a:latin typeface="Times New Roman"/>
                <a:cs typeface="Times New Roman"/>
              </a:rPr>
              <a:t>$_SESSION['name']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$row['name'];</a:t>
            </a:r>
            <a:endParaRPr sz="1200">
              <a:latin typeface="Times New Roman"/>
              <a:cs typeface="Times New Roman"/>
            </a:endParaRPr>
          </a:p>
          <a:p>
            <a:pPr marL="316865" marR="1958339">
              <a:lnSpc>
                <a:spcPct val="1425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$_S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SS</a:t>
            </a: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ON['ge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1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er'</a:t>
            </a:r>
            <a:r>
              <a:rPr dirty="0" sz="1200">
                <a:latin typeface="Times New Roman"/>
                <a:cs typeface="Times New Roman"/>
              </a:rPr>
              <a:t>]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$</a:t>
            </a: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5">
                <a:latin typeface="Times New Roman"/>
                <a:cs typeface="Times New Roman"/>
              </a:rPr>
              <a:t>w['ge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1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er']</a:t>
            </a:r>
            <a:r>
              <a:rPr dirty="0" sz="1200">
                <a:latin typeface="Times New Roman"/>
                <a:cs typeface="Times New Roman"/>
              </a:rPr>
              <a:t>;  </a:t>
            </a:r>
            <a:r>
              <a:rPr dirty="0" sz="1200" spc="-15">
                <a:latin typeface="Times New Roman"/>
                <a:cs typeface="Times New Roman"/>
              </a:rPr>
              <a:t>header("location:home.html");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$msg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1;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41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300" y="799591"/>
            <a:ext cx="5474970" cy="896366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72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"&lt;h1&gt;&lt;center&gt;Account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&lt;/center&gt;&lt;/h1&gt;";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 spc="-30">
                <a:latin typeface="Times New Roman"/>
                <a:cs typeface="Times New Roman"/>
              </a:rPr>
              <a:t>?&gt;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&lt;!DOCTYPE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html&gt;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&lt;html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lang="en"&gt;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 spc="-10">
                <a:latin typeface="Times New Roman"/>
                <a:cs typeface="Times New Roman"/>
              </a:rPr>
              <a:t>&lt;head&gt;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&lt;meta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charset="UTF-8"&gt;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&lt;meta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http-equiv="X-UA-Compatible"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content="IE=edge"&gt;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&lt;meta name="viewport"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content="width=device-width,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initial-scale=1.0"&gt;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&lt;title&gt;Document&lt;/title&gt;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&lt;link rel="stylesheet"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href="loginstyle.css"&gt;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&lt;link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rel="stylesheet"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href="path/to/font-awesome/css/font-awesome.min.css"&gt;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 spc="-10">
                <a:latin typeface="Times New Roman"/>
                <a:cs typeface="Times New Roman"/>
              </a:rPr>
              <a:t>&lt;/head&gt;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20"/>
              </a:spcBef>
            </a:pPr>
            <a:r>
              <a:rPr dirty="0" sz="1200" spc="-15">
                <a:latin typeface="Times New Roman"/>
                <a:cs typeface="Times New Roman"/>
              </a:rPr>
              <a:t>&lt;style&gt;</a:t>
            </a:r>
            <a:endParaRPr sz="12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.uil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top: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42%;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20"/>
              </a:spcBef>
            </a:pPr>
            <a:r>
              <a:rPr dirty="0" sz="1200" spc="-15">
                <a:latin typeface="Times New Roman"/>
                <a:cs typeface="Times New Roman"/>
              </a:rPr>
              <a:t>&lt;/style&gt;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class="container"&gt;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class="regform"&gt;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&lt;form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action=" </a:t>
            </a:r>
            <a:r>
              <a:rPr dirty="0" sz="1200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method="post"&gt;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class="logo"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&gt;Food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&lt;b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style="color:#06C167;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"&gt;Donate&lt;/b&gt;&lt;/p&gt;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650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id="heading"</a:t>
            </a:r>
            <a:r>
              <a:rPr dirty="0" sz="1200">
                <a:latin typeface="Times New Roman"/>
                <a:cs typeface="Times New Roman"/>
              </a:rPr>
              <a:t> &gt;</a:t>
            </a:r>
            <a:r>
              <a:rPr dirty="0" sz="1200" spc="-5">
                <a:latin typeface="Times New Roman"/>
                <a:cs typeface="Times New Roman"/>
              </a:rPr>
              <a:t> Welcome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</a:t>
            </a:r>
            <a:r>
              <a:rPr dirty="0" sz="1200">
                <a:latin typeface="Times New Roman"/>
                <a:cs typeface="Times New Roman"/>
              </a:rPr>
              <a:t> !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&lt;/p&gt;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5">
                <a:latin typeface="Times New Roman"/>
                <a:cs typeface="Times New Roman"/>
              </a:rPr>
              <a:t> class="input"&gt;</a:t>
            </a:r>
            <a:endParaRPr sz="120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&lt;input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type="email"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placeholder="Email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name="email"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value=""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/&gt;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class="password"&gt;</a:t>
            </a:r>
            <a:endParaRPr sz="120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&lt;input type="password"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placeholder="Password"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name="password"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/&gt;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42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300" y="798067"/>
            <a:ext cx="5416550" cy="896556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774065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imes New Roman"/>
                <a:cs typeface="Times New Roman"/>
              </a:rPr>
              <a:t>&lt;i class="uil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uil-eye-slash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showHidePw"&gt;&lt;/i&gt;</a:t>
            </a:r>
            <a:endParaRPr sz="1200">
              <a:latin typeface="Times New Roman"/>
              <a:cs typeface="Times New Roman"/>
            </a:endParaRPr>
          </a:p>
          <a:p>
            <a:pPr marL="774065" marR="3804920">
              <a:lnSpc>
                <a:spcPct val="143300"/>
              </a:lnSpc>
              <a:spcBef>
                <a:spcPts val="10"/>
              </a:spcBef>
            </a:pPr>
            <a:r>
              <a:rPr dirty="0" sz="1200" spc="-25">
                <a:latin typeface="Times New Roman"/>
                <a:cs typeface="Times New Roman"/>
              </a:rPr>
              <a:t>&lt;?php 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</a:t>
            </a:r>
            <a:r>
              <a:rPr dirty="0" sz="1200" spc="-20">
                <a:latin typeface="Times New Roman"/>
                <a:cs typeface="Times New Roman"/>
              </a:rPr>
              <a:t>f(</a:t>
            </a:r>
            <a:r>
              <a:rPr dirty="0" sz="1200" spc="-15">
                <a:latin typeface="Times New Roman"/>
                <a:cs typeface="Times New Roman"/>
              </a:rPr>
              <a:t>$</a:t>
            </a:r>
            <a:r>
              <a:rPr dirty="0" sz="1200" spc="-10">
                <a:latin typeface="Times New Roman"/>
                <a:cs typeface="Times New Roman"/>
              </a:rPr>
              <a:t>m</a:t>
            </a:r>
            <a:r>
              <a:rPr dirty="0" sz="1200" spc="-1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20">
                <a:latin typeface="Times New Roman"/>
                <a:cs typeface="Times New Roman"/>
              </a:rPr>
              <a:t>=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-15">
                <a:latin typeface="Times New Roman"/>
                <a:cs typeface="Times New Roman"/>
              </a:rPr>
              <a:t>1</a:t>
            </a:r>
            <a:r>
              <a:rPr dirty="0" sz="1200" spc="-20">
                <a:latin typeface="Times New Roman"/>
                <a:cs typeface="Times New Roman"/>
              </a:rPr>
              <a:t>){</a:t>
            </a:r>
            <a:endParaRPr sz="1200">
              <a:latin typeface="Times New Roman"/>
              <a:cs typeface="Times New Roman"/>
            </a:endParaRPr>
          </a:p>
          <a:p>
            <a:pPr marL="926465" marR="1282700">
              <a:lnSpc>
                <a:spcPts val="208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echo </a:t>
            </a:r>
            <a:r>
              <a:rPr dirty="0" sz="1200">
                <a:latin typeface="Times New Roman"/>
                <a:cs typeface="Times New Roman"/>
              </a:rPr>
              <a:t>' </a:t>
            </a:r>
            <a:r>
              <a:rPr dirty="0" sz="1200" spc="-5">
                <a:latin typeface="Times New Roman"/>
                <a:cs typeface="Times New Roman"/>
              </a:rPr>
              <a:t>&lt;i class="bx bx-error-circle error-icon"&gt;&lt;/i&gt;';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'&lt;p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class="error"&gt;Password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don\'t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match.&lt;/p&gt;';</a:t>
            </a:r>
            <a:endParaRPr sz="12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777240">
              <a:lnSpc>
                <a:spcPct val="100000"/>
              </a:lnSpc>
              <a:spcBef>
                <a:spcPts val="635"/>
              </a:spcBef>
            </a:pPr>
            <a:r>
              <a:rPr dirty="0" sz="1200" spc="-30">
                <a:latin typeface="Times New Roman"/>
                <a:cs typeface="Times New Roman"/>
              </a:rPr>
              <a:t>?&gt;</a:t>
            </a:r>
            <a:endParaRPr sz="1200">
              <a:latin typeface="Times New Roman"/>
              <a:cs typeface="Times New Roman"/>
            </a:endParaRPr>
          </a:p>
          <a:p>
            <a:pPr marL="626745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class="btn"&gt;</a:t>
            </a:r>
            <a:endParaRPr sz="12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&lt;button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type="submit"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name="sign"&gt;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in&lt;/button&gt;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class="signin-up"&gt;</a:t>
            </a:r>
            <a:endParaRPr sz="1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id="signin-up"&gt;Don't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account?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href="signup.php"&gt;Register&lt;/a&gt;&lt;/p&gt;</a:t>
            </a:r>
            <a:endParaRPr sz="1200">
              <a:latin typeface="Times New Roman"/>
              <a:cs typeface="Times New Roman"/>
            </a:endParaRPr>
          </a:p>
          <a:p>
            <a:pPr algn="r" marR="4385945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algn="r" marR="4436745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&lt;/form&gt;</a:t>
            </a:r>
            <a:endParaRPr sz="1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&lt;script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src="login.js"&gt;&lt;/script&gt;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 b="1">
                <a:latin typeface="Times New Roman"/>
                <a:cs typeface="Times New Roman"/>
              </a:rPr>
              <a:t>Signup.php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25">
                <a:latin typeface="Times New Roman"/>
                <a:cs typeface="Times New Roman"/>
              </a:rPr>
              <a:t>&lt;?php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$connection=mysqli_connect("localhost:3307","root","");</a:t>
            </a:r>
            <a:endParaRPr sz="1200">
              <a:latin typeface="Times New Roman"/>
              <a:cs typeface="Times New Roman"/>
            </a:endParaRPr>
          </a:p>
          <a:p>
            <a:pPr marL="12700" marR="2745740">
              <a:lnSpc>
                <a:spcPct val="144200"/>
              </a:lnSpc>
            </a:pPr>
            <a:r>
              <a:rPr dirty="0" sz="1200" spc="-15">
                <a:latin typeface="Times New Roman"/>
                <a:cs typeface="Times New Roman"/>
              </a:rPr>
              <a:t>$db=mysqli_select_db($connection,'demo');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if(isset($_POST['sign']))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$username=$_POST['name'];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$email=$_POST['email'];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$password=$_POST['password'];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$gender=$_POST['gender'];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$pass=password_hash($password,PASSWORD_DEFAULT);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$sql="select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login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email='$email'"</a:t>
            </a:r>
            <a:r>
              <a:rPr dirty="0" sz="1200">
                <a:latin typeface="Times New Roman"/>
                <a:cs typeface="Times New Roman"/>
              </a:rPr>
              <a:t> 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$result=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mysqli_query($connection,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$sql);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43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799591"/>
            <a:ext cx="5666740" cy="8963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065" marR="3176905">
              <a:lnSpc>
                <a:spcPct val="143300"/>
              </a:lnSpc>
              <a:spcBef>
                <a:spcPts val="100"/>
              </a:spcBef>
            </a:pPr>
            <a:r>
              <a:rPr dirty="0" sz="1200" spc="-15">
                <a:latin typeface="Times New Roman"/>
                <a:cs typeface="Times New Roman"/>
              </a:rPr>
              <a:t>$num=mysqli_num_rows($result);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if($num==1){</a:t>
            </a:r>
            <a:endParaRPr sz="1200">
              <a:latin typeface="Times New Roman"/>
              <a:cs typeface="Times New Roman"/>
            </a:endParaRPr>
          </a:p>
          <a:p>
            <a:pPr marL="5454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"&lt;h1&gt;&lt;center&gt;Account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already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exists&lt;/center&gt;&lt;/h1&gt;";</a:t>
            </a:r>
            <a:endParaRPr sz="1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635"/>
              </a:spcBef>
            </a:pPr>
            <a:r>
              <a:rPr dirty="0" sz="1200" spc="-20">
                <a:latin typeface="Times New Roman"/>
                <a:cs typeface="Times New Roman"/>
              </a:rPr>
              <a:t>else{</a:t>
            </a:r>
            <a:endParaRPr sz="1200">
              <a:latin typeface="Times New Roman"/>
              <a:cs typeface="Times New Roman"/>
            </a:endParaRPr>
          </a:p>
          <a:p>
            <a:pPr marL="12700" marR="2254250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$query="insert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login(name,email,password,gender)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values('$username','$email','$pass','$gender')";</a:t>
            </a:r>
            <a:endParaRPr sz="1200">
              <a:latin typeface="Times New Roman"/>
              <a:cs typeface="Times New Roman"/>
            </a:endParaRPr>
          </a:p>
          <a:p>
            <a:pPr marL="393065" marR="2232025">
              <a:lnSpc>
                <a:spcPts val="208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$query_run=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mysqli_query($connection,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$query);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if($query_run)</a:t>
            </a:r>
            <a:endParaRPr sz="12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545465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header("location:signin.php");</a:t>
            </a:r>
            <a:endParaRPr sz="12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635"/>
              </a:spcBef>
            </a:pPr>
            <a:r>
              <a:rPr dirty="0" sz="1200" spc="-20">
                <a:latin typeface="Times New Roman"/>
                <a:cs typeface="Times New Roman"/>
              </a:rPr>
              <a:t>else{</a:t>
            </a:r>
            <a:endParaRPr sz="1200">
              <a:latin typeface="Times New Roman"/>
              <a:cs typeface="Times New Roman"/>
            </a:endParaRPr>
          </a:p>
          <a:p>
            <a:pPr marL="5454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'&lt;script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type="text/javascript"&gt;alert("data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saved")&lt;/script&gt;';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35"/>
              </a:spcBef>
            </a:pPr>
            <a:r>
              <a:rPr dirty="0" sz="1200" spc="-30">
                <a:latin typeface="Times New Roman"/>
                <a:cs typeface="Times New Roman"/>
              </a:rPr>
              <a:t>?&gt;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&lt;DOCTYPE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html&gt;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&lt;html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lang="en"&gt;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25"/>
              </a:spcBef>
            </a:pPr>
            <a:r>
              <a:rPr dirty="0" sz="1200" spc="-10">
                <a:latin typeface="Times New Roman"/>
                <a:cs typeface="Times New Roman"/>
              </a:rPr>
              <a:t>&lt;head&gt;</a:t>
            </a:r>
            <a:endParaRPr sz="1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&lt;meta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charset="UTF-8"&gt;</a:t>
            </a:r>
            <a:endParaRPr sz="1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&lt;meta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http-equiv="X-UA-Compatible"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content="IE=edge"&gt;</a:t>
            </a:r>
            <a:endParaRPr sz="1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&lt;meta name="viewport"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content="width=device-width,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initial-scale=1.0"&gt;</a:t>
            </a:r>
            <a:endParaRPr sz="12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&lt;title&gt;Login&lt;/title&gt;</a:t>
            </a:r>
            <a:endParaRPr sz="12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&lt;link rel="stylesheet"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href="loginstyle.css"&gt;</a:t>
            </a:r>
            <a:endParaRPr sz="12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&lt;link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rel="stylesheet"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href="https://unicons.iconscout.com/release/v4.0.0/css/line.css"&gt;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635"/>
              </a:spcBef>
            </a:pPr>
            <a:r>
              <a:rPr dirty="0" sz="1200" spc="-10">
                <a:latin typeface="Times New Roman"/>
                <a:cs typeface="Times New Roman"/>
              </a:rPr>
              <a:t>&lt;/head&gt;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class="container"&gt;</a:t>
            </a:r>
            <a:endParaRPr sz="12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class="regform"&gt;</a:t>
            </a:r>
            <a:endParaRPr sz="1200">
              <a:latin typeface="Times New Roman"/>
              <a:cs typeface="Times New Roman"/>
            </a:endParaRPr>
          </a:p>
          <a:p>
            <a:pPr marL="5454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&lt;form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action=" </a:t>
            </a:r>
            <a:r>
              <a:rPr dirty="0" sz="1200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method="post"&gt;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class="logo"&gt;Food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&lt;b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style="color: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#06C167;"&gt;Donate&lt;/b&gt;&lt;/p&gt;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44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300" y="1060195"/>
            <a:ext cx="5043170" cy="844105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id="heading"&gt;Create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account&lt;/p&gt;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5">
                <a:latin typeface="Times New Roman"/>
                <a:cs typeface="Times New Roman"/>
              </a:rPr>
              <a:t> class="input"&gt;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&lt;label class="textlabel"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for="name"&gt;User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name&lt;/label&gt;&lt;br&gt;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&lt;input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type="text"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id="name"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name="name"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required/&gt;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5">
                <a:latin typeface="Times New Roman"/>
                <a:cs typeface="Times New Roman"/>
              </a:rPr>
              <a:t> class="input"&gt;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&lt;label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class="textlabel"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for="email"&gt;Email&lt;/label&gt;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&lt;input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type="email"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id="email"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name="email"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required/&gt;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&lt;label class="textlabel"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for="password"&gt;Password&lt;/label&gt;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5">
                <a:latin typeface="Times New Roman"/>
                <a:cs typeface="Times New Roman"/>
              </a:rPr>
              <a:t> class="password"&gt;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&lt;input type="password"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name="password"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id="password"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required/&gt;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class="uil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uil-eye-slash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showHidePw"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id="showpassword"&gt;&lt;/i&gt;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class="radio"&gt;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&lt;input type="radio"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name="gender"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id="male"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value="male"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required/&gt;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&lt;label for="male"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&gt;Male&lt;/label&gt;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&lt;input type="radio"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name="gender"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id="female"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value="female"&gt;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&lt;label for="female"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&gt;Female&lt;/label&gt;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class="btn"&gt;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&lt;button type="submit"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name="sign"&gt;Continue&lt;/button&gt;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class="signin-up"&gt;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&lt;p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&gt;Already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account? </a:t>
            </a:r>
            <a:r>
              <a:rPr dirty="0" sz="1200" spc="-5">
                <a:latin typeface="Times New Roman"/>
                <a:cs typeface="Times New Roman"/>
              </a:rPr>
              <a:t>&lt;a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href="signin.php"&gt;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in&lt;/a&gt;&lt;/p&gt;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635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&lt;/form&gt;</a:t>
            </a:r>
            <a:endParaRPr sz="1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650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620"/>
              </a:spcBef>
            </a:pPr>
            <a:r>
              <a:rPr dirty="0" sz="1200" spc="-1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&lt;script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src="login.js"&gt;&lt;/script&gt;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 spc="-15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 spc="-15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1275" y="2050414"/>
            <a:ext cx="2447747" cy="18332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164" y="5070475"/>
            <a:ext cx="5674614" cy="33928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1183639"/>
            <a:ext cx="168528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9.2.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SCREEN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SHOTS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45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1704" y="4702547"/>
            <a:ext cx="6273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Home</a:t>
            </a:r>
            <a:r>
              <a:rPr dirty="0" sz="1400" spc="2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840107"/>
            <a:ext cx="6005817" cy="35362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737996"/>
            <a:ext cx="5709335" cy="33280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1144015"/>
            <a:ext cx="9213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User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Login: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46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1700" y="5245046"/>
            <a:ext cx="15341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Food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donate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Form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504950"/>
            <a:ext cx="5688964" cy="38288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646421"/>
            <a:ext cx="5606535" cy="27425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1144015"/>
            <a:ext cx="7296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Contact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47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2026284"/>
            <a:ext cx="5912485" cy="3560445"/>
            <a:chOff x="914400" y="2026284"/>
            <a:chExt cx="5912485" cy="3560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576" y="2091397"/>
              <a:ext cx="5821780" cy="34699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7100" y="2038984"/>
              <a:ext cx="5887085" cy="3535045"/>
            </a:xfrm>
            <a:custGeom>
              <a:avLst/>
              <a:gdLst/>
              <a:ahLst/>
              <a:cxnLst/>
              <a:rect l="l" t="t" r="r" b="b"/>
              <a:pathLst>
                <a:path w="5887084" h="3535045">
                  <a:moveTo>
                    <a:pt x="0" y="3535045"/>
                  </a:moveTo>
                  <a:lnTo>
                    <a:pt x="5886958" y="3535045"/>
                  </a:lnTo>
                  <a:lnTo>
                    <a:pt x="5886958" y="0"/>
                  </a:lnTo>
                  <a:lnTo>
                    <a:pt x="0" y="0"/>
                  </a:lnTo>
                  <a:lnTo>
                    <a:pt x="0" y="3535045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096" y="6430564"/>
            <a:ext cx="6295353" cy="2865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1704" y="1433522"/>
            <a:ext cx="5911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latin typeface="Times New Roman"/>
                <a:cs typeface="Times New Roman"/>
              </a:rPr>
              <a:t>Profile: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48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700" y="5766254"/>
            <a:ext cx="10026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About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page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055111" y="889507"/>
            <a:ext cx="898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4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CONTENT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37844" y="1235951"/>
          <a:ext cx="5678805" cy="838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10"/>
                <a:gridCol w="3677920"/>
                <a:gridCol w="1315719"/>
              </a:tblGrid>
              <a:tr h="329183">
                <a:tc>
                  <a:txBody>
                    <a:bodyPr/>
                    <a:lstStyle/>
                    <a:p>
                      <a:pPr marL="135255">
                        <a:lnSpc>
                          <a:spcPts val="1625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S.NO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25"/>
                        </a:lnSpc>
                      </a:pP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CONTENTS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625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0754">
                <a:tc>
                  <a:txBody>
                    <a:bodyPr/>
                    <a:lstStyle/>
                    <a:p>
                      <a:pPr algn="ctr" marL="10160">
                        <a:lnSpc>
                          <a:spcPts val="1610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70"/>
                        </a:lnSpc>
                      </a:pP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592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Synopsis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275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5437">
                <a:tc>
                  <a:txBody>
                    <a:bodyPr/>
                    <a:lstStyle/>
                    <a:p>
                      <a:pPr algn="ctr" marL="10160">
                        <a:lnSpc>
                          <a:spcPts val="1610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5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SPECIFICATION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1491615" indent="-267335">
                        <a:lnSpc>
                          <a:spcPct val="100000"/>
                        </a:lnSpc>
                        <a:spcBef>
                          <a:spcPts val="860"/>
                        </a:spcBef>
                        <a:buAutoNum type="arabicPeriod"/>
                        <a:tabLst>
                          <a:tab pos="149225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Requirement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1497965" indent="-267335">
                        <a:lnSpc>
                          <a:spcPct val="100000"/>
                        </a:lnSpc>
                        <a:spcBef>
                          <a:spcPts val="855"/>
                        </a:spcBef>
                        <a:buAutoNum type="arabicPeriod"/>
                        <a:tabLst>
                          <a:tab pos="149860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1200" spc="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Requirement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275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0274">
                <a:tc>
                  <a:txBody>
                    <a:bodyPr/>
                    <a:lstStyle/>
                    <a:p>
                      <a:pPr algn="ctr" marR="24765">
                        <a:lnSpc>
                          <a:spcPts val="1625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SPECIFICATION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122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3.1</a:t>
                      </a:r>
                      <a:r>
                        <a:rPr dirty="0" sz="12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Software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75"/>
                        </a:lnSpc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78991">
                <a:tc>
                  <a:txBody>
                    <a:bodyPr/>
                    <a:lstStyle/>
                    <a:p>
                      <a:pPr algn="ctr" marR="24765">
                        <a:lnSpc>
                          <a:spcPts val="1625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4.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2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sz="1200" spc="2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STUDY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lvl="1" marL="1665605" indent="-267335">
                        <a:lnSpc>
                          <a:spcPts val="141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1666239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1636395" indent="-267335">
                        <a:lnSpc>
                          <a:spcPts val="1380"/>
                        </a:lnSpc>
                        <a:buAutoNum type="arabicPeriod"/>
                        <a:tabLst>
                          <a:tab pos="163703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1739900" indent="-267335">
                        <a:lnSpc>
                          <a:spcPts val="1410"/>
                        </a:lnSpc>
                        <a:buAutoNum type="arabicPeriod"/>
                        <a:tabLst>
                          <a:tab pos="1740535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Study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75"/>
                        </a:lnSpc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26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27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27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29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9724">
                <a:tc>
                  <a:txBody>
                    <a:bodyPr/>
                    <a:lstStyle/>
                    <a:p>
                      <a:pPr marL="208279">
                        <a:lnSpc>
                          <a:spcPts val="1625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5.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87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5.1</a:t>
                      </a:r>
                      <a:r>
                        <a:rPr dirty="0" sz="1200" spc="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75"/>
                        </a:lnSpc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31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7501">
                <a:tc>
                  <a:txBody>
                    <a:bodyPr/>
                    <a:lstStyle/>
                    <a:p>
                      <a:pPr marL="208279">
                        <a:lnSpc>
                          <a:spcPts val="1610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6.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2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DESIGN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lvl="1" marL="1749425" indent="-267335">
                        <a:lnSpc>
                          <a:spcPts val="141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175006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Design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1697355" indent="-267335">
                        <a:lnSpc>
                          <a:spcPts val="1380"/>
                        </a:lnSpc>
                        <a:buAutoNum type="arabicPeriod"/>
                        <a:tabLst>
                          <a:tab pos="1697989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Design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1520825" indent="-229235">
                        <a:lnSpc>
                          <a:spcPts val="1380"/>
                        </a:lnSpc>
                        <a:buAutoNum type="arabicPeriod"/>
                        <a:tabLst>
                          <a:tab pos="152146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Diagram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1581785" indent="-229235">
                        <a:lnSpc>
                          <a:spcPts val="1410"/>
                        </a:lnSpc>
                        <a:buAutoNum type="arabicPeriod"/>
                        <a:tabLst>
                          <a:tab pos="158242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75"/>
                        </a:lnSpc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33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37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110">
                <a:tc>
                  <a:txBody>
                    <a:bodyPr/>
                    <a:lstStyle/>
                    <a:p>
                      <a:pPr marL="208279">
                        <a:lnSpc>
                          <a:spcPts val="1610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7.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TESTING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50"/>
                        </a:lnSpc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40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marL="164465">
                        <a:lnSpc>
                          <a:spcPts val="1610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8.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50"/>
                        </a:lnSpc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44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9224">
                <a:tc>
                  <a:txBody>
                    <a:bodyPr/>
                    <a:lstStyle/>
                    <a:p>
                      <a:pPr marL="164465">
                        <a:lnSpc>
                          <a:spcPts val="1610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9.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45"/>
                        </a:lnSpc>
                      </a:pP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APPENDIX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1717039" indent="-229235">
                        <a:lnSpc>
                          <a:spcPts val="1385"/>
                        </a:lnSpc>
                        <a:buAutoNum type="arabicPeriod"/>
                        <a:tabLst>
                          <a:tab pos="1717675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Sample</a:t>
                      </a:r>
                      <a:r>
                        <a:rPr dirty="0" sz="1200" spc="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Code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1747520" indent="-229235">
                        <a:lnSpc>
                          <a:spcPts val="1410"/>
                        </a:lnSpc>
                        <a:buAutoNum type="arabicPeriod"/>
                        <a:tabLst>
                          <a:tab pos="1748155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Screen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Shots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20"/>
                        </a:lnSpc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48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127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49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130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57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764">
                <a:tc>
                  <a:txBody>
                    <a:bodyPr/>
                    <a:lstStyle/>
                    <a:p>
                      <a:pPr marL="74295">
                        <a:lnSpc>
                          <a:spcPts val="1610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10.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70"/>
                        </a:lnSpc>
                      </a:pP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50"/>
                        </a:lnSpc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70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74295">
                        <a:lnSpc>
                          <a:spcPts val="1610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11.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1200" spc="254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ENHANCEMENT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50"/>
                        </a:lnSpc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72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845">
                <a:tc>
                  <a:txBody>
                    <a:bodyPr/>
                    <a:lstStyle/>
                    <a:p>
                      <a:pPr marL="74295">
                        <a:lnSpc>
                          <a:spcPts val="1610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12.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370"/>
                        </a:lnSpc>
                      </a:pP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BIBLIOGRAPHY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50"/>
                        </a:lnSpc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75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874645"/>
            <a:ext cx="5953607" cy="31896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4" y="2234913"/>
            <a:ext cx="15316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Admin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Dashboard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047" y="1486535"/>
            <a:ext cx="5776270" cy="33280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810884"/>
            <a:ext cx="5728779" cy="2958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1081531"/>
            <a:ext cx="16808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Donated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food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details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50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1704" y="5376057"/>
            <a:ext cx="1344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Feedback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details: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888614"/>
            <a:ext cx="6183083" cy="30162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42" y="2102465"/>
            <a:ext cx="2001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Delivery</a:t>
            </a:r>
            <a:r>
              <a:rPr dirty="0" sz="1600" spc="-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person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Login: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91017"/>
            <a:ext cx="5964554" cy="31895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996304"/>
            <a:ext cx="5972466" cy="29438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1287271"/>
            <a:ext cx="9309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Take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order: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52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1704" y="5594042"/>
            <a:ext cx="100139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View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orders: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39" y="2339339"/>
            <a:ext cx="6027418" cy="35356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439" y="6440171"/>
            <a:ext cx="5821678" cy="32918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1401572"/>
            <a:ext cx="1765300" cy="917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Mo</a:t>
            </a:r>
            <a:r>
              <a:rPr dirty="0" sz="1600" spc="-10" b="1">
                <a:latin typeface="Times New Roman"/>
                <a:cs typeface="Times New Roman"/>
              </a:rPr>
              <a:t>bil</a:t>
            </a:r>
            <a:r>
              <a:rPr dirty="0" sz="1600" spc="-5" b="1">
                <a:latin typeface="Times New Roman"/>
                <a:cs typeface="Times New Roman"/>
              </a:rPr>
              <a:t>e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Scr</a:t>
            </a:r>
            <a:r>
              <a:rPr dirty="0" sz="1600" spc="5" b="1">
                <a:latin typeface="Times New Roman"/>
                <a:cs typeface="Times New Roman"/>
              </a:rPr>
              <a:t>e</a:t>
            </a:r>
            <a:r>
              <a:rPr dirty="0" sz="1600" spc="-5" b="1">
                <a:latin typeface="Times New Roman"/>
                <a:cs typeface="Times New Roman"/>
              </a:rPr>
              <a:t>en</a:t>
            </a:r>
            <a:r>
              <a:rPr dirty="0" sz="1600" spc="-15" b="1">
                <a:latin typeface="Times New Roman"/>
                <a:cs typeface="Times New Roman"/>
              </a:rPr>
              <a:t>s</a:t>
            </a:r>
            <a:r>
              <a:rPr dirty="0" sz="1600" spc="-20" b="1">
                <a:latin typeface="Times New Roman"/>
                <a:cs typeface="Times New Roman"/>
              </a:rPr>
              <a:t>h</a:t>
            </a:r>
            <a:r>
              <a:rPr dirty="0" sz="1600" b="1">
                <a:latin typeface="Times New Roman"/>
                <a:cs typeface="Times New Roman"/>
              </a:rPr>
              <a:t>o</a:t>
            </a:r>
            <a:r>
              <a:rPr dirty="0" sz="1600" spc="-25" b="1">
                <a:latin typeface="Times New Roman"/>
                <a:cs typeface="Times New Roman"/>
              </a:rPr>
              <a:t>t</a:t>
            </a:r>
            <a:r>
              <a:rPr dirty="0" sz="1600" spc="-15" b="1">
                <a:latin typeface="Times New Roman"/>
                <a:cs typeface="Times New Roman"/>
              </a:rPr>
              <a:t>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1400" b="1">
                <a:latin typeface="Times New Roman"/>
                <a:cs typeface="Times New Roman"/>
              </a:rPr>
              <a:t>User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53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5896" y="6112255"/>
            <a:ext cx="6534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Admin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3069590"/>
            <a:ext cx="5483068" cy="39865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5" y="2317291"/>
            <a:ext cx="717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latin typeface="Times New Roman"/>
                <a:cs typeface="Times New Roman"/>
              </a:rPr>
              <a:t>Delivery: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54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55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2908179"/>
            <a:ext cx="5762625" cy="220853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2141220">
              <a:lnSpc>
                <a:spcPct val="100000"/>
              </a:lnSpc>
              <a:spcBef>
                <a:spcPts val="994"/>
              </a:spcBef>
            </a:pPr>
            <a:r>
              <a:rPr dirty="0" sz="1400" spc="-60" b="1">
                <a:latin typeface="Times New Roman"/>
                <a:cs typeface="Times New Roman"/>
              </a:rPr>
              <a:t>10.</a:t>
            </a:r>
            <a:r>
              <a:rPr dirty="0" sz="1400" spc="9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455295">
              <a:lnSpc>
                <a:spcPct val="143600"/>
              </a:lnSpc>
              <a:spcBef>
                <a:spcPts val="135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today's </a:t>
            </a:r>
            <a:r>
              <a:rPr dirty="0" sz="1200">
                <a:latin typeface="Times New Roman"/>
                <a:cs typeface="Times New Roman"/>
              </a:rPr>
              <a:t>world, </a:t>
            </a:r>
            <a:r>
              <a:rPr dirty="0" sz="1200" spc="-5">
                <a:latin typeface="Times New Roman"/>
                <a:cs typeface="Times New Roman"/>
              </a:rPr>
              <a:t>food </a:t>
            </a:r>
            <a:r>
              <a:rPr dirty="0" sz="1200">
                <a:latin typeface="Times New Roman"/>
                <a:cs typeface="Times New Roman"/>
              </a:rPr>
              <a:t>waste is a </a:t>
            </a:r>
            <a:r>
              <a:rPr dirty="0" sz="1200" spc="-5">
                <a:latin typeface="Times New Roman"/>
                <a:cs typeface="Times New Roman"/>
              </a:rPr>
              <a:t>critical issue that </a:t>
            </a:r>
            <a:r>
              <a:rPr dirty="0" sz="1200">
                <a:latin typeface="Times New Roman"/>
                <a:cs typeface="Times New Roman"/>
              </a:rPr>
              <a:t>not only </a:t>
            </a:r>
            <a:r>
              <a:rPr dirty="0" sz="1200" spc="-5">
                <a:latin typeface="Times New Roman"/>
                <a:cs typeface="Times New Roman"/>
              </a:rPr>
              <a:t>affects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environment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 has serious </a:t>
            </a:r>
            <a:r>
              <a:rPr dirty="0" sz="1200">
                <a:latin typeface="Times New Roman"/>
                <a:cs typeface="Times New Roman"/>
              </a:rPr>
              <a:t>social </a:t>
            </a:r>
            <a:r>
              <a:rPr dirty="0" sz="1200" spc="-5">
                <a:latin typeface="Times New Roman"/>
                <a:cs typeface="Times New Roman"/>
              </a:rPr>
              <a:t>implications. Food wastage </a:t>
            </a:r>
            <a:r>
              <a:rPr dirty="0" sz="1200">
                <a:latin typeface="Times New Roman"/>
                <a:cs typeface="Times New Roman"/>
              </a:rPr>
              <a:t>is a burden on society, </a:t>
            </a:r>
            <a:r>
              <a:rPr dirty="0" sz="1200" spc="-5">
                <a:latin typeface="Times New Roman"/>
                <a:cs typeface="Times New Roman"/>
              </a:rPr>
              <a:t>particularly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are millions of people </a:t>
            </a:r>
            <a:r>
              <a:rPr dirty="0" sz="1200" spc="-5">
                <a:latin typeface="Times New Roman"/>
                <a:cs typeface="Times New Roman"/>
              </a:rPr>
              <a:t>who struggle with </a:t>
            </a:r>
            <a:r>
              <a:rPr dirty="0" sz="1200">
                <a:latin typeface="Times New Roman"/>
                <a:cs typeface="Times New Roman"/>
              </a:rPr>
              <a:t>hunger </a:t>
            </a:r>
            <a:r>
              <a:rPr dirty="0" sz="1200" spc="-5">
                <a:latin typeface="Times New Roman"/>
                <a:cs typeface="Times New Roman"/>
              </a:rPr>
              <a:t>and malnutrition.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project, </a:t>
            </a:r>
            <a:r>
              <a:rPr dirty="0" sz="1200">
                <a:latin typeface="Times New Roman"/>
                <a:cs typeface="Times New Roman"/>
              </a:rPr>
              <a:t>we 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targeting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person who wants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donate excess </a:t>
            </a:r>
            <a:r>
              <a:rPr dirty="0" sz="1200">
                <a:latin typeface="Times New Roman"/>
                <a:cs typeface="Times New Roman"/>
              </a:rPr>
              <a:t>food. </a:t>
            </a:r>
            <a:r>
              <a:rPr dirty="0" sz="1200" spc="-5">
                <a:latin typeface="Times New Roman"/>
                <a:cs typeface="Times New Roman"/>
              </a:rPr>
              <a:t>This will create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greater impact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 saving as well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food wastage </a:t>
            </a:r>
            <a:r>
              <a:rPr dirty="0" sz="1200">
                <a:latin typeface="Times New Roman"/>
                <a:cs typeface="Times New Roman"/>
              </a:rPr>
              <a:t>management </a:t>
            </a:r>
            <a:r>
              <a:rPr dirty="0" sz="1200" spc="-5">
                <a:latin typeface="Times New Roman"/>
                <a:cs typeface="Times New Roman"/>
              </a:rPr>
              <a:t>system, and there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greater impact </a:t>
            </a:r>
            <a:r>
              <a:rPr dirty="0" sz="1200">
                <a:latin typeface="Times New Roman"/>
                <a:cs typeface="Times New Roman"/>
              </a:rPr>
              <a:t> on the </a:t>
            </a:r>
            <a:r>
              <a:rPr dirty="0" sz="1200" spc="-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by day </a:t>
            </a:r>
            <a:r>
              <a:rPr dirty="0" sz="1200" spc="-5">
                <a:latin typeface="Times New Roman"/>
                <a:cs typeface="Times New Roman"/>
              </a:rPr>
              <a:t>food wastage. This system benefits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community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reducing food </a:t>
            </a:r>
            <a:r>
              <a:rPr dirty="0" sz="1200">
                <a:latin typeface="Times New Roman"/>
                <a:cs typeface="Times New Roman"/>
              </a:rPr>
              <a:t>waste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helping</a:t>
            </a:r>
            <a:r>
              <a:rPr dirty="0" sz="1200">
                <a:latin typeface="Times New Roman"/>
                <a:cs typeface="Times New Roman"/>
              </a:rPr>
              <a:t> those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need.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2456179"/>
            <a:ext cx="5761990" cy="529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dirty="0" sz="1200" spc="-60" b="1">
                <a:latin typeface="Times New Roman"/>
                <a:cs typeface="Times New Roman"/>
              </a:rPr>
              <a:t>11.</a:t>
            </a:r>
            <a:r>
              <a:rPr dirty="0" sz="1200" spc="1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FUTURE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ENHANCEMENT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 indent="455295">
              <a:lnSpc>
                <a:spcPct val="143700"/>
              </a:lnSpc>
              <a:spcBef>
                <a:spcPts val="690"/>
              </a:spcBef>
            </a:pP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cannot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said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perfect since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science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dynamic </a:t>
            </a:r>
            <a:r>
              <a:rPr dirty="0" sz="1200" spc="-5">
                <a:latin typeface="Times New Roman"/>
                <a:cs typeface="Times New Roman"/>
              </a:rPr>
              <a:t>field. Therefore, changes are unavoidable. Nothing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said to be </a:t>
            </a:r>
            <a:r>
              <a:rPr dirty="0" sz="1200" spc="-5">
                <a:latin typeface="Times New Roman"/>
                <a:cs typeface="Times New Roman"/>
              </a:rPr>
              <a:t>perfect at </a:t>
            </a:r>
            <a:r>
              <a:rPr dirty="0" sz="1200">
                <a:latin typeface="Times New Roman"/>
                <a:cs typeface="Times New Roman"/>
              </a:rPr>
              <a:t> this </a:t>
            </a:r>
            <a:r>
              <a:rPr dirty="0" sz="1200" spc="-5">
                <a:latin typeface="Times New Roman"/>
                <a:cs typeface="Times New Roman"/>
              </a:rPr>
              <a:t>age and</a:t>
            </a:r>
            <a:r>
              <a:rPr dirty="0" sz="1200">
                <a:latin typeface="Times New Roman"/>
                <a:cs typeface="Times New Roman"/>
              </a:rPr>
              <a:t> time </a:t>
            </a:r>
            <a:r>
              <a:rPr dirty="0" sz="1200" spc="-5">
                <a:latin typeface="Times New Roman"/>
                <a:cs typeface="Times New Roman"/>
              </a:rPr>
              <a:t>where every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scientific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miracles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take place.</a:t>
            </a:r>
            <a:endParaRPr sz="1200">
              <a:latin typeface="Times New Roman"/>
              <a:cs typeface="Times New Roman"/>
            </a:endParaRPr>
          </a:p>
          <a:p>
            <a:pPr algn="just" marL="12700" indent="45529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grow,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solutions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found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meet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requirements </a:t>
            </a:r>
            <a:r>
              <a:rPr dirty="0" sz="1200">
                <a:latin typeface="Times New Roman"/>
                <a:cs typeface="Times New Roman"/>
              </a:rPr>
              <a:t>.Our project </a:t>
            </a:r>
            <a:r>
              <a:rPr dirty="0" sz="1200" spc="-5">
                <a:latin typeface="Times New Roman"/>
                <a:cs typeface="Times New Roman"/>
              </a:rPr>
              <a:t>has been developed </a:t>
            </a:r>
            <a:r>
              <a:rPr dirty="0" sz="1200">
                <a:latin typeface="Times New Roman"/>
                <a:cs typeface="Times New Roman"/>
              </a:rPr>
              <a:t>in such a way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easily extended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 new requirements.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Future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enhancements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are,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629920" marR="5080" indent="-228600">
              <a:lnSpc>
                <a:spcPct val="143900"/>
              </a:lnSpc>
              <a:buFont typeface="Times New Roman"/>
              <a:buChar char="●"/>
              <a:tabLst>
                <a:tab pos="668020" algn="l"/>
              </a:tabLst>
            </a:pPr>
            <a:r>
              <a:rPr dirty="0"/>
              <a:t>	</a:t>
            </a:r>
            <a:r>
              <a:rPr dirty="0" sz="1200" spc="-5">
                <a:latin typeface="Times New Roman"/>
                <a:cs typeface="Times New Roman"/>
              </a:rPr>
              <a:t>The system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integrated with an automated messaging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emailing system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 users with real-time updates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status at various stages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donation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>
                <a:latin typeface="Times New Roman"/>
                <a:cs typeface="Times New Roman"/>
              </a:rPr>
              <a:t> via </a:t>
            </a:r>
            <a:r>
              <a:rPr dirty="0" sz="1200" spc="-5">
                <a:latin typeface="Times New Roman"/>
                <a:cs typeface="Times New Roman"/>
              </a:rPr>
              <a:t>message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email. This would allow user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receive information about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status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food</a:t>
            </a:r>
            <a:r>
              <a:rPr dirty="0" sz="1200">
                <a:latin typeface="Times New Roman"/>
                <a:cs typeface="Times New Roman"/>
              </a:rPr>
              <a:t> donations </a:t>
            </a:r>
            <a:r>
              <a:rPr dirty="0" sz="1200" spc="-5">
                <a:latin typeface="Times New Roman"/>
                <a:cs typeface="Times New Roman"/>
              </a:rPr>
              <a:t>without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having</a:t>
            </a:r>
            <a:r>
              <a:rPr dirty="0" sz="1200">
                <a:latin typeface="Times New Roman"/>
                <a:cs typeface="Times New Roman"/>
              </a:rPr>
              <a:t> to visit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website.</a:t>
            </a:r>
            <a:endParaRPr sz="1200">
              <a:latin typeface="Times New Roman"/>
              <a:cs typeface="Times New Roman"/>
            </a:endParaRPr>
          </a:p>
          <a:p>
            <a:pPr algn="just" marL="629920" marR="7620" indent="-228600">
              <a:lnSpc>
                <a:spcPts val="2080"/>
              </a:lnSpc>
              <a:spcBef>
                <a:spcPts val="160"/>
              </a:spcBef>
              <a:buChar char="●"/>
              <a:tabLst>
                <a:tab pos="62992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 system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integrated 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GPS-based tracking system that allows delivery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persons </a:t>
            </a:r>
            <a:r>
              <a:rPr dirty="0" sz="1200">
                <a:latin typeface="Times New Roman"/>
                <a:cs typeface="Times New Roman"/>
              </a:rPr>
              <a:t>to be</a:t>
            </a:r>
            <a:r>
              <a:rPr dirty="0" sz="1200" spc="-5">
                <a:latin typeface="Times New Roman"/>
                <a:cs typeface="Times New Roman"/>
              </a:rPr>
              <a:t> located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real-time.</a:t>
            </a:r>
            <a:endParaRPr sz="1200">
              <a:latin typeface="Times New Roman"/>
              <a:cs typeface="Times New Roman"/>
            </a:endParaRPr>
          </a:p>
          <a:p>
            <a:pPr algn="just" marL="629920" indent="-228600">
              <a:lnSpc>
                <a:spcPct val="100000"/>
              </a:lnSpc>
              <a:spcBef>
                <a:spcPts val="445"/>
              </a:spcBef>
              <a:buChar char="●"/>
              <a:tabLst>
                <a:tab pos="629920" algn="l"/>
              </a:tabLst>
            </a:pPr>
            <a:r>
              <a:rPr dirty="0" sz="1200" spc="-5">
                <a:latin typeface="Times New Roman"/>
                <a:cs typeface="Times New Roman"/>
              </a:rPr>
              <a:t>Expansion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donations: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food,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algn="just" marL="629920" marR="7620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expanded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accept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types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donations, such as clothing, household items,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school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supplies,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community.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comprehensive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sustainable</a:t>
            </a:r>
            <a:r>
              <a:rPr dirty="0" sz="1200" spc="-5">
                <a:latin typeface="Times New Roman"/>
                <a:cs typeface="Times New Roman"/>
              </a:rPr>
              <a:t> support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need.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57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647" y="1491487"/>
            <a:ext cx="5727700" cy="2974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4820">
              <a:lnSpc>
                <a:spcPct val="100000"/>
              </a:lnSpc>
              <a:spcBef>
                <a:spcPts val="100"/>
              </a:spcBef>
            </a:pPr>
            <a:r>
              <a:rPr dirty="0" sz="1400" spc="-60" b="1">
                <a:latin typeface="Times New Roman"/>
                <a:cs typeface="Times New Roman"/>
              </a:rPr>
              <a:t>12.</a:t>
            </a:r>
            <a:r>
              <a:rPr dirty="0" sz="1400" spc="45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BIBLIOGRAPHY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Times New Roman"/>
                <a:cs typeface="Times New Roman"/>
              </a:rPr>
              <a:t>Book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reference: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300"/>
              </a:lnSpc>
              <a:spcBef>
                <a:spcPts val="1120"/>
              </a:spcBef>
              <a:buChar char="●"/>
              <a:tabLst>
                <a:tab pos="469265" algn="l"/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"Learning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Design: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Beginner's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Guide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CSS,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Graphics"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Jennifer Niederst</a:t>
            </a:r>
            <a:r>
              <a:rPr dirty="0" sz="1200">
                <a:latin typeface="Times New Roman"/>
                <a:cs typeface="Times New Roman"/>
              </a:rPr>
              <a:t> Robbins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Char char="●"/>
              <a:tabLst>
                <a:tab pos="469265" algn="l"/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"PHP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Dynamic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Sites: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Visual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QuickPro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Guide"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Ullman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Web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reference: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Char char="●"/>
              <a:tabLst>
                <a:tab pos="469265" algn="l"/>
                <a:tab pos="470534" algn="l"/>
              </a:tabLst>
            </a:pPr>
            <a:r>
              <a:rPr dirty="0" sz="1200" spc="-15">
                <a:latin typeface="Times New Roman"/>
                <a:cs typeface="Times New Roman"/>
              </a:rPr>
              <a:t>https:/</a:t>
            </a:r>
            <a:r>
              <a:rPr dirty="0" sz="1200" spc="-15">
                <a:latin typeface="Times New Roman"/>
                <a:cs typeface="Times New Roman"/>
                <a:hlinkClick r:id="rId2"/>
              </a:rPr>
              <a:t>/www.w3schools.com/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Char char="●"/>
              <a:tabLst>
                <a:tab pos="469265" algn="l"/>
                <a:tab pos="470534" algn="l"/>
              </a:tabLst>
            </a:pPr>
            <a:r>
              <a:rPr dirty="0" sz="1200" spc="-15">
                <a:latin typeface="Times New Roman"/>
                <a:cs typeface="Times New Roman"/>
              </a:rPr>
              <a:t>https:/</a:t>
            </a:r>
            <a:r>
              <a:rPr dirty="0" sz="1200" spc="-15">
                <a:latin typeface="Times New Roman"/>
                <a:cs typeface="Times New Roman"/>
                <a:hlinkClick r:id="rId3"/>
              </a:rPr>
              <a:t>/www.theodinproject.com/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Char char="●"/>
              <a:tabLst>
                <a:tab pos="469265" algn="l"/>
                <a:tab pos="470534" algn="l"/>
              </a:tabLst>
            </a:pPr>
            <a:r>
              <a:rPr dirty="0" sz="1200" spc="-15">
                <a:latin typeface="Times New Roman"/>
                <a:cs typeface="Times New Roman"/>
              </a:rPr>
              <a:t>https:/</a:t>
            </a:r>
            <a:r>
              <a:rPr dirty="0" sz="1200" spc="-15">
                <a:latin typeface="Times New Roman"/>
                <a:cs typeface="Times New Roman"/>
                <a:hlinkClick r:id="rId4"/>
              </a:rPr>
              <a:t>/www.w3schools.com/php/php_mysql_intro.asp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997200" y="1448815"/>
            <a:ext cx="15703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80" b="1">
                <a:latin typeface="Times New Roman"/>
                <a:cs typeface="Times New Roman"/>
              </a:rPr>
              <a:t>1</a:t>
            </a:r>
            <a:r>
              <a:rPr dirty="0" sz="1300" spc="-35" b="1">
                <a:latin typeface="Times New Roman"/>
                <a:cs typeface="Times New Roman"/>
              </a:rPr>
              <a:t>.</a:t>
            </a:r>
            <a:r>
              <a:rPr dirty="0" sz="1300" spc="-1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IN</a:t>
            </a:r>
            <a:r>
              <a:rPr dirty="0" sz="1400" spc="-25" b="1">
                <a:latin typeface="Times New Roman"/>
                <a:cs typeface="Times New Roman"/>
              </a:rPr>
              <a:t>T</a:t>
            </a:r>
            <a:r>
              <a:rPr dirty="0" sz="1400" spc="-10" b="1">
                <a:latin typeface="Times New Roman"/>
                <a:cs typeface="Times New Roman"/>
              </a:rPr>
              <a:t>R</a:t>
            </a:r>
            <a:r>
              <a:rPr dirty="0" sz="1400" spc="-15" b="1">
                <a:latin typeface="Times New Roman"/>
                <a:cs typeface="Times New Roman"/>
              </a:rPr>
              <a:t>O</a:t>
            </a:r>
            <a:r>
              <a:rPr dirty="0" sz="1400" spc="-20" b="1">
                <a:latin typeface="Times New Roman"/>
                <a:cs typeface="Times New Roman"/>
              </a:rPr>
              <a:t>D</a:t>
            </a:r>
            <a:r>
              <a:rPr dirty="0" sz="1400" spc="-10" b="1">
                <a:latin typeface="Times New Roman"/>
                <a:cs typeface="Times New Roman"/>
              </a:rPr>
              <a:t>UC</a:t>
            </a:r>
            <a:r>
              <a:rPr dirty="0" sz="1400" spc="-25" b="1">
                <a:latin typeface="Times New Roman"/>
                <a:cs typeface="Times New Roman"/>
              </a:rPr>
              <a:t>T</a:t>
            </a:r>
            <a:r>
              <a:rPr dirty="0" sz="1400" spc="-10" b="1">
                <a:latin typeface="Times New Roman"/>
                <a:cs typeface="Times New Roman"/>
              </a:rPr>
              <a:t>I</a:t>
            </a:r>
            <a:r>
              <a:rPr dirty="0" sz="1400" spc="-15" b="1">
                <a:latin typeface="Times New Roman"/>
                <a:cs typeface="Times New Roman"/>
              </a:rPr>
              <a:t>O</a:t>
            </a:r>
            <a:r>
              <a:rPr dirty="0" sz="1400" b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017267"/>
            <a:ext cx="5765800" cy="754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41300" indent="-228600">
              <a:lnSpc>
                <a:spcPct val="100000"/>
              </a:lnSpc>
              <a:spcBef>
                <a:spcPts val="100"/>
              </a:spcBef>
              <a:buSzPct val="91666"/>
              <a:buFont typeface="Times New Roman"/>
              <a:buAutoNum type="arabicPeriod"/>
              <a:tabLst>
                <a:tab pos="241300" algn="l"/>
              </a:tabLst>
            </a:pPr>
            <a:r>
              <a:rPr dirty="0" sz="1200" spc="-15" b="1">
                <a:latin typeface="Times New Roman"/>
                <a:cs typeface="Times New Roman"/>
              </a:rPr>
              <a:t>S</a:t>
            </a:r>
            <a:r>
              <a:rPr dirty="0" sz="1200" spc="-15" b="1">
                <a:latin typeface="Times New Roman"/>
                <a:cs typeface="Times New Roman"/>
              </a:rPr>
              <a:t>YNOPSIS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1000">
              <a:latin typeface="Times New Roman"/>
              <a:cs typeface="Times New Roman"/>
            </a:endParaRPr>
          </a:p>
          <a:p>
            <a:pPr marL="12700" marR="9525" indent="607695">
              <a:lnSpc>
                <a:spcPct val="1442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drastic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waste.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Agriculture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1/3rd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human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consumption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wasted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globally.</a:t>
            </a: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ct val="143300"/>
              </a:lnSpc>
            </a:pP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almost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1.3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billion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20%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population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extreme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shortages.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Hence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avoid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>
                <a:latin typeface="Times New Roman"/>
                <a:cs typeface="Times New Roman"/>
              </a:rPr>
              <a:t> waste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 indent="417195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concept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>
                <a:latin typeface="Times New Roman"/>
                <a:cs typeface="Times New Roman"/>
              </a:rPr>
              <a:t> Waste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excess/leftover food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donors such as hotels, restaurants, marriage </a:t>
            </a:r>
            <a:r>
              <a:rPr dirty="0" sz="1200">
                <a:latin typeface="Times New Roman"/>
                <a:cs typeface="Times New Roman"/>
              </a:rPr>
              <a:t>halls, </a:t>
            </a:r>
            <a:r>
              <a:rPr dirty="0" sz="1200" spc="-5">
                <a:latin typeface="Times New Roman"/>
                <a:cs typeface="Times New Roman"/>
              </a:rPr>
              <a:t>etc and distribute 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needy people .We are focusing mainly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food wastage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office premises,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wedding, events etc.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web application </a:t>
            </a:r>
            <a:r>
              <a:rPr dirty="0" sz="1200">
                <a:latin typeface="Times New Roman"/>
                <a:cs typeface="Times New Roman"/>
              </a:rPr>
              <a:t>is used to </a:t>
            </a:r>
            <a:r>
              <a:rPr dirty="0" sz="1200" spc="-5">
                <a:latin typeface="Times New Roman"/>
                <a:cs typeface="Times New Roman"/>
              </a:rPr>
              <a:t>manage wastage </a:t>
            </a:r>
            <a:r>
              <a:rPr dirty="0" sz="1200">
                <a:latin typeface="Times New Roman"/>
                <a:cs typeface="Times New Roman"/>
              </a:rPr>
              <a:t>foods in a useful </a:t>
            </a:r>
            <a:r>
              <a:rPr dirty="0" sz="1200" spc="-5">
                <a:latin typeface="Times New Roman"/>
                <a:cs typeface="Times New Roman"/>
              </a:rPr>
              <a:t>way.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modules. </a:t>
            </a: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>
                <a:latin typeface="Times New Roman"/>
                <a:cs typeface="Times New Roman"/>
              </a:rPr>
              <a:t> 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lvl="2" marL="9271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1200" spc="-30"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  <a:p>
            <a:pPr lvl="2" marL="927100" indent="-228600">
              <a:lnSpc>
                <a:spcPct val="100000"/>
              </a:lnSpc>
              <a:spcBef>
                <a:spcPts val="620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1200" spc="-15">
                <a:latin typeface="Times New Roman"/>
                <a:cs typeface="Times New Roman"/>
              </a:rPr>
              <a:t>Administrator</a:t>
            </a:r>
            <a:endParaRPr sz="1200">
              <a:latin typeface="Times New Roman"/>
              <a:cs typeface="Times New Roman"/>
            </a:endParaRPr>
          </a:p>
          <a:p>
            <a:pPr lvl="2" marL="927100" indent="-228600">
              <a:lnSpc>
                <a:spcPct val="100000"/>
              </a:lnSpc>
              <a:spcBef>
                <a:spcPts val="640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1200" spc="-15">
                <a:latin typeface="Times New Roman"/>
                <a:cs typeface="Times New Roman"/>
              </a:rPr>
              <a:t>Delivery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6350" indent="607695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The User </a:t>
            </a:r>
            <a:r>
              <a:rPr dirty="0" sz="1200">
                <a:latin typeface="Times New Roman"/>
                <a:cs typeface="Times New Roman"/>
              </a:rPr>
              <a:t>module is </a:t>
            </a:r>
            <a:r>
              <a:rPr dirty="0" sz="1200" spc="-5">
                <a:latin typeface="Times New Roman"/>
                <a:cs typeface="Times New Roman"/>
              </a:rPr>
              <a:t>designed for people who wish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donate their excess </a:t>
            </a:r>
            <a:r>
              <a:rPr dirty="0" sz="1200" spc="-1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leftover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wastage.The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responsible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accepting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 users who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excess food, such as marriage </a:t>
            </a:r>
            <a:r>
              <a:rPr dirty="0" sz="1200">
                <a:latin typeface="Times New Roman"/>
                <a:cs typeface="Times New Roman"/>
              </a:rPr>
              <a:t>halls, </a:t>
            </a:r>
            <a:r>
              <a:rPr dirty="0" sz="1200" spc="-5">
                <a:latin typeface="Times New Roman"/>
                <a:cs typeface="Times New Roman"/>
              </a:rPr>
              <a:t>restaurants,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individuals.The </a:t>
            </a:r>
            <a:r>
              <a:rPr dirty="0" sz="1200">
                <a:latin typeface="Times New Roman"/>
                <a:cs typeface="Times New Roman"/>
              </a:rPr>
              <a:t> module </a:t>
            </a:r>
            <a:r>
              <a:rPr dirty="0" sz="1200" spc="-5">
                <a:latin typeface="Times New Roman"/>
                <a:cs typeface="Times New Roman"/>
              </a:rPr>
              <a:t>provides users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ability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register, </a:t>
            </a:r>
            <a:r>
              <a:rPr dirty="0" sz="1200">
                <a:latin typeface="Times New Roman"/>
                <a:cs typeface="Times New Roman"/>
              </a:rPr>
              <a:t>login, </a:t>
            </a:r>
            <a:r>
              <a:rPr dirty="0" sz="1200" spc="-5">
                <a:latin typeface="Times New Roman"/>
                <a:cs typeface="Times New Roman"/>
              </a:rPr>
              <a:t>and donate food. Users can select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 </a:t>
            </a:r>
            <a:r>
              <a:rPr dirty="0" sz="1200" spc="-5">
                <a:latin typeface="Times New Roman"/>
                <a:cs typeface="Times New Roman"/>
              </a:rPr>
              <a:t>and quantity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food they 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donate,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will match their donation with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nearest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needy</a:t>
            </a:r>
            <a:r>
              <a:rPr dirty="0" sz="1200">
                <a:latin typeface="Times New Roman"/>
                <a:cs typeface="Times New Roman"/>
              </a:rPr>
              <a:t> people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organizations.The</a:t>
            </a:r>
            <a:r>
              <a:rPr dirty="0" sz="1200">
                <a:latin typeface="Times New Roman"/>
                <a:cs typeface="Times New Roman"/>
              </a:rPr>
              <a:t> module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donations.The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module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</a:t>
            </a:r>
            <a:r>
              <a:rPr dirty="0" sz="1200">
                <a:latin typeface="Times New Roman"/>
                <a:cs typeface="Times New Roman"/>
              </a:rPr>
              <a:t> module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just" marL="12700" marR="7620" indent="531495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The Administrator </a:t>
            </a:r>
            <a:r>
              <a:rPr dirty="0" sz="1200">
                <a:latin typeface="Times New Roman"/>
                <a:cs typeface="Times New Roman"/>
              </a:rPr>
              <a:t>module is </a:t>
            </a:r>
            <a:r>
              <a:rPr dirty="0" sz="1200" spc="-5">
                <a:latin typeface="Times New Roman"/>
                <a:cs typeface="Times New Roman"/>
              </a:rPr>
              <a:t>for trusts, NGOs, and charities that are registered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platform. The Admin </a:t>
            </a:r>
            <a:r>
              <a:rPr dirty="0" sz="1200">
                <a:latin typeface="Times New Roman"/>
                <a:cs typeface="Times New Roman"/>
              </a:rPr>
              <a:t>module is </a:t>
            </a:r>
            <a:r>
              <a:rPr dirty="0" sz="1200" spc="-5">
                <a:latin typeface="Times New Roman"/>
                <a:cs typeface="Times New Roman"/>
              </a:rPr>
              <a:t>designed for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administrators who manage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distribution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receives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food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module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NGOs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charities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from.Admins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799591"/>
            <a:ext cx="5763895" cy="4009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985">
              <a:lnSpc>
                <a:spcPct val="1436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the list of </a:t>
            </a:r>
            <a:r>
              <a:rPr dirty="0" sz="1200" spc="-5">
                <a:latin typeface="Times New Roman"/>
                <a:cs typeface="Times New Roman"/>
              </a:rPr>
              <a:t>donations received, including </a:t>
            </a:r>
            <a:r>
              <a:rPr dirty="0" sz="1200">
                <a:latin typeface="Times New Roman"/>
                <a:cs typeface="Times New Roman"/>
              </a:rPr>
              <a:t>the type </a:t>
            </a:r>
            <a:r>
              <a:rPr dirty="0" sz="1200" spc="-5">
                <a:latin typeface="Times New Roman"/>
                <a:cs typeface="Times New Roman"/>
              </a:rPr>
              <a:t>and quantity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food </a:t>
            </a:r>
            <a:r>
              <a:rPr dirty="0" sz="1200">
                <a:latin typeface="Times New Roman"/>
                <a:cs typeface="Times New Roman"/>
              </a:rPr>
              <a:t>donated. </a:t>
            </a:r>
            <a:r>
              <a:rPr dirty="0" sz="1200" spc="-5">
                <a:latin typeface="Times New Roman"/>
                <a:cs typeface="Times New Roman"/>
              </a:rPr>
              <a:t>NGOs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charities can select the food donation they need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Admin </a:t>
            </a:r>
            <a:r>
              <a:rPr dirty="0" sz="1200">
                <a:latin typeface="Times New Roman"/>
                <a:cs typeface="Times New Roman"/>
              </a:rPr>
              <a:t>module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request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pickup 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module.The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responsible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tracking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keeping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track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organizations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 taken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donations.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5080" indent="645795">
              <a:lnSpc>
                <a:spcPct val="143500"/>
              </a:lnSpc>
            </a:pPr>
            <a:r>
              <a:rPr dirty="0" sz="1200" spc="-5">
                <a:latin typeface="Times New Roman"/>
                <a:cs typeface="Times New Roman"/>
              </a:rPr>
              <a:t>The Delivery </a:t>
            </a:r>
            <a:r>
              <a:rPr dirty="0" sz="1200">
                <a:latin typeface="Times New Roman"/>
                <a:cs typeface="Times New Roman"/>
              </a:rPr>
              <a:t>Person module is </a:t>
            </a:r>
            <a:r>
              <a:rPr dirty="0" sz="1200" spc="-5">
                <a:latin typeface="Times New Roman"/>
                <a:cs typeface="Times New Roman"/>
              </a:rPr>
              <a:t>for individuals who wish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participate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food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 process </a:t>
            </a:r>
            <a:r>
              <a:rPr dirty="0" sz="1200">
                <a:latin typeface="Times New Roman"/>
                <a:cs typeface="Times New Roman"/>
              </a:rPr>
              <a:t>by providing </a:t>
            </a:r>
            <a:r>
              <a:rPr dirty="0" sz="1200" spc="-5">
                <a:latin typeface="Times New Roman"/>
                <a:cs typeface="Times New Roman"/>
              </a:rPr>
              <a:t>pickup and delivery services. Delivery personnel can register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themselves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pickup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drop-off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NGOs and charities who have requested </a:t>
            </a:r>
            <a:r>
              <a:rPr dirty="0" sz="1200">
                <a:latin typeface="Times New Roman"/>
                <a:cs typeface="Times New Roman"/>
              </a:rPr>
              <a:t>a food </a:t>
            </a:r>
            <a:r>
              <a:rPr dirty="0" sz="1200" spc="-5">
                <a:latin typeface="Times New Roman"/>
                <a:cs typeface="Times New Roman"/>
              </a:rPr>
              <a:t>donation.The Delivery Person </a:t>
            </a:r>
            <a:r>
              <a:rPr dirty="0" sz="1200">
                <a:latin typeface="Times New Roman"/>
                <a:cs typeface="Times New Roman"/>
              </a:rPr>
              <a:t>module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pickup</a:t>
            </a:r>
            <a:r>
              <a:rPr dirty="0" sz="1200">
                <a:latin typeface="Times New Roman"/>
                <a:cs typeface="Times New Roman"/>
              </a:rPr>
              <a:t> location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drop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6350" indent="721995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Overall,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Food Waste Management System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designed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efficiently manage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excess food and </a:t>
            </a:r>
            <a:r>
              <a:rPr dirty="0" sz="1200">
                <a:latin typeface="Times New Roman"/>
                <a:cs typeface="Times New Roman"/>
              </a:rPr>
              <a:t>ensure that it is </a:t>
            </a:r>
            <a:r>
              <a:rPr dirty="0" sz="1200" spc="-5">
                <a:latin typeface="Times New Roman"/>
                <a:cs typeface="Times New Roman"/>
              </a:rPr>
              <a:t>distributed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those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need.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module </a:t>
            </a:r>
            <a:r>
              <a:rPr dirty="0" sz="1200" spc="-5">
                <a:latin typeface="Times New Roman"/>
                <a:cs typeface="Times New Roman"/>
              </a:rPr>
              <a:t>accepts food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donations,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Admin </a:t>
            </a:r>
            <a:r>
              <a:rPr dirty="0" sz="1200">
                <a:latin typeface="Times New Roman"/>
                <a:cs typeface="Times New Roman"/>
              </a:rPr>
              <a:t>module lists </a:t>
            </a:r>
            <a:r>
              <a:rPr dirty="0" sz="1200" spc="-5">
                <a:latin typeface="Times New Roman"/>
                <a:cs typeface="Times New Roman"/>
              </a:rPr>
              <a:t>them for NGOs and charities </a:t>
            </a:r>
            <a:r>
              <a:rPr dirty="0" sz="1200">
                <a:latin typeface="Times New Roman"/>
                <a:cs typeface="Times New Roman"/>
              </a:rPr>
              <a:t>to choose </a:t>
            </a:r>
            <a:r>
              <a:rPr dirty="0" sz="1200" spc="-5">
                <a:latin typeface="Times New Roman"/>
                <a:cs typeface="Times New Roman"/>
              </a:rPr>
              <a:t>from,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Delivery Person </a:t>
            </a:r>
            <a:r>
              <a:rPr dirty="0" sz="1200">
                <a:latin typeface="Times New Roman"/>
                <a:cs typeface="Times New Roman"/>
              </a:rPr>
              <a:t>module </a:t>
            </a:r>
            <a:r>
              <a:rPr dirty="0" sz="1200" spc="-5">
                <a:latin typeface="Times New Roman"/>
                <a:cs typeface="Times New Roman"/>
              </a:rPr>
              <a:t>provides pickup and drop-off </a:t>
            </a:r>
            <a:r>
              <a:rPr dirty="0" sz="1200">
                <a:latin typeface="Times New Roman"/>
                <a:cs typeface="Times New Roman"/>
              </a:rPr>
              <a:t>services. </a:t>
            </a:r>
            <a:r>
              <a:rPr dirty="0" sz="1200" spc="-5">
                <a:latin typeface="Times New Roman"/>
                <a:cs typeface="Times New Roman"/>
              </a:rPr>
              <a:t>This system benefits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community</a:t>
            </a:r>
            <a:r>
              <a:rPr dirty="0" sz="1200">
                <a:latin typeface="Times New Roman"/>
                <a:cs typeface="Times New Roman"/>
              </a:rPr>
              <a:t> by </a:t>
            </a:r>
            <a:r>
              <a:rPr dirty="0" sz="1200" spc="-5">
                <a:latin typeface="Times New Roman"/>
                <a:cs typeface="Times New Roman"/>
              </a:rPr>
              <a:t>reducing</a:t>
            </a:r>
            <a:r>
              <a:rPr dirty="0" sz="1200">
                <a:latin typeface="Times New Roman"/>
                <a:cs typeface="Times New Roman"/>
              </a:rPr>
              <a:t> food </a:t>
            </a:r>
            <a:r>
              <a:rPr dirty="0" sz="1200" spc="-5">
                <a:latin typeface="Times New Roman"/>
                <a:cs typeface="Times New Roman"/>
              </a:rPr>
              <a:t>waste and</a:t>
            </a:r>
            <a:r>
              <a:rPr dirty="0" sz="1200">
                <a:latin typeface="Times New Roman"/>
                <a:cs typeface="Times New Roman"/>
              </a:rPr>
              <a:t> helping those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need.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558288" y="1537207"/>
            <a:ext cx="24269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 b="1">
                <a:latin typeface="Times New Roman"/>
                <a:cs typeface="Times New Roman"/>
              </a:rPr>
              <a:t>2.</a:t>
            </a:r>
            <a:r>
              <a:rPr dirty="0" sz="1400" spc="4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SPECIFICATION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462276"/>
            <a:ext cx="2404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2.1.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HARDWARE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REQUIREMENT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100" y="2908807"/>
            <a:ext cx="681355" cy="1337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0645">
              <a:lnSpc>
                <a:spcPct val="1433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P</a:t>
            </a:r>
            <a:r>
              <a:rPr dirty="0" sz="1200" spc="-20">
                <a:latin typeface="Times New Roman"/>
                <a:cs typeface="Times New Roman"/>
              </a:rPr>
              <a:t>r</a:t>
            </a:r>
            <a:r>
              <a:rPr dirty="0" sz="1200" spc="-15">
                <a:latin typeface="Times New Roman"/>
                <a:cs typeface="Times New Roman"/>
              </a:rPr>
              <a:t>o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e</a:t>
            </a:r>
            <a:r>
              <a:rPr dirty="0" sz="1200" spc="-15">
                <a:latin typeface="Times New Roman"/>
                <a:cs typeface="Times New Roman"/>
              </a:rPr>
              <a:t>ssor  </a:t>
            </a:r>
            <a:r>
              <a:rPr dirty="0" sz="1200" spc="-30">
                <a:latin typeface="Times New Roman"/>
                <a:cs typeface="Times New Roman"/>
              </a:rPr>
              <a:t>Ram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Ke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20">
                <a:latin typeface="Times New Roman"/>
                <a:cs typeface="Times New Roman"/>
              </a:rPr>
              <a:t>ar</a:t>
            </a:r>
            <a:r>
              <a:rPr dirty="0" sz="1200">
                <a:latin typeface="Times New Roman"/>
                <a:cs typeface="Times New Roman"/>
              </a:rPr>
              <a:t>d  </a:t>
            </a:r>
            <a:r>
              <a:rPr dirty="0" sz="1200" spc="-15">
                <a:latin typeface="Times New Roman"/>
                <a:cs typeface="Times New Roman"/>
              </a:rPr>
              <a:t>Mouse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Disk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9300" y="2908807"/>
            <a:ext cx="67945" cy="133794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500" y="2908807"/>
            <a:ext cx="1363980" cy="1337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44550">
              <a:lnSpc>
                <a:spcPct val="143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Intel </a:t>
            </a:r>
            <a:r>
              <a:rPr dirty="0" sz="1200" spc="-25">
                <a:latin typeface="Times New Roman"/>
                <a:cs typeface="Times New Roman"/>
              </a:rPr>
              <a:t>i3 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512 </a:t>
            </a:r>
            <a:r>
              <a:rPr dirty="0" sz="1200" spc="-25">
                <a:latin typeface="Times New Roman"/>
                <a:cs typeface="Times New Roman"/>
              </a:rPr>
              <a:t>MB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Multimedia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Keyboard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Optical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Mouse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100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GB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827523"/>
            <a:ext cx="2355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2.2.</a:t>
            </a:r>
            <a:r>
              <a:rPr dirty="0" sz="1200" spc="-5" b="1">
                <a:latin typeface="Times New Roman"/>
                <a:cs typeface="Times New Roman"/>
              </a:rPr>
              <a:t> SOFTWARE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REQUIREMENT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6100" y="5274055"/>
            <a:ext cx="740410" cy="10769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114300">
              <a:lnSpc>
                <a:spcPct val="144200"/>
              </a:lnSpc>
              <a:spcBef>
                <a:spcPts val="85"/>
              </a:spcBef>
            </a:pPr>
            <a:r>
              <a:rPr dirty="0" sz="1200" spc="-10">
                <a:latin typeface="Times New Roman"/>
                <a:cs typeface="Times New Roman"/>
              </a:rPr>
              <a:t>F</a:t>
            </a: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ont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En</a:t>
            </a:r>
            <a:r>
              <a:rPr dirty="0" sz="1200">
                <a:latin typeface="Times New Roman"/>
                <a:cs typeface="Times New Roman"/>
              </a:rPr>
              <a:t>d 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 spc="-20">
                <a:latin typeface="Times New Roman"/>
                <a:cs typeface="Times New Roman"/>
              </a:rPr>
              <a:t>End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RDBMS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b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0">
                <a:latin typeface="Times New Roman"/>
                <a:cs typeface="Times New Roman"/>
              </a:rPr>
              <a:t>r</a:t>
            </a:r>
            <a:r>
              <a:rPr dirty="0" sz="1200" spc="-15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5584" y="5274055"/>
            <a:ext cx="81915" cy="10769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7355" y="5274055"/>
            <a:ext cx="1515745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35">
              <a:lnSpc>
                <a:spcPct val="143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HTML,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JavaScript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PHP</a:t>
            </a:r>
            <a:endParaRPr sz="1200">
              <a:latin typeface="Times New Roman"/>
              <a:cs typeface="Times New Roman"/>
            </a:endParaRPr>
          </a:p>
          <a:p>
            <a:pPr marL="21590" marR="885825">
              <a:lnSpc>
                <a:spcPct val="1433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-30">
                <a:latin typeface="Times New Roman"/>
                <a:cs typeface="Times New Roman"/>
              </a:rPr>
              <a:t>SQL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P</a:t>
            </a:r>
            <a:r>
              <a:rPr dirty="0" sz="1200" spc="-15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HE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37108" y="2329687"/>
            <a:ext cx="5536565" cy="7069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5905">
              <a:lnSpc>
                <a:spcPct val="100000"/>
              </a:lnSpc>
              <a:spcBef>
                <a:spcPts val="100"/>
              </a:spcBef>
            </a:pPr>
            <a:r>
              <a:rPr dirty="0" sz="1400" spc="-55" b="1">
                <a:latin typeface="Times New Roman"/>
                <a:cs typeface="Times New Roman"/>
              </a:rPr>
              <a:t>3.</a:t>
            </a:r>
            <a:r>
              <a:rPr dirty="0" sz="1400" spc="48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SOFTWARE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SPECIFICATION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3.1. </a:t>
            </a:r>
            <a:r>
              <a:rPr dirty="0" sz="1400" b="1">
                <a:latin typeface="Times New Roman"/>
                <a:cs typeface="Times New Roman"/>
              </a:rPr>
              <a:t>ABOUT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SOFTWARE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HTML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HyperText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Markup</a:t>
            </a:r>
            <a:r>
              <a:rPr dirty="0" sz="1200" spc="-5" b="1">
                <a:latin typeface="Times New Roman"/>
                <a:cs typeface="Times New Roman"/>
              </a:rPr>
              <a:t> Language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 indent="455295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HTML (HyperText </a:t>
            </a:r>
            <a:r>
              <a:rPr dirty="0" sz="1200">
                <a:latin typeface="Times New Roman"/>
                <a:cs typeface="Times New Roman"/>
              </a:rPr>
              <a:t>Markup </a:t>
            </a:r>
            <a:r>
              <a:rPr dirty="0" sz="1200" spc="-5">
                <a:latin typeface="Times New Roman"/>
                <a:cs typeface="Times New Roman"/>
              </a:rPr>
              <a:t>Language) </a:t>
            </a:r>
            <a:r>
              <a:rPr dirty="0" sz="1200">
                <a:latin typeface="Times New Roman"/>
                <a:cs typeface="Times New Roman"/>
              </a:rPr>
              <a:t>is the </a:t>
            </a:r>
            <a:r>
              <a:rPr dirty="0" sz="1200" spc="-5">
                <a:latin typeface="Times New Roman"/>
                <a:cs typeface="Times New Roman"/>
              </a:rPr>
              <a:t>standard </a:t>
            </a:r>
            <a:r>
              <a:rPr dirty="0" sz="1200">
                <a:latin typeface="Times New Roman"/>
                <a:cs typeface="Times New Roman"/>
              </a:rPr>
              <a:t>markup language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 web pages.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 the </a:t>
            </a:r>
            <a:r>
              <a:rPr dirty="0" sz="1200" spc="-5">
                <a:latin typeface="Times New Roman"/>
                <a:cs typeface="Times New Roman"/>
              </a:rPr>
              <a:t>basic </a:t>
            </a:r>
            <a:r>
              <a:rPr dirty="0" sz="1200">
                <a:latin typeface="Times New Roman"/>
                <a:cs typeface="Times New Roman"/>
              </a:rPr>
              <a:t>building </a:t>
            </a:r>
            <a:r>
              <a:rPr dirty="0" sz="1200" spc="-5">
                <a:latin typeface="Times New Roman"/>
                <a:cs typeface="Times New Roman"/>
              </a:rPr>
              <a:t>block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World Wide Web and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to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structure and</a:t>
            </a:r>
            <a:r>
              <a:rPr dirty="0" sz="1200">
                <a:latin typeface="Times New Roman"/>
                <a:cs typeface="Times New Roman"/>
              </a:rPr>
              <a:t> content of</a:t>
            </a:r>
            <a:r>
              <a:rPr dirty="0" sz="1200" spc="-5">
                <a:latin typeface="Times New Roman"/>
                <a:cs typeface="Times New Roman"/>
              </a:rPr>
              <a:t> web</a:t>
            </a:r>
            <a:r>
              <a:rPr dirty="0" sz="1200">
                <a:latin typeface="Times New Roman"/>
                <a:cs typeface="Times New Roman"/>
              </a:rPr>
              <a:t> pages.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HTML was created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Tim Berners-Lee </a:t>
            </a:r>
            <a:r>
              <a:rPr dirty="0" sz="1200">
                <a:latin typeface="Times New Roman"/>
                <a:cs typeface="Times New Roman"/>
              </a:rPr>
              <a:t>in 1990 </a:t>
            </a:r>
            <a:r>
              <a:rPr dirty="0" sz="1200" spc="-5">
                <a:latin typeface="Times New Roman"/>
                <a:cs typeface="Times New Roman"/>
              </a:rPr>
              <a:t>while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working </a:t>
            </a:r>
            <a:r>
              <a:rPr dirty="0" sz="1200" spc="-5">
                <a:latin typeface="Times New Roman"/>
                <a:cs typeface="Times New Roman"/>
              </a:rPr>
              <a:t>at CERN in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Switzerland. </a:t>
            </a:r>
            <a:r>
              <a:rPr dirty="0" sz="1200">
                <a:latin typeface="Times New Roman"/>
                <a:cs typeface="Times New Roman"/>
              </a:rPr>
              <a:t>Berners-Lee </a:t>
            </a:r>
            <a:r>
              <a:rPr dirty="0" sz="1200" spc="-5">
                <a:latin typeface="Times New Roman"/>
                <a:cs typeface="Times New Roman"/>
              </a:rPr>
              <a:t>was working </a:t>
            </a:r>
            <a:r>
              <a:rPr dirty="0" sz="1200">
                <a:latin typeface="Times New Roman"/>
                <a:cs typeface="Times New Roman"/>
              </a:rPr>
              <a:t>on a </a:t>
            </a:r>
            <a:r>
              <a:rPr dirty="0" sz="1200" spc="-5">
                <a:latin typeface="Times New Roman"/>
                <a:cs typeface="Times New Roman"/>
              </a:rPr>
              <a:t>project called </a:t>
            </a:r>
            <a:r>
              <a:rPr dirty="0" sz="1200">
                <a:latin typeface="Times New Roman"/>
                <a:cs typeface="Times New Roman"/>
              </a:rPr>
              <a:t>the World </a:t>
            </a:r>
            <a:r>
              <a:rPr dirty="0" sz="1200" spc="-5">
                <a:latin typeface="Times New Roman"/>
                <a:cs typeface="Times New Roman"/>
              </a:rPr>
              <a:t>Wide Web, which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aimed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</a:t>
            </a:r>
            <a:r>
              <a:rPr dirty="0" sz="1200">
                <a:latin typeface="Times New Roman"/>
                <a:cs typeface="Times New Roman"/>
              </a:rPr>
              <a:t>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easier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scientists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collaborate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research.Berners-Lee </a:t>
            </a:r>
            <a:r>
              <a:rPr dirty="0" sz="1200">
                <a:latin typeface="Times New Roman"/>
                <a:cs typeface="Times New Roman"/>
              </a:rPr>
              <a:t>developed </a:t>
            </a:r>
            <a:r>
              <a:rPr dirty="0" sz="1200" spc="-5">
                <a:latin typeface="Times New Roman"/>
                <a:cs typeface="Times New Roman"/>
              </a:rPr>
              <a:t>HTML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documents that could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easily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viewed and linked together </a:t>
            </a:r>
            <a:r>
              <a:rPr dirty="0" sz="1200">
                <a:latin typeface="Times New Roman"/>
                <a:cs typeface="Times New Roman"/>
              </a:rPr>
              <a:t>using the </a:t>
            </a:r>
            <a:r>
              <a:rPr dirty="0" sz="1200" spc="-5">
                <a:latin typeface="Times New Roman"/>
                <a:cs typeface="Times New Roman"/>
              </a:rPr>
              <a:t>hypertext system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developing. HTML allowed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developers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pages with text, images, and </a:t>
            </a:r>
            <a:r>
              <a:rPr dirty="0" sz="1200">
                <a:latin typeface="Times New Roman"/>
                <a:cs typeface="Times New Roman"/>
              </a:rPr>
              <a:t>links,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link </a:t>
            </a:r>
            <a:r>
              <a:rPr dirty="0" sz="1200">
                <a:latin typeface="Times New Roman"/>
                <a:cs typeface="Times New Roman"/>
              </a:rPr>
              <a:t>those </a:t>
            </a:r>
            <a:r>
              <a:rPr dirty="0" sz="1200" spc="-5">
                <a:latin typeface="Times New Roman"/>
                <a:cs typeface="Times New Roman"/>
              </a:rPr>
              <a:t>pages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together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defined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start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tag,</a:t>
            </a:r>
            <a:r>
              <a:rPr dirty="0" sz="1200">
                <a:latin typeface="Times New Roman"/>
                <a:cs typeface="Times New Roman"/>
              </a:rPr>
              <a:t> some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tag: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&lt;tagname&gt;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here...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&lt;/tagname&gt;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 element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everything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tag: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&lt;h1&gt;My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Heading&lt;/h1&gt;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&lt;p&gt;My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paragraph.&lt;/p&gt;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17475" indent="152400">
              <a:lnSpc>
                <a:spcPct val="144200"/>
              </a:lnSpc>
            </a:pPr>
            <a:r>
              <a:rPr dirty="0" sz="1200" spc="-5">
                <a:latin typeface="Times New Roman"/>
                <a:cs typeface="Times New Roman"/>
              </a:rPr>
              <a:t>Note: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no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(like</a:t>
            </a:r>
            <a:r>
              <a:rPr dirty="0" sz="1200">
                <a:latin typeface="Times New Roman"/>
                <a:cs typeface="Times New Roman"/>
              </a:rPr>
              <a:t> the &lt;br&gt; </a:t>
            </a:r>
            <a:r>
              <a:rPr dirty="0" sz="1200" spc="-5">
                <a:latin typeface="Times New Roman"/>
                <a:cs typeface="Times New Roman"/>
              </a:rPr>
              <a:t>element).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elements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called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 not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tag!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sys</dc:creator>
  <dcterms:created xsi:type="dcterms:W3CDTF">2024-04-21T16:58:56Z</dcterms:created>
  <dcterms:modified xsi:type="dcterms:W3CDTF">2024-04-21T16:58:56Z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2024-04-21T00:00:00Z</vt:filetime>
  </property>
  <property fmtid="{D5CDD505-2E9C-101B-9397-08002B2CF9AE}" pid="3" name="Creator">
    <vt:lpwstr>Acrobat PDFMaker 24 for Word</vt:lpwstr>
  </property>
  <property fmtid="{D5CDD505-2E9C-101B-9397-08002B2CF9AE}" pid="4" name="LastSaved">
    <vt:filetime>2024-04-21T00:00:00Z</vt:filetime>
  </property>
</Properties>
</file>