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6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58BA-1946-41B0-A806-BE86D42D915D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B235-4180-4C36-8CB9-172AE8FC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5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a5bbb7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a5bbb7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C030-8074-405E-9C68-54FA908B9811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0E4F-4320-47DF-9C54-65C358CC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view-fpn-feature-pyramid-network-object-detection-262fc7482610" TargetMode="External"/><Relationship Id="rId2" Type="http://schemas.openxmlformats.org/officeDocument/2006/relationships/hyperlink" Target="https://jonathan-hui.medium.com/understanding-feature-pyramid-networks-for-object-detection-fpn-45b227b9106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2.0314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911.09070v7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4800" b="1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INSTANCE SEGMENTATION </a:t>
            </a:r>
            <a:r>
              <a:rPr lang="en" sz="4800" b="1" dirty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2.0</a:t>
            </a:r>
            <a:endParaRPr sz="4800" b="1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202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609585">
              <a:spcBef>
                <a:spcPts val="0"/>
              </a:spcBef>
            </a:pPr>
            <a:r>
              <a:rPr lang="en" sz="4000" b="1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Mask RCNN</a:t>
            </a:r>
            <a:endParaRPr sz="4000" b="1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035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/>
          <p:cNvSpPr txBox="1">
            <a:spLocks/>
          </p:cNvSpPr>
          <p:nvPr/>
        </p:nvSpPr>
        <p:spPr>
          <a:xfrm>
            <a:off x="311700" y="445025"/>
            <a:ext cx="3793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1400" b="1" kern="0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Mask RCNN Components</a:t>
            </a:r>
            <a:endParaRPr lang="en-US" sz="1400" b="1" kern="0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0;p14"/>
          <p:cNvSpPr txBox="1"/>
          <p:nvPr/>
        </p:nvSpPr>
        <p:spPr>
          <a:xfrm>
            <a:off x="224600" y="893525"/>
            <a:ext cx="8919300" cy="95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Region proposal Network with </a:t>
            </a: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Backbone = Resnet50 fpn</a:t>
            </a: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/>
              <a:buNone/>
            </a:pP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47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/>
          <p:cNvSpPr txBox="1">
            <a:spLocks/>
          </p:cNvSpPr>
          <p:nvPr/>
        </p:nvSpPr>
        <p:spPr>
          <a:xfrm>
            <a:off x="311700" y="445025"/>
            <a:ext cx="3793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1400" b="1" kern="0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Backbone</a:t>
            </a:r>
            <a:endParaRPr lang="en-US" sz="1400" b="1" kern="0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0;p14"/>
          <p:cNvSpPr txBox="1"/>
          <p:nvPr/>
        </p:nvSpPr>
        <p:spPr>
          <a:xfrm>
            <a:off x="224600" y="893525"/>
            <a:ext cx="6328600" cy="25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Backbone = Resnet50 fpn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FPN can be constructed with any backbone with increasing depth (reducing spatial dimensions)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It fuses data from different resolution (~different semantic richness) with equal wieghts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FPN references</a:t>
            </a:r>
          </a:p>
          <a:p>
            <a:pPr marL="914400" lvl="1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  <a:hlinkClick r:id="rId2"/>
              </a:rPr>
              <a:t>FPN arch explained Medium post</a:t>
            </a:r>
            <a:endParaRPr lang="en" sz="1300" kern="0" dirty="0" smtClean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r>
              <a:rPr lang="en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FPN review blog post</a:t>
            </a: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/>
              <a:buNone/>
            </a:pP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51584" y="893525"/>
            <a:ext cx="4624576" cy="5710021"/>
            <a:chOff x="6822984" y="893525"/>
            <a:chExt cx="4624576" cy="5710021"/>
          </a:xfrm>
        </p:grpSpPr>
        <p:pic>
          <p:nvPicPr>
            <p:cNvPr id="1028" name="Picture 4" descr="https://miro.medium.com/max/1400/1*edviRcl3vwlyx9TS_gRbm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984" y="893525"/>
              <a:ext cx="4624576" cy="541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507250" y="6311158"/>
              <a:ext cx="12560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kern="0" dirty="0">
                  <a:solidFill>
                    <a:srgbClr val="595959"/>
                  </a:solidFill>
                  <a:latin typeface="Tahoma"/>
                  <a:ea typeface="Tahoma"/>
                  <a:cs typeface="Tahoma"/>
                  <a:hlinkClick r:id="rId2"/>
                </a:rPr>
                <a:t>Reference</a:t>
              </a:r>
              <a:endParaRPr lang="en-US" sz="1300" kern="0" dirty="0">
                <a:solidFill>
                  <a:srgbClr val="595959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16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/>
          <p:cNvSpPr txBox="1">
            <a:spLocks/>
          </p:cNvSpPr>
          <p:nvPr/>
        </p:nvSpPr>
        <p:spPr>
          <a:xfrm>
            <a:off x="311700" y="445025"/>
            <a:ext cx="3793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1400" b="1" kern="0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Backbone</a:t>
            </a:r>
            <a:endParaRPr lang="en-US" sz="1400" b="1" kern="0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0;p14"/>
          <p:cNvSpPr txBox="1"/>
          <p:nvPr/>
        </p:nvSpPr>
        <p:spPr>
          <a:xfrm>
            <a:off x="224600" y="893525"/>
            <a:ext cx="5541200" cy="149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Tx/>
              <a:buChar char="-"/>
            </a:pPr>
            <a:r>
              <a:rPr lang="en-US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Bottom-up pathway consists of decreasing resolution (normal </a:t>
            </a:r>
            <a:r>
              <a:rPr lang="en-US" sz="1300" kern="0" dirty="0" err="1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en-US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feature </a:t>
            </a:r>
            <a:r>
              <a:rPr lang="en-US" sz="1300" kern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extractor way)</a:t>
            </a:r>
          </a:p>
          <a:p>
            <a:pPr marL="742950" indent="-2857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Tx/>
              <a:buChar char="-"/>
            </a:pP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30900" y="1092200"/>
            <a:ext cx="6743700" cy="4343530"/>
            <a:chOff x="1651000" y="3348582"/>
            <a:chExt cx="4902200" cy="32607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348582"/>
              <a:ext cx="4902200" cy="29625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00751" y="6316910"/>
              <a:ext cx="12560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kern="0" dirty="0">
                  <a:solidFill>
                    <a:srgbClr val="595959"/>
                  </a:solidFill>
                  <a:latin typeface="Tahoma"/>
                  <a:ea typeface="Tahoma"/>
                  <a:cs typeface="Tahoma"/>
                  <a:hlinkClick r:id="rId3"/>
                </a:rPr>
                <a:t>Reference</a:t>
              </a:r>
              <a:endParaRPr lang="en-US" sz="1300" kern="0" dirty="0">
                <a:solidFill>
                  <a:srgbClr val="595959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58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4"/>
          <p:cNvSpPr txBox="1">
            <a:spLocks/>
          </p:cNvSpPr>
          <p:nvPr/>
        </p:nvSpPr>
        <p:spPr>
          <a:xfrm>
            <a:off x="311700" y="445025"/>
            <a:ext cx="3793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1400" b="1" kern="0" dirty="0" smtClean="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Backbone</a:t>
            </a:r>
            <a:endParaRPr lang="en-US" sz="1400" b="1" kern="0" dirty="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60;p14"/>
          <p:cNvSpPr txBox="1"/>
          <p:nvPr/>
        </p:nvSpPr>
        <p:spPr>
          <a:xfrm>
            <a:off x="224600" y="893525"/>
            <a:ext cx="10164000" cy="141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indent="-342900">
              <a:lnSpc>
                <a:spcPct val="115000"/>
              </a:lnSpc>
              <a:buClr>
                <a:srgbClr val="595959"/>
              </a:buClr>
              <a:buSzPts val="1300"/>
              <a:buAutoNum type="arabicPeriod"/>
            </a:pPr>
            <a:r>
              <a:rPr lang="en-US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Alternatively, you can choose importance to add each layer by introducing gating blocks – Bi FPN</a:t>
            </a:r>
          </a:p>
          <a:p>
            <a:pPr marL="488950" indent="-342900">
              <a:lnSpc>
                <a:spcPct val="115000"/>
              </a:lnSpc>
              <a:buClr>
                <a:srgbClr val="595959"/>
              </a:buClr>
              <a:buSzPts val="1300"/>
              <a:buAutoNum type="arabicPeriod"/>
            </a:pPr>
            <a:r>
              <a:rPr lang="en-US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Bi FPN introduced in </a:t>
            </a:r>
            <a:r>
              <a:rPr lang="en-US" sz="1300" kern="0" dirty="0" err="1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EfficientDet</a:t>
            </a:r>
            <a:r>
              <a:rPr lang="en-US" sz="1300" kern="0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paper</a:t>
            </a:r>
            <a:endParaRPr lang="en-US"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Tahoma"/>
              <a:buAutoNum type="arabicPeriod"/>
            </a:pP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/>
              <a:buNone/>
            </a:pPr>
            <a:endParaRPr sz="1300" kern="0" dirty="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510" y="6229245"/>
            <a:ext cx="1256044" cy="2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kern="0" dirty="0">
                <a:solidFill>
                  <a:srgbClr val="595959"/>
                </a:solidFill>
                <a:latin typeface="Tahoma"/>
                <a:ea typeface="Tahoma"/>
                <a:cs typeface="Tahoma"/>
                <a:hlinkClick r:id="rId2"/>
              </a:rPr>
              <a:t>Reference</a:t>
            </a:r>
            <a:endParaRPr lang="en-US" sz="1300" kern="0" dirty="0">
              <a:solidFill>
                <a:srgbClr val="595959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2" y="2142930"/>
            <a:ext cx="10037540" cy="33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INSTANCE SEGMENTATION 2.0</vt:lpstr>
      <vt:lpstr>Mask RCNN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SEGMENTATION 2.0</dc:title>
  <dc:creator>Suresh J</dc:creator>
  <cp:lastModifiedBy>Suresh J</cp:lastModifiedBy>
  <cp:revision>4</cp:revision>
  <dcterms:created xsi:type="dcterms:W3CDTF">2022-09-13T00:36:21Z</dcterms:created>
  <dcterms:modified xsi:type="dcterms:W3CDTF">2022-09-13T00:52:34Z</dcterms:modified>
</cp:coreProperties>
</file>