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68" r:id="rId4"/>
    <p:sldId id="257" r:id="rId5"/>
    <p:sldId id="259" r:id="rId6"/>
    <p:sldId id="260" r:id="rId7"/>
    <p:sldId id="261" r:id="rId8"/>
    <p:sldId id="269" r:id="rId9"/>
    <p:sldId id="262" r:id="rId10"/>
    <p:sldId id="263" r:id="rId11"/>
    <p:sldId id="264" r:id="rId12"/>
    <p:sldId id="265" r:id="rId13"/>
    <p:sldId id="266" r:id="rId14"/>
    <p:sldId id="267" r:id="rId15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>
        <p:scale>
          <a:sx n="150" d="100"/>
          <a:sy n="150" d="100"/>
        </p:scale>
        <p:origin x="54" y="-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0E7C-984D-478C-8A58-5F25078EE913}" type="datetimeFigureOut">
              <a:rPr lang="en-US" smtClean="0"/>
              <a:t>03-Feb-23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1D4B-F39B-4AB5-B53C-11FAD2B98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77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0E7C-984D-478C-8A58-5F25078EE913}" type="datetimeFigureOut">
              <a:rPr lang="en-US" smtClean="0"/>
              <a:t>03-Feb-23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1D4B-F39B-4AB5-B53C-11FAD2B98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35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0E7C-984D-478C-8A58-5F25078EE913}" type="datetimeFigureOut">
              <a:rPr lang="en-US" smtClean="0"/>
              <a:t>03-Feb-23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1D4B-F39B-4AB5-B53C-11FAD2B98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54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0A2F-4F2B-4080-A556-B0687F4CB1D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03-Feb-23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B074-5DC1-46DC-8593-F24CC6FD398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809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0A2F-4F2B-4080-A556-B0687F4CB1D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03-Feb-23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B074-5DC1-46DC-8593-F24CC6FD398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587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0A2F-4F2B-4080-A556-B0687F4CB1D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03-Feb-23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B074-5DC1-46DC-8593-F24CC6FD398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761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0A2F-4F2B-4080-A556-B0687F4CB1D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03-Feb-23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B074-5DC1-46DC-8593-F24CC6FD398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11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0A2F-4F2B-4080-A556-B0687F4CB1D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03-Feb-23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B074-5DC1-46DC-8593-F24CC6FD398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718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0A2F-4F2B-4080-A556-B0687F4CB1D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03-Feb-23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B074-5DC1-46DC-8593-F24CC6FD398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6675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0A2F-4F2B-4080-A556-B0687F4CB1D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03-Feb-23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B074-5DC1-46DC-8593-F24CC6FD398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5377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0A2F-4F2B-4080-A556-B0687F4CB1D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03-Feb-23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B074-5DC1-46DC-8593-F24CC6FD398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38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0E7C-984D-478C-8A58-5F25078EE913}" type="datetimeFigureOut">
              <a:rPr lang="en-US" smtClean="0"/>
              <a:t>03-Feb-23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1D4B-F39B-4AB5-B53C-11FAD2B98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631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0A2F-4F2B-4080-A556-B0687F4CB1D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03-Feb-23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B074-5DC1-46DC-8593-F24CC6FD398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2846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0A2F-4F2B-4080-A556-B0687F4CB1D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03-Feb-23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B074-5DC1-46DC-8593-F24CC6FD398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983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0A2F-4F2B-4080-A556-B0687F4CB1D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03-Feb-23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B074-5DC1-46DC-8593-F24CC6FD398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01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0E7C-984D-478C-8A58-5F25078EE913}" type="datetimeFigureOut">
              <a:rPr lang="en-US" smtClean="0"/>
              <a:t>03-Feb-23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1D4B-F39B-4AB5-B53C-11FAD2B98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55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0E7C-984D-478C-8A58-5F25078EE913}" type="datetimeFigureOut">
              <a:rPr lang="en-US" smtClean="0"/>
              <a:t>03-Feb-23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1D4B-F39B-4AB5-B53C-11FAD2B98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80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0E7C-984D-478C-8A58-5F25078EE913}" type="datetimeFigureOut">
              <a:rPr lang="en-US" smtClean="0"/>
              <a:t>03-Feb-23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1D4B-F39B-4AB5-B53C-11FAD2B98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57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0E7C-984D-478C-8A58-5F25078EE913}" type="datetimeFigureOut">
              <a:rPr lang="en-US" smtClean="0"/>
              <a:t>03-Feb-23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1D4B-F39B-4AB5-B53C-11FAD2B98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60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0E7C-984D-478C-8A58-5F25078EE913}" type="datetimeFigureOut">
              <a:rPr lang="en-US" smtClean="0"/>
              <a:t>03-Feb-23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1D4B-F39B-4AB5-B53C-11FAD2B98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98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0E7C-984D-478C-8A58-5F25078EE913}" type="datetimeFigureOut">
              <a:rPr lang="en-US" smtClean="0"/>
              <a:t>03-Feb-23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1D4B-F39B-4AB5-B53C-11FAD2B98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68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0E7C-984D-478C-8A58-5F25078EE913}" type="datetimeFigureOut">
              <a:rPr lang="en-US" smtClean="0"/>
              <a:t>03-Feb-23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1D4B-F39B-4AB5-B53C-11FAD2B98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85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A0E7C-984D-478C-8A58-5F25078EE913}" type="datetimeFigureOut">
              <a:rPr lang="en-US" smtClean="0"/>
              <a:t>03-Feb-23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D1D4B-F39B-4AB5-B53C-11FAD2B98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201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60A2F-4F2B-4080-A556-B0687F4CB1D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03-Feb-23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5B074-5DC1-46DC-8593-F24CC6FD398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383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137" y="3024188"/>
            <a:ext cx="1875726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162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60"/>
          <p:cNvSpPr/>
          <p:nvPr/>
        </p:nvSpPr>
        <p:spPr>
          <a:xfrm>
            <a:off x="466938" y="2189665"/>
            <a:ext cx="615102" cy="332786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 Map</a:t>
            </a:r>
            <a:endParaRPr lang="en-US" sz="9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1835198" y="1298462"/>
            <a:ext cx="1371600" cy="2743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Conv2d(2048, 256, </a:t>
            </a:r>
            <a:r>
              <a:rPr lang="en-US" sz="8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1)</a:t>
            </a:r>
            <a:endParaRPr lang="en-US" sz="800" b="1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1835198" y="1772679"/>
            <a:ext cx="1371600" cy="27432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ASPP conv</a:t>
            </a:r>
          </a:p>
          <a:p>
            <a:pPr algn="ctr"/>
            <a:r>
              <a:rPr lang="en-US" sz="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(2048, 256,rate </a:t>
            </a:r>
            <a:r>
              <a:rPr lang="en-US" sz="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=6)</a:t>
            </a:r>
            <a:endParaRPr lang="en-US" sz="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1835198" y="3173664"/>
            <a:ext cx="1371600" cy="27432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ASPP pooling</a:t>
            </a:r>
          </a:p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(2048, 256)</a:t>
            </a:r>
            <a:endParaRPr lang="en-US" sz="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9" name="Elbow Connector 8"/>
          <p:cNvCxnSpPr>
            <a:stCxn id="61" idx="3"/>
            <a:endCxn id="62" idx="1"/>
          </p:cNvCxnSpPr>
          <p:nvPr/>
        </p:nvCxnSpPr>
        <p:spPr>
          <a:xfrm flipV="1">
            <a:off x="1082040" y="1435622"/>
            <a:ext cx="753158" cy="92043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61" idx="3"/>
            <a:endCxn id="64" idx="1"/>
          </p:cNvCxnSpPr>
          <p:nvPr/>
        </p:nvCxnSpPr>
        <p:spPr>
          <a:xfrm flipV="1">
            <a:off x="1082040" y="1909839"/>
            <a:ext cx="753158" cy="4462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61" idx="3"/>
            <a:endCxn id="66" idx="1"/>
          </p:cNvCxnSpPr>
          <p:nvPr/>
        </p:nvCxnSpPr>
        <p:spPr>
          <a:xfrm>
            <a:off x="1082040" y="2356058"/>
            <a:ext cx="753158" cy="9547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61" idx="3"/>
            <a:endCxn id="50" idx="1"/>
          </p:cNvCxnSpPr>
          <p:nvPr/>
        </p:nvCxnSpPr>
        <p:spPr>
          <a:xfrm>
            <a:off x="1082040" y="2356058"/>
            <a:ext cx="753158" cy="46524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3512237" y="2241798"/>
            <a:ext cx="2286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Arrow Connector 94"/>
          <p:cNvCxnSpPr>
            <a:stCxn id="61" idx="3"/>
          </p:cNvCxnSpPr>
          <p:nvPr/>
        </p:nvCxnSpPr>
        <p:spPr>
          <a:xfrm>
            <a:off x="1082040" y="2356058"/>
            <a:ext cx="745538" cy="6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>
            <a:stCxn id="62" idx="3"/>
            <a:endCxn id="88" idx="0"/>
          </p:cNvCxnSpPr>
          <p:nvPr/>
        </p:nvCxnSpPr>
        <p:spPr>
          <a:xfrm>
            <a:off x="3206798" y="1435622"/>
            <a:ext cx="419739" cy="80617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/>
          <p:cNvCxnSpPr>
            <a:stCxn id="64" idx="3"/>
            <a:endCxn id="88" idx="0"/>
          </p:cNvCxnSpPr>
          <p:nvPr/>
        </p:nvCxnSpPr>
        <p:spPr>
          <a:xfrm>
            <a:off x="3206798" y="1909839"/>
            <a:ext cx="419739" cy="33195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/>
          <p:cNvCxnSpPr>
            <a:stCxn id="50" idx="3"/>
            <a:endCxn id="88" idx="2"/>
          </p:cNvCxnSpPr>
          <p:nvPr/>
        </p:nvCxnSpPr>
        <p:spPr>
          <a:xfrm flipV="1">
            <a:off x="3206798" y="2470398"/>
            <a:ext cx="419739" cy="35090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/>
          <p:cNvCxnSpPr>
            <a:stCxn id="66" idx="3"/>
            <a:endCxn id="88" idx="2"/>
          </p:cNvCxnSpPr>
          <p:nvPr/>
        </p:nvCxnSpPr>
        <p:spPr>
          <a:xfrm flipV="1">
            <a:off x="3206798" y="2470398"/>
            <a:ext cx="419739" cy="84042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88" idx="3"/>
            <a:endCxn id="57" idx="1"/>
          </p:cNvCxnSpPr>
          <p:nvPr/>
        </p:nvCxnSpPr>
        <p:spPr>
          <a:xfrm flipV="1">
            <a:off x="3740837" y="2356058"/>
            <a:ext cx="473603" cy="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972813" y="984199"/>
            <a:ext cx="37417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ATROUS SPATIAL PYRAMID POOLING MODULE</a:t>
            </a:r>
            <a:endParaRPr lang="en-US" sz="11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2" name="Plus 181"/>
          <p:cNvSpPr/>
          <p:nvPr/>
        </p:nvSpPr>
        <p:spPr>
          <a:xfrm>
            <a:off x="3536734" y="2266459"/>
            <a:ext cx="182880" cy="182880"/>
          </a:xfrm>
          <a:prstGeom prst="mathPlus">
            <a:avLst>
              <a:gd name="adj1" fmla="val 730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TextBox 195"/>
          <p:cNvSpPr txBox="1"/>
          <p:nvPr/>
        </p:nvSpPr>
        <p:spPr>
          <a:xfrm rot="5400000">
            <a:off x="851887" y="2263869"/>
            <a:ext cx="8971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(2048, 23, </a:t>
            </a:r>
            <a:r>
              <a:rPr lang="en-US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r>
              <a:rPr lang="en-US" sz="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0)</a:t>
            </a:r>
            <a:endParaRPr lang="en-US" sz="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7" name="TextBox 196"/>
          <p:cNvSpPr txBox="1"/>
          <p:nvPr/>
        </p:nvSpPr>
        <p:spPr>
          <a:xfrm rot="5400000">
            <a:off x="3543581" y="2269233"/>
            <a:ext cx="8297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(1280, 23, </a:t>
            </a:r>
            <a:r>
              <a:rPr lang="en-US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r>
              <a:rPr lang="en-US" sz="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0)</a:t>
            </a:r>
            <a:endParaRPr lang="en-US" sz="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1835198" y="2684141"/>
            <a:ext cx="1371600" cy="27432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ASPP conv</a:t>
            </a:r>
          </a:p>
          <a:p>
            <a:pPr algn="ctr"/>
            <a:r>
              <a:rPr lang="en-US" sz="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(2048, 256,rate </a:t>
            </a:r>
            <a:r>
              <a:rPr lang="en-US" sz="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=18)</a:t>
            </a:r>
            <a:endParaRPr lang="en-US" sz="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4214440" y="2218898"/>
            <a:ext cx="1371600" cy="2743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Conv2d(1280, 256, 3)</a:t>
            </a:r>
            <a:endParaRPr lang="en-US" sz="800" b="1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4214440" y="2740486"/>
            <a:ext cx="1371600" cy="27432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OUTPUT</a:t>
            </a:r>
            <a:endParaRPr lang="en-US" sz="9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0" name="Straight Arrow Connector 59"/>
          <p:cNvCxnSpPr>
            <a:stCxn id="57" idx="2"/>
            <a:endCxn id="59" idx="0"/>
          </p:cNvCxnSpPr>
          <p:nvPr/>
        </p:nvCxnSpPr>
        <p:spPr>
          <a:xfrm>
            <a:off x="4900240" y="2493218"/>
            <a:ext cx="0" cy="247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889119" y="2517334"/>
            <a:ext cx="7341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(256, 23, </a:t>
            </a:r>
            <a:r>
              <a:rPr lang="en-US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r>
              <a:rPr lang="en-US" sz="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0)</a:t>
            </a:r>
            <a:endParaRPr lang="en-US" sz="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835198" y="2233491"/>
            <a:ext cx="1371600" cy="27432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ASPP conv</a:t>
            </a:r>
          </a:p>
          <a:p>
            <a:pPr algn="ctr"/>
            <a:r>
              <a:rPr lang="en-US" sz="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(2048, 256,rate </a:t>
            </a:r>
            <a:r>
              <a:rPr lang="en-US" sz="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=12)</a:t>
            </a:r>
            <a:endParaRPr lang="en-US" sz="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0" name="Straight Arrow Connector 29"/>
          <p:cNvCxnSpPr>
            <a:stCxn id="26" idx="3"/>
            <a:endCxn id="88" idx="1"/>
          </p:cNvCxnSpPr>
          <p:nvPr/>
        </p:nvCxnSpPr>
        <p:spPr>
          <a:xfrm flipV="1">
            <a:off x="3206798" y="2356098"/>
            <a:ext cx="305439" cy="14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5400000">
            <a:off x="3344611" y="1589643"/>
            <a:ext cx="77229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(256, 23, </a:t>
            </a:r>
            <a:r>
              <a:rPr lang="en-US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r>
              <a:rPr lang="en-US" sz="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0)</a:t>
            </a:r>
            <a:endParaRPr lang="en-US" sz="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 rot="5400000">
            <a:off x="3344611" y="2961808"/>
            <a:ext cx="77229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(256, 23, </a:t>
            </a:r>
            <a:r>
              <a:rPr lang="en-US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r>
              <a:rPr lang="en-US" sz="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0)</a:t>
            </a:r>
            <a:endParaRPr lang="en-US" sz="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617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60"/>
          <p:cNvSpPr/>
          <p:nvPr/>
        </p:nvSpPr>
        <p:spPr>
          <a:xfrm>
            <a:off x="195491" y="2129015"/>
            <a:ext cx="914400" cy="27432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Low level feature map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991597" y="2549410"/>
            <a:ext cx="137160" cy="137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2" name="Elbow Connector 151"/>
          <p:cNvCxnSpPr>
            <a:stCxn id="26" idx="3"/>
            <a:endCxn id="88" idx="0"/>
          </p:cNvCxnSpPr>
          <p:nvPr/>
        </p:nvCxnSpPr>
        <p:spPr>
          <a:xfrm>
            <a:off x="2768333" y="2266175"/>
            <a:ext cx="291844" cy="28323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/>
          <p:cNvCxnSpPr>
            <a:stCxn id="32" idx="3"/>
            <a:endCxn id="88" idx="2"/>
          </p:cNvCxnSpPr>
          <p:nvPr/>
        </p:nvCxnSpPr>
        <p:spPr>
          <a:xfrm flipV="1">
            <a:off x="2768333" y="2686570"/>
            <a:ext cx="291844" cy="35454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88" idx="3"/>
            <a:endCxn id="84" idx="1"/>
          </p:cNvCxnSpPr>
          <p:nvPr/>
        </p:nvCxnSpPr>
        <p:spPr>
          <a:xfrm flipV="1">
            <a:off x="3128757" y="2616060"/>
            <a:ext cx="623533" cy="19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2003509" y="1502799"/>
            <a:ext cx="20095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DEEPLABV3+ DECODER</a:t>
            </a:r>
            <a:endParaRPr lang="en-US" sz="11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2" name="Plus 181"/>
          <p:cNvSpPr/>
          <p:nvPr/>
        </p:nvSpPr>
        <p:spPr>
          <a:xfrm>
            <a:off x="3008264" y="2563696"/>
            <a:ext cx="109728" cy="109728"/>
          </a:xfrm>
          <a:prstGeom prst="mathPlus">
            <a:avLst>
              <a:gd name="adj1" fmla="val 730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TextBox 195"/>
          <p:cNvSpPr txBox="1"/>
          <p:nvPr/>
        </p:nvSpPr>
        <p:spPr>
          <a:xfrm>
            <a:off x="830691" y="1894273"/>
            <a:ext cx="8971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(256, 90, 160)</a:t>
            </a:r>
            <a:endParaRPr lang="en-US" sz="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533893" y="2129015"/>
            <a:ext cx="1234440" cy="2743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Conv2d(256, 48, 1)</a:t>
            </a:r>
            <a:endParaRPr lang="en-US" sz="800" b="1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95491" y="2903953"/>
            <a:ext cx="914400" cy="27432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ASPP </a:t>
            </a:r>
            <a:r>
              <a:rPr lang="en-US" sz="8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output</a:t>
            </a:r>
            <a:endParaRPr lang="en-US" sz="8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533893" y="2903953"/>
            <a:ext cx="1234440" cy="2743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Bilinear Up sampling</a:t>
            </a:r>
            <a:endParaRPr lang="en-US" sz="800" b="1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3" name="Straight Arrow Connector 32"/>
          <p:cNvCxnSpPr>
            <a:stCxn id="31" idx="3"/>
            <a:endCxn id="32" idx="1"/>
          </p:cNvCxnSpPr>
          <p:nvPr/>
        </p:nvCxnSpPr>
        <p:spPr>
          <a:xfrm>
            <a:off x="1109891" y="3041113"/>
            <a:ext cx="4240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1" idx="3"/>
            <a:endCxn id="26" idx="1"/>
          </p:cNvCxnSpPr>
          <p:nvPr/>
        </p:nvCxnSpPr>
        <p:spPr>
          <a:xfrm>
            <a:off x="1109891" y="2266175"/>
            <a:ext cx="4240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/>
          <p:cNvGrpSpPr/>
          <p:nvPr/>
        </p:nvGrpSpPr>
        <p:grpSpPr>
          <a:xfrm>
            <a:off x="3752290" y="2501760"/>
            <a:ext cx="1373366" cy="4102918"/>
            <a:chOff x="1793492" y="4273847"/>
            <a:chExt cx="1373366" cy="4102918"/>
          </a:xfrm>
        </p:grpSpPr>
        <p:sp>
          <p:nvSpPr>
            <p:cNvPr id="59" name="Rounded Rectangle 58"/>
            <p:cNvSpPr/>
            <p:nvPr/>
          </p:nvSpPr>
          <p:spPr>
            <a:xfrm>
              <a:off x="1793492" y="8102445"/>
              <a:ext cx="1188720" cy="274320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PREDICTIONS</a:t>
              </a:r>
              <a:endParaRPr lang="en-US" sz="9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60" name="Straight Arrow Connector 59"/>
            <p:cNvCxnSpPr>
              <a:stCxn id="104" idx="2"/>
              <a:endCxn id="59" idx="0"/>
            </p:cNvCxnSpPr>
            <p:nvPr/>
          </p:nvCxnSpPr>
          <p:spPr>
            <a:xfrm>
              <a:off x="2387852" y="7861403"/>
              <a:ext cx="0" cy="2410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Group 91"/>
            <p:cNvGrpSpPr/>
            <p:nvPr/>
          </p:nvGrpSpPr>
          <p:grpSpPr>
            <a:xfrm>
              <a:off x="1793492" y="4273847"/>
              <a:ext cx="1373366" cy="3032189"/>
              <a:chOff x="1793492" y="4273847"/>
              <a:chExt cx="1373366" cy="3032189"/>
            </a:xfrm>
          </p:grpSpPr>
          <p:grpSp>
            <p:nvGrpSpPr>
              <p:cNvPr id="90" name="Group 89"/>
              <p:cNvGrpSpPr/>
              <p:nvPr/>
            </p:nvGrpSpPr>
            <p:grpSpPr>
              <a:xfrm>
                <a:off x="1793492" y="4273847"/>
                <a:ext cx="1188720" cy="3032189"/>
                <a:chOff x="1793492" y="4273847"/>
                <a:chExt cx="1188720" cy="3032189"/>
              </a:xfrm>
            </p:grpSpPr>
            <p:grpSp>
              <p:nvGrpSpPr>
                <p:cNvPr id="49" name="Group 48"/>
                <p:cNvGrpSpPr/>
                <p:nvPr/>
              </p:nvGrpSpPr>
              <p:grpSpPr>
                <a:xfrm>
                  <a:off x="1793492" y="4273847"/>
                  <a:ext cx="1188720" cy="3032189"/>
                  <a:chOff x="1793492" y="4273847"/>
                  <a:chExt cx="1188720" cy="3032189"/>
                </a:xfrm>
              </p:grpSpPr>
              <p:sp>
                <p:nvSpPr>
                  <p:cNvPr id="84" name="Rounded Rectangle 83"/>
                  <p:cNvSpPr/>
                  <p:nvPr/>
                </p:nvSpPr>
                <p:spPr>
                  <a:xfrm>
                    <a:off x="1793492" y="4273847"/>
                    <a:ext cx="1188720" cy="228600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800" b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Conv2d(304, 256, 3)</a:t>
                    </a:r>
                    <a:endParaRPr lang="en-US" sz="800" b="1" dirty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85" name="Rounded Rectangle 84"/>
                  <p:cNvSpPr/>
                  <p:nvPr/>
                </p:nvSpPr>
                <p:spPr>
                  <a:xfrm>
                    <a:off x="1793492" y="4756282"/>
                    <a:ext cx="1188720" cy="228600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800" b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BatchNorm2d(256)</a:t>
                    </a:r>
                    <a:endParaRPr lang="en-US" sz="800" b="1" dirty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86" name="Rounded Rectangle 85"/>
                  <p:cNvSpPr/>
                  <p:nvPr/>
                </p:nvSpPr>
                <p:spPr>
                  <a:xfrm>
                    <a:off x="1793492" y="5232367"/>
                    <a:ext cx="1188720" cy="228600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800" b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ReLU Activation</a:t>
                    </a:r>
                    <a:endParaRPr lang="en-US" sz="800" b="1" dirty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75" name="Rounded Rectangle 74"/>
                  <p:cNvSpPr/>
                  <p:nvPr/>
                </p:nvSpPr>
                <p:spPr>
                  <a:xfrm>
                    <a:off x="1793492" y="5706607"/>
                    <a:ext cx="1188720" cy="228600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800" b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Conv2d(256, 256, 3)</a:t>
                    </a:r>
                    <a:endParaRPr lang="en-US" sz="800" b="1" dirty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76" name="Rounded Rectangle 75"/>
                  <p:cNvSpPr/>
                  <p:nvPr/>
                </p:nvSpPr>
                <p:spPr>
                  <a:xfrm>
                    <a:off x="1793492" y="6180847"/>
                    <a:ext cx="1188720" cy="228600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800" b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BatchNorm2d(256)</a:t>
                    </a:r>
                    <a:endParaRPr lang="en-US" sz="800" b="1" dirty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77" name="Rounded Rectangle 76"/>
                  <p:cNvSpPr/>
                  <p:nvPr/>
                </p:nvSpPr>
                <p:spPr>
                  <a:xfrm>
                    <a:off x="1793492" y="6636960"/>
                    <a:ext cx="1188720" cy="228600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800" b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ReLU Activation</a:t>
                    </a:r>
                    <a:endParaRPr lang="en-US" sz="800" b="1" dirty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96" name="Rounded Rectangle 95"/>
                  <p:cNvSpPr/>
                  <p:nvPr/>
                </p:nvSpPr>
                <p:spPr>
                  <a:xfrm>
                    <a:off x="1793492" y="7077436"/>
                    <a:ext cx="1188720" cy="228600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800" b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Conv2d(256, 3, 3)</a:t>
                    </a:r>
                    <a:endParaRPr lang="en-US" sz="800" b="1" dirty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p:grpSp>
            <p:grpSp>
              <p:nvGrpSpPr>
                <p:cNvPr id="48" name="Group 47"/>
                <p:cNvGrpSpPr/>
                <p:nvPr/>
              </p:nvGrpSpPr>
              <p:grpSpPr>
                <a:xfrm>
                  <a:off x="2387852" y="4502447"/>
                  <a:ext cx="0" cy="2574989"/>
                  <a:chOff x="2387852" y="4502447"/>
                  <a:chExt cx="0" cy="2574989"/>
                </a:xfrm>
              </p:grpSpPr>
              <p:cxnSp>
                <p:nvCxnSpPr>
                  <p:cNvPr id="87" name="Straight Arrow Connector 86"/>
                  <p:cNvCxnSpPr/>
                  <p:nvPr/>
                </p:nvCxnSpPr>
                <p:spPr>
                  <a:xfrm>
                    <a:off x="2387852" y="4502447"/>
                    <a:ext cx="0" cy="253835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Straight Arrow Connector 88"/>
                  <p:cNvCxnSpPr/>
                  <p:nvPr/>
                </p:nvCxnSpPr>
                <p:spPr>
                  <a:xfrm>
                    <a:off x="2387852" y="4984882"/>
                    <a:ext cx="0" cy="247485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Arrow Connector 78"/>
                  <p:cNvCxnSpPr/>
                  <p:nvPr/>
                </p:nvCxnSpPr>
                <p:spPr>
                  <a:xfrm>
                    <a:off x="2387852" y="5935207"/>
                    <a:ext cx="0" cy="24564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Arrow Connector 79"/>
                  <p:cNvCxnSpPr/>
                  <p:nvPr/>
                </p:nvCxnSpPr>
                <p:spPr>
                  <a:xfrm>
                    <a:off x="2387852" y="6409447"/>
                    <a:ext cx="0" cy="227513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Arrow Connector 69"/>
                  <p:cNvCxnSpPr/>
                  <p:nvPr/>
                </p:nvCxnSpPr>
                <p:spPr>
                  <a:xfrm>
                    <a:off x="2387852" y="5460967"/>
                    <a:ext cx="0" cy="24564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Arrow Connector 96"/>
                  <p:cNvCxnSpPr/>
                  <p:nvPr/>
                </p:nvCxnSpPr>
                <p:spPr>
                  <a:xfrm>
                    <a:off x="2387852" y="6865560"/>
                    <a:ext cx="0" cy="211876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1" name="Group 90"/>
              <p:cNvGrpSpPr/>
              <p:nvPr/>
            </p:nvGrpSpPr>
            <p:grpSpPr>
              <a:xfrm>
                <a:off x="2409749" y="4518103"/>
                <a:ext cx="757109" cy="2553769"/>
                <a:chOff x="2409749" y="4518103"/>
                <a:chExt cx="757109" cy="2553769"/>
              </a:xfrm>
            </p:grpSpPr>
            <p:sp>
              <p:nvSpPr>
                <p:cNvPr id="82" name="TextBox 81"/>
                <p:cNvSpPr txBox="1"/>
                <p:nvPr/>
              </p:nvSpPr>
              <p:spPr>
                <a:xfrm>
                  <a:off x="2409749" y="4518103"/>
                  <a:ext cx="757109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00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(256, 90, 160)</a:t>
                  </a:r>
                  <a:endParaRPr lang="en-US" sz="7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99" name="TextBox 98"/>
                <p:cNvSpPr txBox="1"/>
                <p:nvPr/>
              </p:nvSpPr>
              <p:spPr>
                <a:xfrm>
                  <a:off x="2409749" y="5001460"/>
                  <a:ext cx="757109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00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(256, 90, 160)</a:t>
                  </a:r>
                  <a:endParaRPr lang="en-US" sz="7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100" name="TextBox 99"/>
                <p:cNvSpPr txBox="1"/>
                <p:nvPr/>
              </p:nvSpPr>
              <p:spPr>
                <a:xfrm>
                  <a:off x="2409749" y="5476622"/>
                  <a:ext cx="757109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00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(256, 90, 160)</a:t>
                  </a:r>
                  <a:endParaRPr lang="en-US" sz="7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2409749" y="5940097"/>
                  <a:ext cx="757109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00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(256, 90, 160)</a:t>
                  </a:r>
                  <a:endParaRPr lang="en-US" sz="7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2409749" y="6422636"/>
                  <a:ext cx="757109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00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(256, 90, 160)</a:t>
                  </a:r>
                  <a:endParaRPr lang="en-US" sz="7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2409749" y="6871817"/>
                  <a:ext cx="757109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00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(256, 90, 160)</a:t>
                  </a:r>
                  <a:endParaRPr lang="en-US" sz="7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</p:grpSp>
        <p:sp>
          <p:nvSpPr>
            <p:cNvPr id="104" name="Rounded Rectangle 103"/>
            <p:cNvSpPr/>
            <p:nvPr/>
          </p:nvSpPr>
          <p:spPr>
            <a:xfrm>
              <a:off x="1793492" y="7632803"/>
              <a:ext cx="1188720" cy="2286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b="1" dirty="0" smtClean="0">
                  <a:solidFill>
                    <a:schemeClr val="accent1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Bilinear Up sampling</a:t>
              </a:r>
              <a:endParaRPr lang="en-US" sz="800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05" name="Straight Arrow Connector 104"/>
            <p:cNvCxnSpPr/>
            <p:nvPr/>
          </p:nvCxnSpPr>
          <p:spPr>
            <a:xfrm>
              <a:off x="2387852" y="7306036"/>
              <a:ext cx="0" cy="2886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2371648" y="7899473"/>
              <a:ext cx="79521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(3, 360,640)</a:t>
              </a:r>
              <a:endParaRPr lang="en-US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409749" y="7422171"/>
              <a:ext cx="75710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(3, 90, 160)</a:t>
              </a:r>
              <a:endParaRPr lang="en-US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21" name="Rectangle 120"/>
          <p:cNvSpPr/>
          <p:nvPr/>
        </p:nvSpPr>
        <p:spPr>
          <a:xfrm>
            <a:off x="3637990" y="2390000"/>
            <a:ext cx="1487666" cy="3229674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8" name="TextBox 127"/>
          <p:cNvSpPr txBox="1"/>
          <p:nvPr/>
        </p:nvSpPr>
        <p:spPr>
          <a:xfrm>
            <a:off x="830691" y="2676184"/>
            <a:ext cx="8971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(256, 23, 40)</a:t>
            </a:r>
            <a:endParaRPr lang="en-US" sz="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220820" y="1878165"/>
            <a:ext cx="8971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(48, 90, 160)</a:t>
            </a:r>
            <a:endParaRPr lang="en-US" sz="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2220820" y="2676183"/>
            <a:ext cx="8971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(256, 90, 160)</a:t>
            </a:r>
            <a:endParaRPr lang="en-US" sz="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 rot="5400000">
            <a:off x="4543219" y="3803715"/>
            <a:ext cx="15424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CLASSIFIER</a:t>
            </a:r>
            <a:endParaRPr lang="en-US" sz="11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2991597" y="2183205"/>
            <a:ext cx="8971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(304, 90, 160)</a:t>
            </a:r>
            <a:endParaRPr lang="en-US" sz="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300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85725" y="3092198"/>
            <a:ext cx="2743200" cy="1496867"/>
            <a:chOff x="241300" y="287975"/>
            <a:chExt cx="5486400" cy="3112532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300" y="657307"/>
              <a:ext cx="5486400" cy="2743200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2146300" y="287975"/>
              <a:ext cx="2038350" cy="516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13" dirty="0">
                  <a:solidFill>
                    <a:srgbClr val="0070C0"/>
                  </a:solidFill>
                </a:rPr>
                <a:t>Original image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536156" y="3865232"/>
            <a:ext cx="3078956" cy="1633404"/>
            <a:chOff x="6489700" y="1739900"/>
            <a:chExt cx="5486400" cy="3126233"/>
          </a:xfrm>
        </p:grpSpPr>
        <p:grpSp>
          <p:nvGrpSpPr>
            <p:cNvPr id="37" name="Group 36"/>
            <p:cNvGrpSpPr/>
            <p:nvPr/>
          </p:nvGrpSpPr>
          <p:grpSpPr>
            <a:xfrm>
              <a:off x="6489700" y="2122933"/>
              <a:ext cx="5486400" cy="2743200"/>
              <a:chOff x="3657600" y="2501900"/>
              <a:chExt cx="6858000" cy="2921000"/>
            </a:xfrm>
          </p:grpSpPr>
          <p:pic>
            <p:nvPicPr>
              <p:cNvPr id="38" name="Picture 3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445" b="71110"/>
              <a:stretch/>
            </p:blipFill>
            <p:spPr>
              <a:xfrm>
                <a:off x="3657600" y="2501900"/>
                <a:ext cx="6858000" cy="990600"/>
              </a:xfrm>
              <a:prstGeom prst="rect">
                <a:avLst/>
              </a:prstGeom>
            </p:spPr>
          </p:pic>
          <p:pic>
            <p:nvPicPr>
              <p:cNvPr id="39" name="Picture 38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964" b="42777"/>
              <a:stretch/>
            </p:blipFill>
            <p:spPr>
              <a:xfrm>
                <a:off x="3657600" y="3498850"/>
                <a:ext cx="6858000" cy="977900"/>
              </a:xfrm>
              <a:prstGeom prst="rect">
                <a:avLst/>
              </a:prstGeom>
            </p:spPr>
          </p:pic>
          <p:pic>
            <p:nvPicPr>
              <p:cNvPr id="40" name="Picture 39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1482" b="14815"/>
              <a:stretch/>
            </p:blipFill>
            <p:spPr>
              <a:xfrm>
                <a:off x="3657600" y="4483100"/>
                <a:ext cx="6858000" cy="939800"/>
              </a:xfrm>
              <a:prstGeom prst="rect">
                <a:avLst/>
              </a:prstGeom>
            </p:spPr>
          </p:pic>
        </p:grpSp>
        <p:sp>
          <p:nvSpPr>
            <p:cNvPr id="47" name="TextBox 46"/>
            <p:cNvSpPr txBox="1"/>
            <p:nvPr/>
          </p:nvSpPr>
          <p:spPr>
            <a:xfrm>
              <a:off x="8115300" y="1739900"/>
              <a:ext cx="2235199" cy="773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13" dirty="0">
                  <a:solidFill>
                    <a:srgbClr val="0070C0"/>
                  </a:solidFill>
                </a:rPr>
                <a:t>Overlapping patches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-71438" y="5945483"/>
            <a:ext cx="6686550" cy="514842"/>
            <a:chOff x="88900" y="5257568"/>
            <a:chExt cx="11887200" cy="915274"/>
          </a:xfrm>
        </p:grpSpPr>
        <p:grpSp>
          <p:nvGrpSpPr>
            <p:cNvPr id="45" name="Group 44"/>
            <p:cNvGrpSpPr/>
            <p:nvPr/>
          </p:nvGrpSpPr>
          <p:grpSpPr>
            <a:xfrm>
              <a:off x="88900" y="5630165"/>
              <a:ext cx="11887200" cy="542677"/>
              <a:chOff x="215900" y="4312817"/>
              <a:chExt cx="11887200" cy="542677"/>
            </a:xfrm>
          </p:grpSpPr>
          <p:pic>
            <p:nvPicPr>
              <p:cNvPr id="42" name="Picture 41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445" b="71110"/>
              <a:stretch/>
            </p:blipFill>
            <p:spPr>
              <a:xfrm>
                <a:off x="215900" y="4312817"/>
                <a:ext cx="3962400" cy="542677"/>
              </a:xfrm>
              <a:prstGeom prst="rect">
                <a:avLst/>
              </a:prstGeom>
            </p:spPr>
          </p:pic>
          <p:pic>
            <p:nvPicPr>
              <p:cNvPr id="43" name="Picture 42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964" b="42777"/>
              <a:stretch/>
            </p:blipFill>
            <p:spPr>
              <a:xfrm>
                <a:off x="4178300" y="4316296"/>
                <a:ext cx="3962400" cy="535719"/>
              </a:xfrm>
              <a:prstGeom prst="rect">
                <a:avLst/>
              </a:prstGeom>
            </p:spPr>
          </p:pic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1482" b="14815"/>
              <a:stretch/>
            </p:blipFill>
            <p:spPr>
              <a:xfrm>
                <a:off x="8140700" y="4326732"/>
                <a:ext cx="3962400" cy="514847"/>
              </a:xfrm>
              <a:prstGeom prst="rect">
                <a:avLst/>
              </a:prstGeom>
            </p:spPr>
          </p:pic>
        </p:grpSp>
        <p:sp>
          <p:nvSpPr>
            <p:cNvPr id="48" name="TextBox 47"/>
            <p:cNvSpPr txBox="1"/>
            <p:nvPr/>
          </p:nvSpPr>
          <p:spPr>
            <a:xfrm>
              <a:off x="4914900" y="5257568"/>
              <a:ext cx="2235200" cy="441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13" dirty="0">
                  <a:solidFill>
                    <a:srgbClr val="0070C0"/>
                  </a:solidFill>
                </a:rPr>
                <a:t>Rearranged patches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828925" y="3875826"/>
            <a:ext cx="707231" cy="918635"/>
            <a:chOff x="5029200" y="1514025"/>
            <a:chExt cx="1257300" cy="1633128"/>
          </a:xfrm>
        </p:grpSpPr>
        <p:cxnSp>
          <p:nvCxnSpPr>
            <p:cNvPr id="66" name="Straight Arrow Connector 65"/>
            <p:cNvCxnSpPr>
              <a:stCxn id="15" idx="3"/>
              <a:endCxn id="39" idx="1"/>
            </p:cNvCxnSpPr>
            <p:nvPr/>
          </p:nvCxnSpPr>
          <p:spPr>
            <a:xfrm>
              <a:off x="5029200" y="1609338"/>
              <a:ext cx="1257300" cy="153781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 rot="3097253">
              <a:off x="5128857" y="1981137"/>
              <a:ext cx="1375486" cy="441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13" b="1" dirty="0">
                  <a:solidFill>
                    <a:srgbClr val="00B050"/>
                  </a:solidFill>
                </a:rPr>
                <a:t>Conv2d()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037507" y="5118649"/>
            <a:ext cx="498650" cy="837246"/>
            <a:chOff x="5400012" y="3723487"/>
            <a:chExt cx="886488" cy="1488437"/>
          </a:xfrm>
        </p:grpSpPr>
        <p:cxnSp>
          <p:nvCxnSpPr>
            <p:cNvPr id="51" name="Straight Arrow Connector 50"/>
            <p:cNvCxnSpPr>
              <a:stCxn id="40" idx="1"/>
            </p:cNvCxnSpPr>
            <p:nvPr/>
          </p:nvCxnSpPr>
          <p:spPr>
            <a:xfrm flipH="1">
              <a:off x="5562600" y="3989115"/>
              <a:ext cx="723900" cy="1222809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 rot="18075676">
              <a:off x="5071457" y="4052042"/>
              <a:ext cx="1375484" cy="718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13" b="1" dirty="0">
                  <a:solidFill>
                    <a:srgbClr val="FFC000"/>
                  </a:solidFill>
                </a:rPr>
                <a:t>rearrange()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8387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/>
          <p:cNvCxnSpPr>
            <a:stCxn id="4" idx="0"/>
            <a:endCxn id="5" idx="2"/>
          </p:cNvCxnSpPr>
          <p:nvPr/>
        </p:nvCxnSpPr>
        <p:spPr>
          <a:xfrm flipV="1">
            <a:off x="2721965" y="4485095"/>
            <a:ext cx="0" cy="140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0"/>
            <a:endCxn id="12" idx="4"/>
          </p:cNvCxnSpPr>
          <p:nvPr/>
        </p:nvCxnSpPr>
        <p:spPr>
          <a:xfrm flipV="1">
            <a:off x="2721965" y="4005049"/>
            <a:ext cx="0" cy="137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2125980" y="2674620"/>
            <a:ext cx="1341120" cy="2446020"/>
            <a:chOff x="2125980" y="2674620"/>
            <a:chExt cx="1341120" cy="2446020"/>
          </a:xfrm>
        </p:grpSpPr>
        <p:sp>
          <p:nvSpPr>
            <p:cNvPr id="99" name="Rounded Rectangle 98"/>
            <p:cNvSpPr/>
            <p:nvPr/>
          </p:nvSpPr>
          <p:spPr>
            <a:xfrm>
              <a:off x="2125980" y="2674620"/>
              <a:ext cx="1341120" cy="2446020"/>
            </a:xfrm>
            <a:prstGeom prst="roundRect">
              <a:avLst>
                <a:gd name="adj" fmla="val 2471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2190190" y="2738447"/>
              <a:ext cx="1063550" cy="2105968"/>
              <a:chOff x="2190190" y="2738447"/>
              <a:chExt cx="1063550" cy="2105968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2190190" y="4626035"/>
                <a:ext cx="1063550" cy="21838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LayerNorm</a:t>
                </a:r>
                <a:endParaRPr lang="en-US" sz="8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2190190" y="4142195"/>
                <a:ext cx="1063550" cy="34290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Efficient </a:t>
                </a:r>
              </a:p>
              <a:p>
                <a:pPr algn="ctr"/>
                <a:r>
                  <a:rPr lang="en-US" sz="8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Self-Attention</a:t>
                </a: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190190" y="3390664"/>
                <a:ext cx="1063550" cy="21838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LayerNorm</a:t>
                </a:r>
                <a:endParaRPr lang="en-US" sz="8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2190190" y="3028660"/>
                <a:ext cx="1063550" cy="21838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Mix FeedForward</a:t>
                </a:r>
                <a:endParaRPr lang="en-US" sz="8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2630525" y="3851640"/>
                <a:ext cx="182880" cy="15340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2630525" y="2738447"/>
                <a:ext cx="182880" cy="14552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0" name="Straight Arrow Connector 19"/>
          <p:cNvCxnSpPr>
            <a:stCxn id="6" idx="0"/>
            <a:endCxn id="7" idx="2"/>
          </p:cNvCxnSpPr>
          <p:nvPr/>
        </p:nvCxnSpPr>
        <p:spPr>
          <a:xfrm flipV="1">
            <a:off x="2721965" y="3247040"/>
            <a:ext cx="0" cy="143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0"/>
            <a:endCxn id="16" idx="4"/>
          </p:cNvCxnSpPr>
          <p:nvPr/>
        </p:nvCxnSpPr>
        <p:spPr>
          <a:xfrm flipV="1">
            <a:off x="2721965" y="2883969"/>
            <a:ext cx="0" cy="144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2238363" y="5250150"/>
            <a:ext cx="962973" cy="31372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Embedded 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patches</a:t>
            </a:r>
            <a:endParaRPr lang="en-US" sz="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2699105" y="4844415"/>
            <a:ext cx="46476" cy="405735"/>
            <a:chOff x="2699105" y="4844415"/>
            <a:chExt cx="46476" cy="405735"/>
          </a:xfrm>
        </p:grpSpPr>
        <p:cxnSp>
          <p:nvCxnSpPr>
            <p:cNvPr id="38" name="Straight Arrow Connector 37"/>
            <p:cNvCxnSpPr>
              <a:stCxn id="37" idx="0"/>
              <a:endCxn id="4" idx="2"/>
            </p:cNvCxnSpPr>
            <p:nvPr/>
          </p:nvCxnSpPr>
          <p:spPr>
            <a:xfrm flipV="1">
              <a:off x="2719850" y="4844415"/>
              <a:ext cx="2115" cy="4057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 flipV="1">
              <a:off x="2699105" y="4990063"/>
              <a:ext cx="46476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6" name="Elbow Connector 45"/>
          <p:cNvCxnSpPr>
            <a:stCxn id="43" idx="6"/>
            <a:endCxn id="12" idx="6"/>
          </p:cNvCxnSpPr>
          <p:nvPr/>
        </p:nvCxnSpPr>
        <p:spPr>
          <a:xfrm flipV="1">
            <a:off x="2745581" y="3928345"/>
            <a:ext cx="67824" cy="1084577"/>
          </a:xfrm>
          <a:prstGeom prst="bentConnector3">
            <a:avLst>
              <a:gd name="adj1" fmla="val 95385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2698727" y="3609044"/>
            <a:ext cx="46476" cy="242596"/>
            <a:chOff x="2698727" y="3609044"/>
            <a:chExt cx="46476" cy="242596"/>
          </a:xfrm>
        </p:grpSpPr>
        <p:cxnSp>
          <p:nvCxnSpPr>
            <p:cNvPr id="61" name="Straight Arrow Connector 60"/>
            <p:cNvCxnSpPr>
              <a:stCxn id="12" idx="0"/>
              <a:endCxn id="6" idx="2"/>
            </p:cNvCxnSpPr>
            <p:nvPr/>
          </p:nvCxnSpPr>
          <p:spPr>
            <a:xfrm flipV="1">
              <a:off x="2721965" y="3609044"/>
              <a:ext cx="0" cy="2425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/>
            <p:cNvSpPr/>
            <p:nvPr/>
          </p:nvSpPr>
          <p:spPr>
            <a:xfrm flipV="1">
              <a:off x="2698727" y="3744988"/>
              <a:ext cx="46476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3" name="Elbow Connector 62"/>
          <p:cNvCxnSpPr>
            <a:stCxn id="62" idx="6"/>
            <a:endCxn id="16" idx="6"/>
          </p:cNvCxnSpPr>
          <p:nvPr/>
        </p:nvCxnSpPr>
        <p:spPr>
          <a:xfrm flipV="1">
            <a:off x="2745203" y="2811208"/>
            <a:ext cx="68202" cy="956639"/>
          </a:xfrm>
          <a:prstGeom prst="bentConnector3">
            <a:avLst>
              <a:gd name="adj1" fmla="val 93795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Plus 102"/>
          <p:cNvSpPr/>
          <p:nvPr/>
        </p:nvSpPr>
        <p:spPr>
          <a:xfrm>
            <a:off x="2656032" y="2762453"/>
            <a:ext cx="131865" cy="95653"/>
          </a:xfrm>
          <a:prstGeom prst="mathPlus">
            <a:avLst>
              <a:gd name="adj1" fmla="val 135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Plus 103"/>
          <p:cNvSpPr/>
          <p:nvPr/>
        </p:nvSpPr>
        <p:spPr>
          <a:xfrm>
            <a:off x="2656032" y="3886044"/>
            <a:ext cx="131865" cy="95653"/>
          </a:xfrm>
          <a:prstGeom prst="mathPlus">
            <a:avLst>
              <a:gd name="adj1" fmla="val 135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Arrow Connector 110"/>
          <p:cNvCxnSpPr>
            <a:stCxn id="5" idx="0"/>
          </p:cNvCxnSpPr>
          <p:nvPr/>
        </p:nvCxnSpPr>
        <p:spPr>
          <a:xfrm flipV="1">
            <a:off x="2721965" y="4005049"/>
            <a:ext cx="0" cy="137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4" idx="0"/>
            <a:endCxn id="5" idx="2"/>
          </p:cNvCxnSpPr>
          <p:nvPr/>
        </p:nvCxnSpPr>
        <p:spPr>
          <a:xfrm flipV="1">
            <a:off x="2721965" y="4485095"/>
            <a:ext cx="0" cy="140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1745574" y="2278056"/>
            <a:ext cx="19577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TRANSFORMER BLOCK</a:t>
            </a:r>
            <a:endParaRPr lang="en-US" sz="11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20" name="Straight Arrow Connector 119"/>
          <p:cNvCxnSpPr>
            <a:stCxn id="16" idx="0"/>
            <a:endCxn id="119" idx="2"/>
          </p:cNvCxnSpPr>
          <p:nvPr/>
        </p:nvCxnSpPr>
        <p:spPr>
          <a:xfrm flipV="1">
            <a:off x="2721965" y="2539666"/>
            <a:ext cx="2482" cy="1987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631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87" y="3384550"/>
            <a:ext cx="1875726" cy="3857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54415"/>
          <a:stretch/>
        </p:blipFill>
        <p:spPr>
          <a:xfrm>
            <a:off x="95251" y="1058799"/>
            <a:ext cx="2057400" cy="11566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54602"/>
          <a:stretch/>
        </p:blipFill>
        <p:spPr>
          <a:xfrm>
            <a:off x="4678014" y="1054015"/>
            <a:ext cx="2057400" cy="1161406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5" idx="3"/>
          </p:cNvCxnSpPr>
          <p:nvPr/>
        </p:nvCxnSpPr>
        <p:spPr>
          <a:xfrm flipV="1">
            <a:off x="2152651" y="1634717"/>
            <a:ext cx="369082" cy="2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9" idx="1"/>
          </p:cNvCxnSpPr>
          <p:nvPr/>
        </p:nvCxnSpPr>
        <p:spPr>
          <a:xfrm>
            <a:off x="4308932" y="1634717"/>
            <a:ext cx="3690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2521733" y="1054015"/>
            <a:ext cx="890057" cy="116206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Resnet50 backbone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378512" y="3541836"/>
            <a:ext cx="11239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(3, 360, 640)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3481444" y="3971383"/>
            <a:ext cx="2021019" cy="3690229"/>
            <a:chOff x="1798694" y="3812633"/>
            <a:chExt cx="2021019" cy="3690229"/>
          </a:xfrm>
        </p:grpSpPr>
        <p:grpSp>
          <p:nvGrpSpPr>
            <p:cNvPr id="27" name="Group 26"/>
            <p:cNvGrpSpPr/>
            <p:nvPr/>
          </p:nvGrpSpPr>
          <p:grpSpPr>
            <a:xfrm>
              <a:off x="1798694" y="3812633"/>
              <a:ext cx="2021019" cy="3690229"/>
              <a:chOff x="1798694" y="3812633"/>
              <a:chExt cx="2021019" cy="3690229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1798694" y="3812633"/>
                <a:ext cx="2021019" cy="1729721"/>
                <a:chOff x="1798694" y="3812633"/>
                <a:chExt cx="2021019" cy="1729721"/>
              </a:xfrm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1798694" y="3812633"/>
                  <a:ext cx="1775086" cy="1729721"/>
                  <a:chOff x="1798694" y="3812633"/>
                  <a:chExt cx="1775086" cy="1729721"/>
                </a:xfrm>
              </p:grpSpPr>
              <p:sp>
                <p:nvSpPr>
                  <p:cNvPr id="43" name="Rounded Rectangle 42"/>
                  <p:cNvSpPr/>
                  <p:nvPr/>
                </p:nvSpPr>
                <p:spPr>
                  <a:xfrm>
                    <a:off x="1798694" y="3812633"/>
                    <a:ext cx="1775086" cy="399071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013" b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Conv2d(3, 64, 3)</a:t>
                    </a:r>
                    <a:endParaRPr lang="en-US" sz="1013" b="1" dirty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44" name="Rounded Rectangle 43"/>
                  <p:cNvSpPr/>
                  <p:nvPr/>
                </p:nvSpPr>
                <p:spPr>
                  <a:xfrm>
                    <a:off x="1798694" y="4477958"/>
                    <a:ext cx="1775086" cy="399071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013" b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BatchNorm2d(64)</a:t>
                    </a:r>
                    <a:endParaRPr lang="en-US" sz="1013" b="1" dirty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45" name="Rounded Rectangle 44"/>
                  <p:cNvSpPr/>
                  <p:nvPr/>
                </p:nvSpPr>
                <p:spPr>
                  <a:xfrm>
                    <a:off x="1798694" y="5143283"/>
                    <a:ext cx="1775086" cy="399071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013" b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ReLU Activation</a:t>
                    </a:r>
                    <a:endParaRPr lang="en-US" sz="1013" b="1" dirty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cxnSp>
                <p:nvCxnSpPr>
                  <p:cNvPr id="46" name="Straight Arrow Connector 45"/>
                  <p:cNvCxnSpPr>
                    <a:stCxn id="43" idx="2"/>
                    <a:endCxn id="44" idx="0"/>
                  </p:cNvCxnSpPr>
                  <p:nvPr/>
                </p:nvCxnSpPr>
                <p:spPr>
                  <a:xfrm>
                    <a:off x="2686237" y="4211704"/>
                    <a:ext cx="0" cy="26625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Arrow Connector 46"/>
                  <p:cNvCxnSpPr>
                    <a:stCxn id="44" idx="2"/>
                    <a:endCxn id="45" idx="0"/>
                  </p:cNvCxnSpPr>
                  <p:nvPr/>
                </p:nvCxnSpPr>
                <p:spPr>
                  <a:xfrm>
                    <a:off x="2686237" y="4877029"/>
                    <a:ext cx="0" cy="26625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1" name="TextBox 40"/>
                <p:cNvSpPr txBox="1"/>
                <p:nvPr/>
              </p:nvSpPr>
              <p:spPr>
                <a:xfrm>
                  <a:off x="2695762" y="4221282"/>
                  <a:ext cx="112395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(64, 360, 640)</a:t>
                  </a:r>
                  <a:endParaRPr lang="en-US" sz="1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2695762" y="4891644"/>
                  <a:ext cx="112395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(64, 360, 640)</a:t>
                  </a:r>
                  <a:endParaRPr lang="en-US" sz="1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1798694" y="5773141"/>
                <a:ext cx="2021019" cy="1729721"/>
                <a:chOff x="1798694" y="3812633"/>
                <a:chExt cx="2021019" cy="1729721"/>
              </a:xfrm>
            </p:grpSpPr>
            <p:grpSp>
              <p:nvGrpSpPr>
                <p:cNvPr id="32" name="Group 31"/>
                <p:cNvGrpSpPr/>
                <p:nvPr/>
              </p:nvGrpSpPr>
              <p:grpSpPr>
                <a:xfrm>
                  <a:off x="1798694" y="3812633"/>
                  <a:ext cx="1775086" cy="1729721"/>
                  <a:chOff x="1798694" y="3812633"/>
                  <a:chExt cx="1775086" cy="1729721"/>
                </a:xfrm>
              </p:grpSpPr>
              <p:sp>
                <p:nvSpPr>
                  <p:cNvPr id="35" name="Rounded Rectangle 34"/>
                  <p:cNvSpPr/>
                  <p:nvPr/>
                </p:nvSpPr>
                <p:spPr>
                  <a:xfrm>
                    <a:off x="1798694" y="3812633"/>
                    <a:ext cx="1775086" cy="399071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013" b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Conv2d(64, 64, 3)</a:t>
                    </a:r>
                    <a:endParaRPr lang="en-US" sz="1013" b="1" dirty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36" name="Rounded Rectangle 35"/>
                  <p:cNvSpPr/>
                  <p:nvPr/>
                </p:nvSpPr>
                <p:spPr>
                  <a:xfrm>
                    <a:off x="1798694" y="4477958"/>
                    <a:ext cx="1775086" cy="399071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013" b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BatchNorm2d(64)</a:t>
                    </a:r>
                    <a:endParaRPr lang="en-US" sz="1013" b="1" dirty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37" name="Rounded Rectangle 36"/>
                  <p:cNvSpPr/>
                  <p:nvPr/>
                </p:nvSpPr>
                <p:spPr>
                  <a:xfrm>
                    <a:off x="1798694" y="5143283"/>
                    <a:ext cx="1775086" cy="399071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013" b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ReLU Activation</a:t>
                    </a:r>
                    <a:endParaRPr lang="en-US" sz="1013" b="1" dirty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cxnSp>
                <p:nvCxnSpPr>
                  <p:cNvPr id="38" name="Straight Arrow Connector 37"/>
                  <p:cNvCxnSpPr>
                    <a:stCxn id="35" idx="2"/>
                    <a:endCxn id="36" idx="0"/>
                  </p:cNvCxnSpPr>
                  <p:nvPr/>
                </p:nvCxnSpPr>
                <p:spPr>
                  <a:xfrm>
                    <a:off x="2686237" y="4211704"/>
                    <a:ext cx="0" cy="26625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Arrow Connector 38"/>
                  <p:cNvCxnSpPr>
                    <a:stCxn id="36" idx="2"/>
                    <a:endCxn id="37" idx="0"/>
                  </p:cNvCxnSpPr>
                  <p:nvPr/>
                </p:nvCxnSpPr>
                <p:spPr>
                  <a:xfrm>
                    <a:off x="2686237" y="4877029"/>
                    <a:ext cx="0" cy="26625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3" name="TextBox 32"/>
                <p:cNvSpPr txBox="1"/>
                <p:nvPr/>
              </p:nvSpPr>
              <p:spPr>
                <a:xfrm>
                  <a:off x="2695762" y="4221282"/>
                  <a:ext cx="112395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(64, 360, 640)</a:t>
                  </a:r>
                  <a:endParaRPr lang="en-US" sz="1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2695762" y="4891644"/>
                  <a:ext cx="112395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(64, 360, 640)</a:t>
                  </a:r>
                  <a:endParaRPr lang="en-US" sz="1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cxnSp>
            <p:nvCxnSpPr>
              <p:cNvPr id="31" name="Straight Arrow Connector 30"/>
              <p:cNvCxnSpPr>
                <a:stCxn id="45" idx="2"/>
                <a:endCxn id="35" idx="0"/>
              </p:cNvCxnSpPr>
              <p:nvPr/>
            </p:nvCxnSpPr>
            <p:spPr>
              <a:xfrm>
                <a:off x="2686237" y="5542354"/>
                <a:ext cx="0" cy="2307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2670362" y="5542354"/>
              <a:ext cx="11239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(64, 360, 640)</a:t>
              </a:r>
              <a:endPara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48" name="Rectangle 47"/>
          <p:cNvSpPr/>
          <p:nvPr/>
        </p:nvSpPr>
        <p:spPr>
          <a:xfrm>
            <a:off x="3244850" y="3788057"/>
            <a:ext cx="2257613" cy="405736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 rot="5400000">
            <a:off x="4880494" y="5501049"/>
            <a:ext cx="1762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double_conv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402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808219" y="3019707"/>
            <a:ext cx="1775086" cy="3048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  <a:endParaRPr lang="en-US" sz="1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" name="Straight Arrow Connector 6"/>
          <p:cNvCxnSpPr>
            <a:stCxn id="4" idx="2"/>
            <a:endCxn id="3" idx="0"/>
          </p:cNvCxnSpPr>
          <p:nvPr/>
        </p:nvCxnSpPr>
        <p:spPr>
          <a:xfrm flipH="1">
            <a:off x="2686237" y="3324507"/>
            <a:ext cx="9525" cy="4881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695762" y="3383086"/>
            <a:ext cx="11239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(3, 360, 640)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1798694" y="3812633"/>
            <a:ext cx="2021019" cy="3690229"/>
            <a:chOff x="1798694" y="3812633"/>
            <a:chExt cx="2021019" cy="3690229"/>
          </a:xfrm>
        </p:grpSpPr>
        <p:grpSp>
          <p:nvGrpSpPr>
            <p:cNvPr id="47" name="Group 46"/>
            <p:cNvGrpSpPr/>
            <p:nvPr/>
          </p:nvGrpSpPr>
          <p:grpSpPr>
            <a:xfrm>
              <a:off x="1798694" y="3812633"/>
              <a:ext cx="2021019" cy="3690229"/>
              <a:chOff x="1798694" y="3812633"/>
              <a:chExt cx="2021019" cy="3690229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1798694" y="3812633"/>
                <a:ext cx="2021019" cy="1729721"/>
                <a:chOff x="1798694" y="3812633"/>
                <a:chExt cx="2021019" cy="1729721"/>
              </a:xfrm>
            </p:grpSpPr>
            <p:grpSp>
              <p:nvGrpSpPr>
                <p:cNvPr id="29" name="Group 28"/>
                <p:cNvGrpSpPr/>
                <p:nvPr/>
              </p:nvGrpSpPr>
              <p:grpSpPr>
                <a:xfrm>
                  <a:off x="1798694" y="3812633"/>
                  <a:ext cx="1775086" cy="1729721"/>
                  <a:chOff x="1798694" y="3812633"/>
                  <a:chExt cx="1775086" cy="1729721"/>
                </a:xfrm>
              </p:grpSpPr>
              <p:sp>
                <p:nvSpPr>
                  <p:cNvPr id="3" name="Rounded Rectangle 2"/>
                  <p:cNvSpPr/>
                  <p:nvPr/>
                </p:nvSpPr>
                <p:spPr>
                  <a:xfrm>
                    <a:off x="1798694" y="3812633"/>
                    <a:ext cx="1775086" cy="399071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013" b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Conv2d(3, 64, 3)</a:t>
                    </a:r>
                    <a:endParaRPr lang="en-US" sz="1013" b="1" dirty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5" name="Rounded Rectangle 4"/>
                  <p:cNvSpPr/>
                  <p:nvPr/>
                </p:nvSpPr>
                <p:spPr>
                  <a:xfrm>
                    <a:off x="1798694" y="4477958"/>
                    <a:ext cx="1775086" cy="399071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013" b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BatchNorm2d(64)</a:t>
                    </a:r>
                    <a:endParaRPr lang="en-US" sz="1013" b="1" dirty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6" name="Rounded Rectangle 5"/>
                  <p:cNvSpPr/>
                  <p:nvPr/>
                </p:nvSpPr>
                <p:spPr>
                  <a:xfrm>
                    <a:off x="1798694" y="5143283"/>
                    <a:ext cx="1775086" cy="399071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013" b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ReLU Activation</a:t>
                    </a:r>
                    <a:endParaRPr lang="en-US" sz="1013" b="1" dirty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cxnSp>
                <p:nvCxnSpPr>
                  <p:cNvPr id="8" name="Straight Arrow Connector 7"/>
                  <p:cNvCxnSpPr>
                    <a:stCxn id="3" idx="2"/>
                    <a:endCxn id="5" idx="0"/>
                  </p:cNvCxnSpPr>
                  <p:nvPr/>
                </p:nvCxnSpPr>
                <p:spPr>
                  <a:xfrm>
                    <a:off x="2686237" y="4211704"/>
                    <a:ext cx="0" cy="26625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Arrow Connector 10"/>
                  <p:cNvCxnSpPr>
                    <a:stCxn id="5" idx="2"/>
                    <a:endCxn id="6" idx="0"/>
                  </p:cNvCxnSpPr>
                  <p:nvPr/>
                </p:nvCxnSpPr>
                <p:spPr>
                  <a:xfrm>
                    <a:off x="2686237" y="4877029"/>
                    <a:ext cx="0" cy="26625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9" name="TextBox 18"/>
                <p:cNvSpPr txBox="1"/>
                <p:nvPr/>
              </p:nvSpPr>
              <p:spPr>
                <a:xfrm>
                  <a:off x="2695762" y="4221282"/>
                  <a:ext cx="112395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(64, 360, 640)</a:t>
                  </a:r>
                  <a:endParaRPr lang="en-US" sz="1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2695762" y="4891644"/>
                  <a:ext cx="112395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(64, 360, 640)</a:t>
                  </a:r>
                  <a:endParaRPr lang="en-US" sz="1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1798694" y="5773141"/>
                <a:ext cx="2021019" cy="1729721"/>
                <a:chOff x="1798694" y="3812633"/>
                <a:chExt cx="2021019" cy="1729721"/>
              </a:xfrm>
            </p:grpSpPr>
            <p:grpSp>
              <p:nvGrpSpPr>
                <p:cNvPr id="35" name="Group 34"/>
                <p:cNvGrpSpPr/>
                <p:nvPr/>
              </p:nvGrpSpPr>
              <p:grpSpPr>
                <a:xfrm>
                  <a:off x="1798694" y="3812633"/>
                  <a:ext cx="1775086" cy="1729721"/>
                  <a:chOff x="1798694" y="3812633"/>
                  <a:chExt cx="1775086" cy="1729721"/>
                </a:xfrm>
              </p:grpSpPr>
              <p:sp>
                <p:nvSpPr>
                  <p:cNvPr id="38" name="Rounded Rectangle 37"/>
                  <p:cNvSpPr/>
                  <p:nvPr/>
                </p:nvSpPr>
                <p:spPr>
                  <a:xfrm>
                    <a:off x="1798694" y="3812633"/>
                    <a:ext cx="1775086" cy="399071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013" b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Conv2d(64, 64, 3)</a:t>
                    </a:r>
                    <a:endParaRPr lang="en-US" sz="1013" b="1" dirty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39" name="Rounded Rectangle 38"/>
                  <p:cNvSpPr/>
                  <p:nvPr/>
                </p:nvSpPr>
                <p:spPr>
                  <a:xfrm>
                    <a:off x="1798694" y="4477958"/>
                    <a:ext cx="1775086" cy="399071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013" b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BatchNorm2d(64)</a:t>
                    </a:r>
                    <a:endParaRPr lang="en-US" sz="1013" b="1" dirty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40" name="Rounded Rectangle 39"/>
                  <p:cNvSpPr/>
                  <p:nvPr/>
                </p:nvSpPr>
                <p:spPr>
                  <a:xfrm>
                    <a:off x="1798694" y="5143283"/>
                    <a:ext cx="1775086" cy="399071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013" b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ReLU Activation</a:t>
                    </a:r>
                    <a:endParaRPr lang="en-US" sz="1013" b="1" dirty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cxnSp>
                <p:nvCxnSpPr>
                  <p:cNvPr id="41" name="Straight Arrow Connector 40"/>
                  <p:cNvCxnSpPr>
                    <a:stCxn id="38" idx="2"/>
                    <a:endCxn id="39" idx="0"/>
                  </p:cNvCxnSpPr>
                  <p:nvPr/>
                </p:nvCxnSpPr>
                <p:spPr>
                  <a:xfrm>
                    <a:off x="2686237" y="4211704"/>
                    <a:ext cx="0" cy="26625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Arrow Connector 41"/>
                  <p:cNvCxnSpPr>
                    <a:stCxn id="39" idx="2"/>
                    <a:endCxn id="40" idx="0"/>
                  </p:cNvCxnSpPr>
                  <p:nvPr/>
                </p:nvCxnSpPr>
                <p:spPr>
                  <a:xfrm>
                    <a:off x="2686237" y="4877029"/>
                    <a:ext cx="0" cy="26625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6" name="TextBox 35"/>
                <p:cNvSpPr txBox="1"/>
                <p:nvPr/>
              </p:nvSpPr>
              <p:spPr>
                <a:xfrm>
                  <a:off x="2695762" y="4221282"/>
                  <a:ext cx="112395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(64, 360, 640)</a:t>
                  </a:r>
                  <a:endParaRPr lang="en-US" sz="1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2695762" y="4891644"/>
                  <a:ext cx="112395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(64, 360, 640)</a:t>
                  </a:r>
                  <a:endParaRPr lang="en-US" sz="1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cxnSp>
            <p:nvCxnSpPr>
              <p:cNvPr id="43" name="Straight Arrow Connector 42"/>
              <p:cNvCxnSpPr>
                <a:stCxn id="6" idx="2"/>
                <a:endCxn id="38" idx="0"/>
              </p:cNvCxnSpPr>
              <p:nvPr/>
            </p:nvCxnSpPr>
            <p:spPr>
              <a:xfrm>
                <a:off x="2686237" y="5542354"/>
                <a:ext cx="0" cy="2307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/>
            <p:cNvSpPr txBox="1"/>
            <p:nvPr/>
          </p:nvSpPr>
          <p:spPr>
            <a:xfrm>
              <a:off x="2670362" y="5542354"/>
              <a:ext cx="11239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(64, 360, 640)</a:t>
              </a:r>
              <a:endPara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49" name="Rectangle 48"/>
          <p:cNvSpPr/>
          <p:nvPr/>
        </p:nvSpPr>
        <p:spPr>
          <a:xfrm>
            <a:off x="1562100" y="3629307"/>
            <a:ext cx="2257613" cy="405736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 rot="5400000">
            <a:off x="3197744" y="5342299"/>
            <a:ext cx="1762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double_conv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749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34510" y="1549784"/>
            <a:ext cx="2057400" cy="43891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 IMAGE</a:t>
            </a:r>
            <a:endParaRPr lang="en-US" sz="14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" name="Straight Arrow Connector 6"/>
          <p:cNvCxnSpPr>
            <a:stCxn id="4" idx="2"/>
            <a:endCxn id="3" idx="0"/>
          </p:cNvCxnSpPr>
          <p:nvPr/>
        </p:nvCxnSpPr>
        <p:spPr>
          <a:xfrm>
            <a:off x="1963210" y="1988696"/>
            <a:ext cx="0" cy="12943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65928" y="2482177"/>
            <a:ext cx="11239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(3, 360, 640)</a:t>
            </a:r>
            <a:endParaRPr lang="en-US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5" name="Straight Arrow Connector 44"/>
          <p:cNvCxnSpPr>
            <a:stCxn id="33" idx="2"/>
          </p:cNvCxnSpPr>
          <p:nvPr/>
        </p:nvCxnSpPr>
        <p:spPr>
          <a:xfrm>
            <a:off x="1963210" y="6818241"/>
            <a:ext cx="0" cy="4772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767505" y="7323857"/>
            <a:ext cx="5378694" cy="52327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Bottleneck : double_conv(64, 128)</a:t>
            </a:r>
          </a:p>
        </p:txBody>
      </p:sp>
      <p:grpSp>
        <p:nvGrpSpPr>
          <p:cNvPr id="169" name="Group 168"/>
          <p:cNvGrpSpPr/>
          <p:nvPr/>
        </p:nvGrpSpPr>
        <p:grpSpPr>
          <a:xfrm>
            <a:off x="914587" y="3913477"/>
            <a:ext cx="1226633" cy="3289999"/>
            <a:chOff x="914587" y="3913477"/>
            <a:chExt cx="1226633" cy="3289999"/>
          </a:xfrm>
        </p:grpSpPr>
        <p:sp>
          <p:nvSpPr>
            <p:cNvPr id="52" name="TextBox 51"/>
            <p:cNvSpPr txBox="1"/>
            <p:nvPr/>
          </p:nvSpPr>
          <p:spPr>
            <a:xfrm>
              <a:off x="965928" y="6988032"/>
              <a:ext cx="11239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(64, 90, 160)</a:t>
              </a:r>
              <a:endPara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14587" y="3913477"/>
              <a:ext cx="12266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(32, 360, 640)</a:t>
              </a:r>
              <a:endPara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14587" y="4938329"/>
              <a:ext cx="12266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(32, 180, 320)</a:t>
              </a:r>
              <a:endPara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027169" y="5963181"/>
              <a:ext cx="100146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(64, 180, 320)</a:t>
              </a:r>
              <a:endPara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54" name="Rectangle 53"/>
          <p:cNvSpPr/>
          <p:nvPr/>
        </p:nvSpPr>
        <p:spPr>
          <a:xfrm>
            <a:off x="818695" y="3183080"/>
            <a:ext cx="2295979" cy="3779653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 rot="16200000">
            <a:off x="-367812" y="4888240"/>
            <a:ext cx="1950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ENCODER</a:t>
            </a:r>
            <a:endParaRPr lang="en-US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7" name="Straight Arrow Connector 56"/>
          <p:cNvCxnSpPr>
            <a:endCxn id="56" idx="2"/>
          </p:cNvCxnSpPr>
          <p:nvPr/>
        </p:nvCxnSpPr>
        <p:spPr>
          <a:xfrm flipV="1">
            <a:off x="4857337" y="6818241"/>
            <a:ext cx="1" cy="4759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oup 169"/>
          <p:cNvGrpSpPr/>
          <p:nvPr/>
        </p:nvGrpSpPr>
        <p:grpSpPr>
          <a:xfrm>
            <a:off x="4799021" y="3759328"/>
            <a:ext cx="1123951" cy="3451464"/>
            <a:chOff x="4799021" y="3759328"/>
            <a:chExt cx="1123951" cy="3451464"/>
          </a:xfrm>
        </p:grpSpPr>
        <p:sp>
          <p:nvSpPr>
            <p:cNvPr id="58" name="TextBox 57"/>
            <p:cNvSpPr txBox="1"/>
            <p:nvPr/>
          </p:nvSpPr>
          <p:spPr>
            <a:xfrm>
              <a:off x="4799021" y="6995348"/>
              <a:ext cx="11239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(128, 90, 160)</a:t>
              </a:r>
              <a:endPara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799021" y="6147630"/>
              <a:ext cx="11239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(64, 180, 320)</a:t>
              </a:r>
              <a:endPara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799021" y="5815613"/>
              <a:ext cx="11239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(128, 180, 320)</a:t>
              </a:r>
              <a:endPara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799021" y="4080229"/>
              <a:ext cx="11239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(32, 360, 640)</a:t>
              </a:r>
              <a:endPara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799021" y="3759328"/>
              <a:ext cx="11239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(64, 360, 640)</a:t>
              </a:r>
              <a:endPara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799021" y="4932204"/>
              <a:ext cx="11239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(64, 180, 320)</a:t>
              </a:r>
              <a:endPara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934510" y="3283052"/>
            <a:ext cx="4951528" cy="3535189"/>
            <a:chOff x="934510" y="3283052"/>
            <a:chExt cx="4951528" cy="3535189"/>
          </a:xfrm>
        </p:grpSpPr>
        <p:cxnSp>
          <p:nvCxnSpPr>
            <p:cNvPr id="8" name="Straight Arrow Connector 7"/>
            <p:cNvCxnSpPr>
              <a:stCxn id="3" idx="2"/>
              <a:endCxn id="5" idx="0"/>
            </p:cNvCxnSpPr>
            <p:nvPr/>
          </p:nvCxnSpPr>
          <p:spPr>
            <a:xfrm>
              <a:off x="1963210" y="3721964"/>
              <a:ext cx="0" cy="5931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2"/>
              <a:endCxn id="32" idx="0"/>
            </p:cNvCxnSpPr>
            <p:nvPr/>
          </p:nvCxnSpPr>
          <p:spPr>
            <a:xfrm>
              <a:off x="1963210" y="4754056"/>
              <a:ext cx="0" cy="5931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2" idx="2"/>
              <a:endCxn id="33" idx="0"/>
            </p:cNvCxnSpPr>
            <p:nvPr/>
          </p:nvCxnSpPr>
          <p:spPr>
            <a:xfrm>
              <a:off x="1963210" y="5786148"/>
              <a:ext cx="0" cy="5931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endCxn id="148" idx="1"/>
            </p:cNvCxnSpPr>
            <p:nvPr/>
          </p:nvCxnSpPr>
          <p:spPr>
            <a:xfrm flipV="1">
              <a:off x="1978769" y="6064814"/>
              <a:ext cx="2800781" cy="121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4" name="Group 143"/>
            <p:cNvGrpSpPr/>
            <p:nvPr/>
          </p:nvGrpSpPr>
          <p:grpSpPr>
            <a:xfrm>
              <a:off x="934510" y="3283052"/>
              <a:ext cx="4951528" cy="3535189"/>
              <a:chOff x="934510" y="3283052"/>
              <a:chExt cx="4951528" cy="3535189"/>
            </a:xfrm>
          </p:grpSpPr>
          <p:grpSp>
            <p:nvGrpSpPr>
              <p:cNvPr id="136" name="Group 135"/>
              <p:cNvGrpSpPr/>
              <p:nvPr/>
            </p:nvGrpSpPr>
            <p:grpSpPr>
              <a:xfrm>
                <a:off x="934510" y="6379329"/>
                <a:ext cx="4951528" cy="438912"/>
                <a:chOff x="934510" y="6379329"/>
                <a:chExt cx="4951528" cy="438912"/>
              </a:xfrm>
            </p:grpSpPr>
            <p:sp>
              <p:nvSpPr>
                <p:cNvPr id="33" name="Rounded Rectangle 32"/>
                <p:cNvSpPr/>
                <p:nvPr/>
              </p:nvSpPr>
              <p:spPr>
                <a:xfrm>
                  <a:off x="934510" y="6379329"/>
                  <a:ext cx="2057400" cy="438912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013" b="1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MaxPool2d</a:t>
                  </a:r>
                  <a:endParaRPr lang="en-US" sz="1013" b="1" dirty="0">
                    <a:solidFill>
                      <a:schemeClr val="accent1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6" name="Rounded Rectangle 55"/>
                <p:cNvSpPr/>
                <p:nvPr/>
              </p:nvSpPr>
              <p:spPr>
                <a:xfrm>
                  <a:off x="3828638" y="6379329"/>
                  <a:ext cx="2057400" cy="438912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900" b="1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ConvTranspose2d(128, 64)</a:t>
                  </a:r>
                  <a:endParaRPr lang="en-US" sz="900" b="1" dirty="0">
                    <a:solidFill>
                      <a:schemeClr val="accent1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934510" y="5347236"/>
                <a:ext cx="4951528" cy="438912"/>
                <a:chOff x="934510" y="5510206"/>
                <a:chExt cx="4951528" cy="438912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934510" y="5510206"/>
                  <a:ext cx="2057400" cy="438912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013" b="1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double_conv(32, 64)</a:t>
                  </a:r>
                  <a:endParaRPr lang="en-US" sz="1013" b="1" dirty="0">
                    <a:solidFill>
                      <a:schemeClr val="accent1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60" name="Rounded Rectangle 59"/>
                <p:cNvSpPr/>
                <p:nvPr/>
              </p:nvSpPr>
              <p:spPr>
                <a:xfrm>
                  <a:off x="3828638" y="5510206"/>
                  <a:ext cx="2057400" cy="438912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013" b="1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double_conv(128, 64)</a:t>
                  </a:r>
                  <a:endParaRPr lang="en-US" sz="1013" b="1" dirty="0">
                    <a:solidFill>
                      <a:schemeClr val="accent1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grpSp>
            <p:nvGrpSpPr>
              <p:cNvPr id="134" name="Group 133"/>
              <p:cNvGrpSpPr/>
              <p:nvPr/>
            </p:nvGrpSpPr>
            <p:grpSpPr>
              <a:xfrm>
                <a:off x="934510" y="4315144"/>
                <a:ext cx="4951528" cy="438912"/>
                <a:chOff x="934510" y="4241378"/>
                <a:chExt cx="4951528" cy="438912"/>
              </a:xfrm>
            </p:grpSpPr>
            <p:sp>
              <p:nvSpPr>
                <p:cNvPr id="5" name="Rounded Rectangle 4"/>
                <p:cNvSpPr/>
                <p:nvPr/>
              </p:nvSpPr>
              <p:spPr>
                <a:xfrm>
                  <a:off x="934510" y="4241378"/>
                  <a:ext cx="2057400" cy="438912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013" b="1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MaxPool2d</a:t>
                  </a:r>
                  <a:endParaRPr lang="en-US" sz="1013" b="1" dirty="0">
                    <a:solidFill>
                      <a:schemeClr val="accent1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90" name="Rounded Rectangle 89"/>
                <p:cNvSpPr/>
                <p:nvPr/>
              </p:nvSpPr>
              <p:spPr>
                <a:xfrm>
                  <a:off x="3828638" y="4241378"/>
                  <a:ext cx="2057400" cy="438912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900" b="1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ConvTranspose2d(64, 32)</a:t>
                  </a:r>
                  <a:endParaRPr lang="en-US" sz="900" b="1" dirty="0">
                    <a:solidFill>
                      <a:schemeClr val="accent1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grpSp>
            <p:nvGrpSpPr>
              <p:cNvPr id="133" name="Group 132"/>
              <p:cNvGrpSpPr/>
              <p:nvPr/>
            </p:nvGrpSpPr>
            <p:grpSpPr>
              <a:xfrm>
                <a:off x="934510" y="3283052"/>
                <a:ext cx="4951528" cy="438912"/>
                <a:chOff x="934510" y="3283052"/>
                <a:chExt cx="4951528" cy="438912"/>
              </a:xfrm>
            </p:grpSpPr>
            <p:sp>
              <p:nvSpPr>
                <p:cNvPr id="3" name="Rounded Rectangle 2"/>
                <p:cNvSpPr/>
                <p:nvPr/>
              </p:nvSpPr>
              <p:spPr>
                <a:xfrm>
                  <a:off x="934510" y="3283052"/>
                  <a:ext cx="2057400" cy="438912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013" b="1" dirty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d</a:t>
                  </a:r>
                  <a:r>
                    <a:rPr lang="en-US" sz="1013" b="1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ouble_conv(3, 32)</a:t>
                  </a:r>
                  <a:endParaRPr lang="en-US" sz="1013" b="1" dirty="0">
                    <a:solidFill>
                      <a:schemeClr val="accent1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91" name="Rounded Rectangle 90"/>
                <p:cNvSpPr/>
                <p:nvPr/>
              </p:nvSpPr>
              <p:spPr>
                <a:xfrm>
                  <a:off x="3828638" y="3283052"/>
                  <a:ext cx="2057400" cy="438912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013" b="1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double_conv(64, 32)</a:t>
                  </a:r>
                  <a:endParaRPr lang="en-US" sz="1013" b="1" dirty="0">
                    <a:solidFill>
                      <a:schemeClr val="accent1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</p:grpSp>
        <p:cxnSp>
          <p:nvCxnSpPr>
            <p:cNvPr id="92" name="Straight Arrow Connector 91"/>
            <p:cNvCxnSpPr>
              <a:stCxn id="90" idx="0"/>
              <a:endCxn id="139" idx="2"/>
            </p:cNvCxnSpPr>
            <p:nvPr/>
          </p:nvCxnSpPr>
          <p:spPr>
            <a:xfrm flipV="1">
              <a:off x="4857338" y="4071378"/>
              <a:ext cx="2564" cy="2437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139" idx="0"/>
              <a:endCxn id="91" idx="2"/>
            </p:cNvCxnSpPr>
            <p:nvPr/>
          </p:nvCxnSpPr>
          <p:spPr>
            <a:xfrm flipH="1" flipV="1">
              <a:off x="4857338" y="3721964"/>
              <a:ext cx="2564" cy="1866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60" idx="0"/>
              <a:endCxn id="90" idx="2"/>
            </p:cNvCxnSpPr>
            <p:nvPr/>
          </p:nvCxnSpPr>
          <p:spPr>
            <a:xfrm flipV="1">
              <a:off x="4857338" y="4754056"/>
              <a:ext cx="0" cy="5931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endCxn id="139" idx="1"/>
            </p:cNvCxnSpPr>
            <p:nvPr/>
          </p:nvCxnSpPr>
          <p:spPr>
            <a:xfrm flipV="1">
              <a:off x="1974007" y="3990009"/>
              <a:ext cx="2808107" cy="285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1" name="Group 140"/>
            <p:cNvGrpSpPr/>
            <p:nvPr/>
          </p:nvGrpSpPr>
          <p:grpSpPr>
            <a:xfrm>
              <a:off x="4782114" y="3908640"/>
              <a:ext cx="155575" cy="162738"/>
              <a:chOff x="6116931" y="3590925"/>
              <a:chExt cx="457200" cy="457200"/>
            </a:xfrm>
          </p:grpSpPr>
          <p:sp>
            <p:nvSpPr>
              <p:cNvPr id="139" name="Rectangle 138"/>
              <p:cNvSpPr/>
              <p:nvPr/>
            </p:nvSpPr>
            <p:spPr>
              <a:xfrm>
                <a:off x="6116931" y="3590925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Plus 139"/>
              <p:cNvSpPr/>
              <p:nvPr/>
            </p:nvSpPr>
            <p:spPr>
              <a:xfrm>
                <a:off x="6169647" y="3636646"/>
                <a:ext cx="365760" cy="365759"/>
              </a:xfrm>
              <a:prstGeom prst="mathPlus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5" name="Straight Arrow Connector 144"/>
            <p:cNvCxnSpPr>
              <a:stCxn id="56" idx="0"/>
              <a:endCxn id="148" idx="2"/>
            </p:cNvCxnSpPr>
            <p:nvPr/>
          </p:nvCxnSpPr>
          <p:spPr>
            <a:xfrm flipV="1">
              <a:off x="4857338" y="6146183"/>
              <a:ext cx="0" cy="2331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>
              <a:stCxn id="148" idx="0"/>
              <a:endCxn id="60" idx="2"/>
            </p:cNvCxnSpPr>
            <p:nvPr/>
          </p:nvCxnSpPr>
          <p:spPr>
            <a:xfrm flipV="1">
              <a:off x="4857338" y="5786148"/>
              <a:ext cx="0" cy="1972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7" name="Group 146"/>
            <p:cNvGrpSpPr/>
            <p:nvPr/>
          </p:nvGrpSpPr>
          <p:grpSpPr>
            <a:xfrm>
              <a:off x="4779550" y="5983445"/>
              <a:ext cx="155575" cy="162738"/>
              <a:chOff x="6130925" y="3590925"/>
              <a:chExt cx="457200" cy="457200"/>
            </a:xfrm>
          </p:grpSpPr>
          <p:sp>
            <p:nvSpPr>
              <p:cNvPr id="148" name="Rectangle 147"/>
              <p:cNvSpPr/>
              <p:nvPr/>
            </p:nvSpPr>
            <p:spPr>
              <a:xfrm>
                <a:off x="6130925" y="3590925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Plus 148"/>
              <p:cNvSpPr/>
              <p:nvPr/>
            </p:nvSpPr>
            <p:spPr>
              <a:xfrm>
                <a:off x="6176645" y="3636645"/>
                <a:ext cx="365760" cy="365760"/>
              </a:xfrm>
              <a:prstGeom prst="mathPlus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75" name="Rectangle 174"/>
          <p:cNvSpPr/>
          <p:nvPr/>
        </p:nvSpPr>
        <p:spPr>
          <a:xfrm>
            <a:off x="3709347" y="3183080"/>
            <a:ext cx="2295979" cy="37796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 rot="5400000">
            <a:off x="5258601" y="4871156"/>
            <a:ext cx="1950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DECODER</a:t>
            </a:r>
            <a:endParaRPr lang="en-US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8" name="Rounded Rectangle 177"/>
          <p:cNvSpPr/>
          <p:nvPr/>
        </p:nvSpPr>
        <p:spPr>
          <a:xfrm>
            <a:off x="3828636" y="2366312"/>
            <a:ext cx="2057400" cy="4389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double_conv(32, 3)</a:t>
            </a:r>
            <a:endParaRPr lang="en-US" sz="1013" b="1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79" name="Straight Arrow Connector 178"/>
          <p:cNvCxnSpPr>
            <a:stCxn id="91" idx="0"/>
            <a:endCxn id="178" idx="2"/>
          </p:cNvCxnSpPr>
          <p:nvPr/>
        </p:nvCxnSpPr>
        <p:spPr>
          <a:xfrm flipH="1" flipV="1">
            <a:off x="4857336" y="2805224"/>
            <a:ext cx="2" cy="4778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ounded Rectangle 183"/>
          <p:cNvSpPr/>
          <p:nvPr/>
        </p:nvSpPr>
        <p:spPr>
          <a:xfrm>
            <a:off x="3828636" y="1549784"/>
            <a:ext cx="2057400" cy="43891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PREDICTION</a:t>
            </a:r>
            <a:endParaRPr lang="en-US" sz="14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86" name="Straight Arrow Connector 185"/>
          <p:cNvCxnSpPr>
            <a:stCxn id="178" idx="0"/>
            <a:endCxn id="184" idx="2"/>
          </p:cNvCxnSpPr>
          <p:nvPr/>
        </p:nvCxnSpPr>
        <p:spPr>
          <a:xfrm flipV="1">
            <a:off x="4857336" y="1988696"/>
            <a:ext cx="0" cy="3776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/>
          <p:cNvSpPr txBox="1"/>
          <p:nvPr/>
        </p:nvSpPr>
        <p:spPr>
          <a:xfrm>
            <a:off x="4799021" y="2902477"/>
            <a:ext cx="11239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(32, 360, 640)</a:t>
            </a:r>
            <a:endParaRPr lang="en-US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4795108" y="2064906"/>
            <a:ext cx="11239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(3, 360, 640)</a:t>
            </a:r>
            <a:endParaRPr lang="en-US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703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1921148" y="1757536"/>
            <a:ext cx="2767842" cy="3993841"/>
            <a:chOff x="651148" y="233536"/>
            <a:chExt cx="2767842" cy="3993841"/>
          </a:xfrm>
        </p:grpSpPr>
        <p:grpSp>
          <p:nvGrpSpPr>
            <p:cNvPr id="43" name="Group 42"/>
            <p:cNvGrpSpPr/>
            <p:nvPr/>
          </p:nvGrpSpPr>
          <p:grpSpPr>
            <a:xfrm>
              <a:off x="1282191" y="233536"/>
              <a:ext cx="2057400" cy="3372269"/>
              <a:chOff x="1282191" y="233536"/>
              <a:chExt cx="2057400" cy="3372269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1282191" y="233536"/>
                <a:ext cx="2057400" cy="320040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Feature Map</a:t>
                </a:r>
                <a:endParaRPr lang="en-US" sz="900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1282191" y="904453"/>
                <a:ext cx="2057400" cy="32004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accent1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AdaptiveAvgpool2d (1)</a:t>
                </a:r>
                <a:endParaRPr lang="en-US" sz="900" b="1" dirty="0">
                  <a:solidFill>
                    <a:schemeClr val="accent1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1282191" y="1488156"/>
                <a:ext cx="2057400" cy="32004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accent1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Conv2d(2048, 512, 3)</a:t>
                </a:r>
                <a:endParaRPr lang="en-US" sz="900" b="1" dirty="0">
                  <a:solidFill>
                    <a:schemeClr val="accent1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1282191" y="2071859"/>
                <a:ext cx="2057400" cy="32004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accent1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BatchNorm2d(64)</a:t>
                </a:r>
                <a:endParaRPr lang="en-US" sz="900" b="1" dirty="0">
                  <a:solidFill>
                    <a:schemeClr val="accent1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1282191" y="2655561"/>
                <a:ext cx="2057400" cy="32004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accent1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ReLU Activation</a:t>
                </a:r>
                <a:endParaRPr lang="en-US" sz="900" b="1" dirty="0">
                  <a:solidFill>
                    <a:schemeClr val="accent1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cxnSp>
            <p:nvCxnSpPr>
              <p:cNvPr id="71" name="Straight Arrow Connector 70"/>
              <p:cNvCxnSpPr/>
              <p:nvPr/>
            </p:nvCxnSpPr>
            <p:spPr>
              <a:xfrm>
                <a:off x="2310891" y="553576"/>
                <a:ext cx="0" cy="35087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>
                <a:endCxn id="62" idx="0"/>
              </p:cNvCxnSpPr>
              <p:nvPr/>
            </p:nvCxnSpPr>
            <p:spPr>
              <a:xfrm>
                <a:off x="2310891" y="1224493"/>
                <a:ext cx="0" cy="2636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>
                <a:stCxn id="62" idx="2"/>
                <a:endCxn id="64" idx="0"/>
              </p:cNvCxnSpPr>
              <p:nvPr/>
            </p:nvCxnSpPr>
            <p:spPr>
              <a:xfrm>
                <a:off x="2310891" y="1808196"/>
                <a:ext cx="0" cy="2636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>
                <a:stCxn id="64" idx="2"/>
              </p:cNvCxnSpPr>
              <p:nvPr/>
            </p:nvCxnSpPr>
            <p:spPr>
              <a:xfrm>
                <a:off x="2310891" y="2391899"/>
                <a:ext cx="0" cy="26366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65" idx="2"/>
                <a:endCxn id="86" idx="0"/>
              </p:cNvCxnSpPr>
              <p:nvPr/>
            </p:nvCxnSpPr>
            <p:spPr>
              <a:xfrm>
                <a:off x="2310891" y="2975601"/>
                <a:ext cx="0" cy="31016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Rounded Rectangle 85"/>
              <p:cNvSpPr/>
              <p:nvPr/>
            </p:nvSpPr>
            <p:spPr>
              <a:xfrm>
                <a:off x="1282191" y="3285765"/>
                <a:ext cx="2057400" cy="32004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accent1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Bilinear Up sampling</a:t>
                </a:r>
                <a:endParaRPr lang="en-US" sz="900" b="1" dirty="0">
                  <a:solidFill>
                    <a:schemeClr val="accent1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2345635" y="601456"/>
              <a:ext cx="903713" cy="3324861"/>
              <a:chOff x="2345635" y="601456"/>
              <a:chExt cx="903713" cy="3324861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2345635" y="601456"/>
                <a:ext cx="903713" cy="220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(2048, 45, 80)</a:t>
                </a:r>
                <a:endParaRPr lang="en-US" sz="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2345635" y="1232004"/>
                <a:ext cx="903713" cy="220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(2048, 1, 1)</a:t>
                </a:r>
                <a:endParaRPr lang="en-US" sz="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2345635" y="1817673"/>
                <a:ext cx="903713" cy="220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(512, 1, 1)</a:t>
                </a:r>
                <a:endParaRPr lang="en-US" sz="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2345635" y="2434762"/>
                <a:ext cx="903713" cy="220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(512, 1, 1)</a:t>
                </a:r>
                <a:endParaRPr lang="en-US" sz="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2345635" y="3007099"/>
                <a:ext cx="903713" cy="220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(512, 1, 1)</a:t>
                </a:r>
                <a:endParaRPr lang="en-US" sz="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2345635" y="3705518"/>
                <a:ext cx="903713" cy="220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(512, 45, 80)</a:t>
                </a:r>
                <a:endParaRPr lang="en-US" sz="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114" name="Rounded Rectangle 113"/>
            <p:cNvSpPr/>
            <p:nvPr/>
          </p:nvSpPr>
          <p:spPr>
            <a:xfrm>
              <a:off x="1282191" y="3907337"/>
              <a:ext cx="2057400" cy="320040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OUTPUT</a:t>
              </a:r>
              <a:endParaRPr lang="en-US" sz="9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15" name="Straight Arrow Connector 114"/>
            <p:cNvCxnSpPr>
              <a:stCxn id="86" idx="2"/>
              <a:endCxn id="114" idx="0"/>
            </p:cNvCxnSpPr>
            <p:nvPr/>
          </p:nvCxnSpPr>
          <p:spPr>
            <a:xfrm>
              <a:off x="2310891" y="3605805"/>
              <a:ext cx="0" cy="3015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117"/>
            <p:cNvSpPr/>
            <p:nvPr/>
          </p:nvSpPr>
          <p:spPr>
            <a:xfrm>
              <a:off x="1181100" y="803261"/>
              <a:ext cx="2237890" cy="2901964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xtBox 118"/>
            <p:cNvSpPr txBox="1"/>
            <p:nvPr/>
          </p:nvSpPr>
          <p:spPr>
            <a:xfrm rot="16200000">
              <a:off x="-62476" y="1840441"/>
              <a:ext cx="19504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PYRAMID POOLING MODULE (bin=1)</a:t>
              </a:r>
              <a:endParaRPr lang="en-US" sz="14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1855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60"/>
          <p:cNvSpPr/>
          <p:nvPr/>
        </p:nvSpPr>
        <p:spPr>
          <a:xfrm>
            <a:off x="139278" y="2212525"/>
            <a:ext cx="615102" cy="332786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 Map</a:t>
            </a:r>
            <a:endParaRPr lang="en-US" sz="9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29" name="Group 128"/>
          <p:cNvGrpSpPr/>
          <p:nvPr/>
        </p:nvGrpSpPr>
        <p:grpSpPr>
          <a:xfrm>
            <a:off x="1658082" y="1313702"/>
            <a:ext cx="1143000" cy="2157142"/>
            <a:chOff x="1404082" y="1313702"/>
            <a:chExt cx="1143000" cy="2157142"/>
          </a:xfrm>
        </p:grpSpPr>
        <p:sp>
          <p:nvSpPr>
            <p:cNvPr id="62" name="Rounded Rectangle 61"/>
            <p:cNvSpPr/>
            <p:nvPr/>
          </p:nvSpPr>
          <p:spPr>
            <a:xfrm>
              <a:off x="1404082" y="1313702"/>
              <a:ext cx="1143000" cy="274320"/>
            </a:xfrm>
            <a:prstGeom prst="round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b="1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PPM (bin=1)</a:t>
              </a:r>
              <a:endParaRPr lang="en-US" sz="9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1404082" y="1826019"/>
              <a:ext cx="1143000" cy="27432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b="1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PPM (bin=2)</a:t>
              </a:r>
              <a:endParaRPr lang="en-US" sz="9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1404082" y="2660617"/>
              <a:ext cx="1143000" cy="27432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b="1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PPM (bin=3)</a:t>
              </a:r>
              <a:endParaRPr lang="en-US" sz="9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1404082" y="3196524"/>
              <a:ext cx="1143000" cy="27432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b="1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PPM (bin=6)</a:t>
              </a:r>
              <a:endParaRPr lang="en-US" sz="9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9" name="Elbow Connector 8"/>
          <p:cNvCxnSpPr>
            <a:stCxn id="61" idx="3"/>
            <a:endCxn id="62" idx="1"/>
          </p:cNvCxnSpPr>
          <p:nvPr/>
        </p:nvCxnSpPr>
        <p:spPr>
          <a:xfrm flipV="1">
            <a:off x="754380" y="1450862"/>
            <a:ext cx="903702" cy="92805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61" idx="3"/>
            <a:endCxn id="64" idx="1"/>
          </p:cNvCxnSpPr>
          <p:nvPr/>
        </p:nvCxnSpPr>
        <p:spPr>
          <a:xfrm flipV="1">
            <a:off x="754380" y="1963179"/>
            <a:ext cx="903702" cy="41573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61" idx="3"/>
            <a:endCxn id="66" idx="1"/>
          </p:cNvCxnSpPr>
          <p:nvPr/>
        </p:nvCxnSpPr>
        <p:spPr>
          <a:xfrm>
            <a:off x="754380" y="2378918"/>
            <a:ext cx="903702" cy="9547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61" idx="3"/>
            <a:endCxn id="65" idx="1"/>
          </p:cNvCxnSpPr>
          <p:nvPr/>
        </p:nvCxnSpPr>
        <p:spPr>
          <a:xfrm>
            <a:off x="754380" y="2378918"/>
            <a:ext cx="903702" cy="41885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13" idx="2"/>
            <a:endCxn id="173" idx="0"/>
          </p:cNvCxnSpPr>
          <p:nvPr/>
        </p:nvCxnSpPr>
        <p:spPr>
          <a:xfrm>
            <a:off x="5060386" y="4104482"/>
            <a:ext cx="0" cy="3494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Group 160"/>
          <p:cNvGrpSpPr/>
          <p:nvPr/>
        </p:nvGrpSpPr>
        <p:grpSpPr>
          <a:xfrm>
            <a:off x="4260286" y="2240130"/>
            <a:ext cx="1600200" cy="1864352"/>
            <a:chOff x="4008826" y="2240130"/>
            <a:chExt cx="1600200" cy="1864352"/>
          </a:xfrm>
        </p:grpSpPr>
        <p:sp>
          <p:nvSpPr>
            <p:cNvPr id="121" name="Rounded Rectangle 120"/>
            <p:cNvSpPr/>
            <p:nvPr/>
          </p:nvSpPr>
          <p:spPr>
            <a:xfrm>
              <a:off x="4008826" y="2240130"/>
              <a:ext cx="1600200" cy="27432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b="1" dirty="0" smtClean="0">
                  <a:solidFill>
                    <a:schemeClr val="accent1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Conv2d(4096, 512, 3)</a:t>
              </a:r>
              <a:endParaRPr lang="en-US" sz="900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2" name="Rounded Rectangle 121"/>
            <p:cNvSpPr/>
            <p:nvPr/>
          </p:nvSpPr>
          <p:spPr>
            <a:xfrm>
              <a:off x="4008826" y="2770141"/>
              <a:ext cx="1600200" cy="27432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b="1" dirty="0" smtClean="0">
                  <a:solidFill>
                    <a:schemeClr val="accent1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BatchNorm2d(512)</a:t>
              </a:r>
              <a:endParaRPr lang="en-US" sz="900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3" name="Rounded Rectangle 122"/>
            <p:cNvSpPr/>
            <p:nvPr/>
          </p:nvSpPr>
          <p:spPr>
            <a:xfrm>
              <a:off x="4008826" y="3300152"/>
              <a:ext cx="1600200" cy="27432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b="1" dirty="0" smtClean="0">
                  <a:solidFill>
                    <a:schemeClr val="accent1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ReLU Activation</a:t>
              </a:r>
              <a:endParaRPr lang="en-US" sz="900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24" name="Straight Arrow Connector 123"/>
            <p:cNvCxnSpPr>
              <a:stCxn id="121" idx="2"/>
              <a:endCxn id="122" idx="0"/>
            </p:cNvCxnSpPr>
            <p:nvPr/>
          </p:nvCxnSpPr>
          <p:spPr>
            <a:xfrm>
              <a:off x="4808926" y="2514450"/>
              <a:ext cx="0" cy="2556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>
              <a:stCxn id="122" idx="2"/>
              <a:endCxn id="123" idx="0"/>
            </p:cNvCxnSpPr>
            <p:nvPr/>
          </p:nvCxnSpPr>
          <p:spPr>
            <a:xfrm>
              <a:off x="4808926" y="3044461"/>
              <a:ext cx="0" cy="2556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ounded Rectangle 112"/>
            <p:cNvSpPr/>
            <p:nvPr/>
          </p:nvSpPr>
          <p:spPr>
            <a:xfrm>
              <a:off x="4008826" y="3830162"/>
              <a:ext cx="1600200" cy="27432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b="1" dirty="0" smtClean="0">
                  <a:solidFill>
                    <a:schemeClr val="accent1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Conv2d(512, 3, 3)</a:t>
              </a:r>
              <a:endParaRPr lang="en-US" sz="900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09" name="Straight Arrow Connector 108"/>
            <p:cNvCxnSpPr>
              <a:stCxn id="123" idx="2"/>
              <a:endCxn id="113" idx="0"/>
            </p:cNvCxnSpPr>
            <p:nvPr/>
          </p:nvCxnSpPr>
          <p:spPr>
            <a:xfrm>
              <a:off x="4808926" y="3574472"/>
              <a:ext cx="0" cy="2556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/>
          <p:cNvGrpSpPr/>
          <p:nvPr/>
        </p:nvGrpSpPr>
        <p:grpSpPr>
          <a:xfrm>
            <a:off x="4131309" y="2164899"/>
            <a:ext cx="2218968" cy="2031677"/>
            <a:chOff x="3879849" y="2164899"/>
            <a:chExt cx="2218968" cy="2031677"/>
          </a:xfrm>
        </p:grpSpPr>
        <p:sp>
          <p:nvSpPr>
            <p:cNvPr id="176" name="TextBox 175"/>
            <p:cNvSpPr txBox="1"/>
            <p:nvPr/>
          </p:nvSpPr>
          <p:spPr>
            <a:xfrm rot="5400000">
              <a:off x="5173712" y="3026849"/>
              <a:ext cx="15424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CLASSIFIER</a:t>
              </a:r>
              <a:endParaRPr lang="en-US" sz="14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3879849" y="2164899"/>
              <a:ext cx="1849697" cy="2031677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Rectangle 87"/>
          <p:cNvSpPr/>
          <p:nvPr/>
        </p:nvSpPr>
        <p:spPr>
          <a:xfrm>
            <a:off x="3077897" y="2264658"/>
            <a:ext cx="2286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Arrow Connector 94"/>
          <p:cNvCxnSpPr>
            <a:stCxn id="61" idx="3"/>
            <a:endCxn id="88" idx="1"/>
          </p:cNvCxnSpPr>
          <p:nvPr/>
        </p:nvCxnSpPr>
        <p:spPr>
          <a:xfrm>
            <a:off x="754380" y="2378918"/>
            <a:ext cx="2323517" cy="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>
            <a:stCxn id="62" idx="3"/>
            <a:endCxn id="88" idx="0"/>
          </p:cNvCxnSpPr>
          <p:nvPr/>
        </p:nvCxnSpPr>
        <p:spPr>
          <a:xfrm>
            <a:off x="2801082" y="1450862"/>
            <a:ext cx="391115" cy="81379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/>
          <p:cNvCxnSpPr>
            <a:stCxn id="64" idx="3"/>
            <a:endCxn id="88" idx="0"/>
          </p:cNvCxnSpPr>
          <p:nvPr/>
        </p:nvCxnSpPr>
        <p:spPr>
          <a:xfrm>
            <a:off x="2801082" y="1963179"/>
            <a:ext cx="391115" cy="30147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/>
          <p:cNvCxnSpPr>
            <a:stCxn id="65" idx="3"/>
            <a:endCxn id="88" idx="2"/>
          </p:cNvCxnSpPr>
          <p:nvPr/>
        </p:nvCxnSpPr>
        <p:spPr>
          <a:xfrm flipV="1">
            <a:off x="2801082" y="2493258"/>
            <a:ext cx="391115" cy="30451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/>
          <p:cNvCxnSpPr>
            <a:stCxn id="66" idx="3"/>
            <a:endCxn id="88" idx="2"/>
          </p:cNvCxnSpPr>
          <p:nvPr/>
        </p:nvCxnSpPr>
        <p:spPr>
          <a:xfrm flipV="1">
            <a:off x="2801082" y="2493258"/>
            <a:ext cx="391115" cy="84042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4" name="Group 173"/>
          <p:cNvGrpSpPr/>
          <p:nvPr/>
        </p:nvGrpSpPr>
        <p:grpSpPr>
          <a:xfrm>
            <a:off x="2870932" y="1249048"/>
            <a:ext cx="734116" cy="2070789"/>
            <a:chOff x="2801082" y="1223648"/>
            <a:chExt cx="734116" cy="2070789"/>
          </a:xfrm>
        </p:grpSpPr>
        <p:sp>
          <p:nvSpPr>
            <p:cNvPr id="67" name="TextBox 66"/>
            <p:cNvSpPr txBox="1"/>
            <p:nvPr/>
          </p:nvSpPr>
          <p:spPr>
            <a:xfrm>
              <a:off x="2801082" y="1223648"/>
              <a:ext cx="73411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(512, 45, 80)</a:t>
              </a:r>
              <a:endParaRPr lang="en-US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2801082" y="1744153"/>
              <a:ext cx="73411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(512, 45, 80)</a:t>
              </a:r>
              <a:endParaRPr lang="en-US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2801082" y="2587983"/>
              <a:ext cx="73411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(512, 45, 80)</a:t>
              </a:r>
              <a:endParaRPr lang="en-US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2801082" y="3094382"/>
              <a:ext cx="73411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(512, 45, 80)</a:t>
              </a:r>
              <a:endParaRPr lang="en-US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165" name="Straight Arrow Connector 164"/>
          <p:cNvCxnSpPr>
            <a:stCxn id="88" idx="3"/>
            <a:endCxn id="121" idx="1"/>
          </p:cNvCxnSpPr>
          <p:nvPr/>
        </p:nvCxnSpPr>
        <p:spPr>
          <a:xfrm flipV="1">
            <a:off x="3306497" y="2377290"/>
            <a:ext cx="953789" cy="16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ounded Rectangle 172"/>
          <p:cNvSpPr/>
          <p:nvPr/>
        </p:nvSpPr>
        <p:spPr>
          <a:xfrm>
            <a:off x="4260286" y="4453907"/>
            <a:ext cx="1600200" cy="2743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Bilinear Up sampling</a:t>
            </a:r>
            <a:endParaRPr lang="en-US" sz="900" b="1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66" name="Group 165"/>
          <p:cNvGrpSpPr/>
          <p:nvPr/>
        </p:nvGrpSpPr>
        <p:grpSpPr>
          <a:xfrm>
            <a:off x="5140815" y="2545310"/>
            <a:ext cx="847207" cy="2420215"/>
            <a:chOff x="4889355" y="2545310"/>
            <a:chExt cx="847207" cy="2420215"/>
          </a:xfrm>
        </p:grpSpPr>
        <p:sp>
          <p:nvSpPr>
            <p:cNvPr id="119" name="TextBox 118"/>
            <p:cNvSpPr txBox="1"/>
            <p:nvPr/>
          </p:nvSpPr>
          <p:spPr>
            <a:xfrm>
              <a:off x="4889355" y="2545310"/>
              <a:ext cx="84720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(512, 45, 80)</a:t>
              </a:r>
              <a:endParaRPr lang="en-US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4889355" y="3083557"/>
              <a:ext cx="84720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(512, 45, 80)</a:t>
              </a:r>
              <a:endParaRPr lang="en-US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4889355" y="3602289"/>
              <a:ext cx="84720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(512, 45, 80)</a:t>
              </a:r>
              <a:endParaRPr lang="en-US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4889355" y="4244201"/>
              <a:ext cx="84720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(3, 45, 80)</a:t>
              </a:r>
              <a:endParaRPr lang="en-US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4889355" y="4765470"/>
              <a:ext cx="84720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(3, 360, 640)</a:t>
              </a:r>
              <a:endParaRPr lang="en-US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80" name="Rounded Rectangle 179"/>
          <p:cNvSpPr/>
          <p:nvPr/>
        </p:nvSpPr>
        <p:spPr>
          <a:xfrm>
            <a:off x="4260286" y="4965525"/>
            <a:ext cx="1600200" cy="27432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Prediction</a:t>
            </a:r>
            <a:endParaRPr lang="en-US" sz="9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81" name="Straight Arrow Connector 180"/>
          <p:cNvCxnSpPr>
            <a:stCxn id="173" idx="2"/>
            <a:endCxn id="180" idx="0"/>
          </p:cNvCxnSpPr>
          <p:nvPr/>
        </p:nvCxnSpPr>
        <p:spPr>
          <a:xfrm>
            <a:off x="5060386" y="4728227"/>
            <a:ext cx="0" cy="2372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/>
          <p:cNvSpPr/>
          <p:nvPr/>
        </p:nvSpPr>
        <p:spPr>
          <a:xfrm>
            <a:off x="1458274" y="1181100"/>
            <a:ext cx="2146774" cy="2393372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90" name="TextBox 189"/>
          <p:cNvSpPr txBox="1"/>
          <p:nvPr/>
        </p:nvSpPr>
        <p:spPr>
          <a:xfrm>
            <a:off x="1760444" y="728746"/>
            <a:ext cx="15424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PYRAMID POOLING MODULE</a:t>
            </a:r>
            <a:endParaRPr lang="en-US" sz="11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2" name="Plus 181"/>
          <p:cNvSpPr/>
          <p:nvPr/>
        </p:nvSpPr>
        <p:spPr>
          <a:xfrm>
            <a:off x="3102394" y="2289319"/>
            <a:ext cx="182880" cy="182880"/>
          </a:xfrm>
          <a:prstGeom prst="mathPlus">
            <a:avLst>
              <a:gd name="adj1" fmla="val 730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TextBox 195"/>
          <p:cNvSpPr txBox="1"/>
          <p:nvPr/>
        </p:nvSpPr>
        <p:spPr>
          <a:xfrm rot="5400000">
            <a:off x="553897" y="2298519"/>
            <a:ext cx="8297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(2048, 45, 80)</a:t>
            </a:r>
            <a:endParaRPr lang="en-US" sz="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7" name="TextBox 196"/>
          <p:cNvSpPr txBox="1"/>
          <p:nvPr/>
        </p:nvSpPr>
        <p:spPr>
          <a:xfrm rot="5400000">
            <a:off x="3467381" y="2292093"/>
            <a:ext cx="8297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(4096, 45, 80)</a:t>
            </a:r>
            <a:endParaRPr lang="en-US" sz="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972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60"/>
          <p:cNvSpPr/>
          <p:nvPr/>
        </p:nvSpPr>
        <p:spPr>
          <a:xfrm>
            <a:off x="342900" y="2241290"/>
            <a:ext cx="1555039" cy="280653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 Map</a:t>
            </a:r>
            <a:endParaRPr lang="en-US" sz="9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9" name="Elbow Connector 8"/>
          <p:cNvCxnSpPr>
            <a:stCxn id="61" idx="3"/>
            <a:endCxn id="62" idx="1"/>
          </p:cNvCxnSpPr>
          <p:nvPr/>
        </p:nvCxnSpPr>
        <p:spPr>
          <a:xfrm flipV="1">
            <a:off x="1897939" y="1640653"/>
            <a:ext cx="724554" cy="74096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61" idx="3"/>
            <a:endCxn id="64" idx="1"/>
          </p:cNvCxnSpPr>
          <p:nvPr/>
        </p:nvCxnSpPr>
        <p:spPr>
          <a:xfrm flipV="1">
            <a:off x="1897939" y="2104834"/>
            <a:ext cx="724554" cy="27678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61" idx="3"/>
            <a:endCxn id="66" idx="1"/>
          </p:cNvCxnSpPr>
          <p:nvPr/>
        </p:nvCxnSpPr>
        <p:spPr>
          <a:xfrm>
            <a:off x="1897939" y="2381617"/>
            <a:ext cx="724554" cy="86589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61" idx="3"/>
            <a:endCxn id="65" idx="1"/>
          </p:cNvCxnSpPr>
          <p:nvPr/>
        </p:nvCxnSpPr>
        <p:spPr>
          <a:xfrm>
            <a:off x="1897939" y="2381617"/>
            <a:ext cx="724554" cy="3320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13" idx="2"/>
            <a:endCxn id="173" idx="0"/>
          </p:cNvCxnSpPr>
          <p:nvPr/>
        </p:nvCxnSpPr>
        <p:spPr>
          <a:xfrm>
            <a:off x="5620317" y="4104482"/>
            <a:ext cx="0" cy="3494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Group 160"/>
          <p:cNvGrpSpPr/>
          <p:nvPr/>
        </p:nvGrpSpPr>
        <p:grpSpPr>
          <a:xfrm>
            <a:off x="4927464" y="2240130"/>
            <a:ext cx="1385706" cy="1864352"/>
            <a:chOff x="4008826" y="2240130"/>
            <a:chExt cx="1600200" cy="1864352"/>
          </a:xfrm>
        </p:grpSpPr>
        <p:sp>
          <p:nvSpPr>
            <p:cNvPr id="121" name="Rounded Rectangle 120"/>
            <p:cNvSpPr/>
            <p:nvPr/>
          </p:nvSpPr>
          <p:spPr>
            <a:xfrm>
              <a:off x="4008826" y="2240130"/>
              <a:ext cx="1600200" cy="27432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b="1" dirty="0" smtClean="0">
                  <a:solidFill>
                    <a:schemeClr val="accent1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Conv2d(4096, 512, 3)</a:t>
              </a:r>
              <a:endParaRPr lang="en-US" sz="800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2" name="Rounded Rectangle 121"/>
            <p:cNvSpPr/>
            <p:nvPr/>
          </p:nvSpPr>
          <p:spPr>
            <a:xfrm>
              <a:off x="4008826" y="2770141"/>
              <a:ext cx="1600200" cy="27432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b="1" dirty="0" smtClean="0">
                  <a:solidFill>
                    <a:schemeClr val="accent1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BatchNorm2d(512)</a:t>
              </a:r>
              <a:endParaRPr lang="en-US" sz="800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3" name="Rounded Rectangle 122"/>
            <p:cNvSpPr/>
            <p:nvPr/>
          </p:nvSpPr>
          <p:spPr>
            <a:xfrm>
              <a:off x="4008826" y="3300152"/>
              <a:ext cx="1600200" cy="27432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b="1" dirty="0" smtClean="0">
                  <a:solidFill>
                    <a:schemeClr val="accent1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ReLU Activation</a:t>
              </a:r>
              <a:endParaRPr lang="en-US" sz="800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24" name="Straight Arrow Connector 123"/>
            <p:cNvCxnSpPr>
              <a:stCxn id="121" idx="2"/>
              <a:endCxn id="122" idx="0"/>
            </p:cNvCxnSpPr>
            <p:nvPr/>
          </p:nvCxnSpPr>
          <p:spPr>
            <a:xfrm>
              <a:off x="4808926" y="2514450"/>
              <a:ext cx="0" cy="2556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>
              <a:stCxn id="122" idx="2"/>
              <a:endCxn id="123" idx="0"/>
            </p:cNvCxnSpPr>
            <p:nvPr/>
          </p:nvCxnSpPr>
          <p:spPr>
            <a:xfrm>
              <a:off x="4808926" y="3044461"/>
              <a:ext cx="0" cy="2556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ounded Rectangle 112"/>
            <p:cNvSpPr/>
            <p:nvPr/>
          </p:nvSpPr>
          <p:spPr>
            <a:xfrm>
              <a:off x="4008826" y="3830162"/>
              <a:ext cx="1600200" cy="27432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b="1" dirty="0" smtClean="0">
                  <a:solidFill>
                    <a:schemeClr val="accent1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Conv2d(512, 3, 3)</a:t>
              </a:r>
              <a:endParaRPr lang="en-US" sz="800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09" name="Straight Arrow Connector 108"/>
            <p:cNvCxnSpPr>
              <a:stCxn id="123" idx="2"/>
              <a:endCxn id="113" idx="0"/>
            </p:cNvCxnSpPr>
            <p:nvPr/>
          </p:nvCxnSpPr>
          <p:spPr>
            <a:xfrm>
              <a:off x="4808926" y="3574472"/>
              <a:ext cx="0" cy="2556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/>
          <p:cNvGrpSpPr/>
          <p:nvPr/>
        </p:nvGrpSpPr>
        <p:grpSpPr>
          <a:xfrm>
            <a:off x="4798487" y="2164899"/>
            <a:ext cx="1883390" cy="2031677"/>
            <a:chOff x="3879849" y="2164899"/>
            <a:chExt cx="1883390" cy="2031677"/>
          </a:xfrm>
        </p:grpSpPr>
        <p:sp>
          <p:nvSpPr>
            <p:cNvPr id="176" name="TextBox 175"/>
            <p:cNvSpPr txBox="1"/>
            <p:nvPr/>
          </p:nvSpPr>
          <p:spPr>
            <a:xfrm rot="5400000">
              <a:off x="4868912" y="3057626"/>
              <a:ext cx="15424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CLASSIFIER</a:t>
              </a:r>
              <a:endParaRPr lang="en-US" sz="10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3879849" y="2164899"/>
              <a:ext cx="1621363" cy="2031677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5" name="Straight Arrow Connector 94"/>
          <p:cNvCxnSpPr>
            <a:stCxn id="61" idx="3"/>
            <a:endCxn id="88" idx="1"/>
          </p:cNvCxnSpPr>
          <p:nvPr/>
        </p:nvCxnSpPr>
        <p:spPr>
          <a:xfrm flipV="1">
            <a:off x="1897939" y="2378958"/>
            <a:ext cx="2136366" cy="26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88" idx="3"/>
            <a:endCxn id="121" idx="1"/>
          </p:cNvCxnSpPr>
          <p:nvPr/>
        </p:nvCxnSpPr>
        <p:spPr>
          <a:xfrm flipV="1">
            <a:off x="4260438" y="2377290"/>
            <a:ext cx="667026" cy="16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ounded Rectangle 172"/>
          <p:cNvSpPr/>
          <p:nvPr/>
        </p:nvSpPr>
        <p:spPr>
          <a:xfrm>
            <a:off x="4927464" y="4453907"/>
            <a:ext cx="1385706" cy="2743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Bilinear Up sampling</a:t>
            </a:r>
            <a:endParaRPr lang="en-US" sz="900" b="1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66" name="Group 165"/>
          <p:cNvGrpSpPr/>
          <p:nvPr/>
        </p:nvGrpSpPr>
        <p:grpSpPr>
          <a:xfrm>
            <a:off x="5594633" y="2545310"/>
            <a:ext cx="718537" cy="2420215"/>
            <a:chOff x="4889355" y="2545310"/>
            <a:chExt cx="847207" cy="2420215"/>
          </a:xfrm>
        </p:grpSpPr>
        <p:sp>
          <p:nvSpPr>
            <p:cNvPr id="119" name="TextBox 118"/>
            <p:cNvSpPr txBox="1"/>
            <p:nvPr/>
          </p:nvSpPr>
          <p:spPr>
            <a:xfrm>
              <a:off x="4889355" y="2545310"/>
              <a:ext cx="84720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(512, 45, 80)</a:t>
              </a:r>
              <a:endParaRPr lang="en-US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4889355" y="3083557"/>
              <a:ext cx="84720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(512, 45, 80)</a:t>
              </a:r>
              <a:endParaRPr lang="en-US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4889355" y="3602289"/>
              <a:ext cx="84720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(512, 45, 80)</a:t>
              </a:r>
              <a:endParaRPr lang="en-US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4889355" y="4244201"/>
              <a:ext cx="84720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(3, 45, 80)</a:t>
              </a:r>
              <a:endParaRPr lang="en-US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4889355" y="4765470"/>
              <a:ext cx="84720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(3, 360, 640)</a:t>
              </a:r>
              <a:endParaRPr lang="en-US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80" name="Rounded Rectangle 179"/>
          <p:cNvSpPr/>
          <p:nvPr/>
        </p:nvSpPr>
        <p:spPr>
          <a:xfrm>
            <a:off x="4927464" y="4965525"/>
            <a:ext cx="1385706" cy="27432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Prediction</a:t>
            </a:r>
            <a:endParaRPr lang="en-US" sz="9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81" name="Straight Arrow Connector 180"/>
          <p:cNvCxnSpPr>
            <a:stCxn id="173" idx="2"/>
            <a:endCxn id="180" idx="0"/>
          </p:cNvCxnSpPr>
          <p:nvPr/>
        </p:nvCxnSpPr>
        <p:spPr>
          <a:xfrm>
            <a:off x="5620317" y="4728227"/>
            <a:ext cx="0" cy="2372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2432157" y="1056167"/>
            <a:ext cx="1980313" cy="2403313"/>
            <a:chOff x="1725402" y="1056167"/>
            <a:chExt cx="2001913" cy="2403313"/>
          </a:xfrm>
        </p:grpSpPr>
        <p:sp>
          <p:nvSpPr>
            <p:cNvPr id="189" name="Rectangle 188"/>
            <p:cNvSpPr/>
            <p:nvPr/>
          </p:nvSpPr>
          <p:spPr>
            <a:xfrm>
              <a:off x="1725402" y="1348740"/>
              <a:ext cx="2001913" cy="2110740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grpSp>
          <p:nvGrpSpPr>
            <p:cNvPr id="129" name="Group 128"/>
            <p:cNvGrpSpPr/>
            <p:nvPr/>
          </p:nvGrpSpPr>
          <p:grpSpPr>
            <a:xfrm>
              <a:off x="1917814" y="1516380"/>
              <a:ext cx="830789" cy="1855401"/>
              <a:chOff x="1404082" y="1313702"/>
              <a:chExt cx="1143000" cy="2047808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1404082" y="1313702"/>
                <a:ext cx="1143000" cy="274320"/>
              </a:xfrm>
              <a:prstGeom prst="roundRect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b="1" dirty="0" smtClean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PPM (bin=1)</a:t>
                </a:r>
                <a:endParaRPr lang="en-US" sz="8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1404082" y="1826019"/>
                <a:ext cx="1143000" cy="274320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b="1" dirty="0" smtClean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PPM (bin=2)</a:t>
                </a:r>
                <a:endParaRPr lang="en-US" sz="8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1404082" y="2497945"/>
                <a:ext cx="1143000" cy="274321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b="1" dirty="0" smtClean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PPM (bin=3)</a:t>
                </a:r>
                <a:endParaRPr lang="en-US" sz="8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1404082" y="3087189"/>
                <a:ext cx="1143000" cy="274321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b="1" dirty="0" smtClean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PPM (bin=6)</a:t>
                </a:r>
                <a:endParaRPr lang="en-US" sz="8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88" name="Rectangle 87"/>
            <p:cNvSpPr/>
            <p:nvPr/>
          </p:nvSpPr>
          <p:spPr>
            <a:xfrm>
              <a:off x="3345025" y="2264658"/>
              <a:ext cx="228600" cy="228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0" name="Elbow Connector 149"/>
            <p:cNvCxnSpPr>
              <a:stCxn id="62" idx="3"/>
              <a:endCxn id="88" idx="0"/>
            </p:cNvCxnSpPr>
            <p:nvPr/>
          </p:nvCxnSpPr>
          <p:spPr>
            <a:xfrm>
              <a:off x="2748603" y="1640653"/>
              <a:ext cx="710722" cy="624005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Elbow Connector 151"/>
            <p:cNvCxnSpPr>
              <a:stCxn id="64" idx="3"/>
              <a:endCxn id="88" idx="0"/>
            </p:cNvCxnSpPr>
            <p:nvPr/>
          </p:nvCxnSpPr>
          <p:spPr>
            <a:xfrm>
              <a:off x="2748603" y="2104834"/>
              <a:ext cx="710722" cy="15982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Elbow Connector 156"/>
            <p:cNvCxnSpPr>
              <a:stCxn id="65" idx="3"/>
              <a:endCxn id="88" idx="2"/>
            </p:cNvCxnSpPr>
            <p:nvPr/>
          </p:nvCxnSpPr>
          <p:spPr>
            <a:xfrm flipV="1">
              <a:off x="2748603" y="2493258"/>
              <a:ext cx="710722" cy="22036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Elbow Connector 159"/>
            <p:cNvCxnSpPr>
              <a:stCxn id="66" idx="3"/>
              <a:endCxn id="88" idx="2"/>
            </p:cNvCxnSpPr>
            <p:nvPr/>
          </p:nvCxnSpPr>
          <p:spPr>
            <a:xfrm flipV="1">
              <a:off x="2748603" y="2493258"/>
              <a:ext cx="710722" cy="75425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Group 173"/>
            <p:cNvGrpSpPr/>
            <p:nvPr/>
          </p:nvGrpSpPr>
          <p:grpSpPr>
            <a:xfrm>
              <a:off x="2711340" y="1416688"/>
              <a:ext cx="741736" cy="1804089"/>
              <a:chOff x="2793462" y="1368428"/>
              <a:chExt cx="741736" cy="1804089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2801082" y="1368428"/>
                <a:ext cx="73411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(512, 45, 80)</a:t>
                </a:r>
                <a:endParaRPr lang="en-US" sz="7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2793462" y="1850833"/>
                <a:ext cx="73411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(512, 45, 80)</a:t>
                </a:r>
                <a:endParaRPr lang="en-US" sz="7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2801082" y="2473683"/>
                <a:ext cx="73411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(512, 45, 80)</a:t>
                </a:r>
                <a:endParaRPr lang="en-US" sz="7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2801082" y="2972462"/>
                <a:ext cx="73411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(512, 45, 80)</a:t>
                </a:r>
                <a:endParaRPr lang="en-US" sz="7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190" name="TextBox 189"/>
            <p:cNvSpPr txBox="1"/>
            <p:nvPr/>
          </p:nvSpPr>
          <p:spPr>
            <a:xfrm>
              <a:off x="1725402" y="1056167"/>
              <a:ext cx="20019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PYRAMID POOLING MODULE</a:t>
              </a:r>
              <a:endParaRPr lang="en-US" sz="1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2" name="Plus 181"/>
            <p:cNvSpPr/>
            <p:nvPr/>
          </p:nvSpPr>
          <p:spPr>
            <a:xfrm>
              <a:off x="3369522" y="2289319"/>
              <a:ext cx="182880" cy="182880"/>
            </a:xfrm>
            <a:prstGeom prst="mathPlus">
              <a:avLst>
                <a:gd name="adj1" fmla="val 730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6" name="TextBox 195"/>
          <p:cNvSpPr txBox="1"/>
          <p:nvPr/>
        </p:nvSpPr>
        <p:spPr>
          <a:xfrm rot="5400000">
            <a:off x="1657320" y="2298519"/>
            <a:ext cx="8297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(2048, 45, 80)</a:t>
            </a:r>
            <a:endParaRPr lang="en-US" sz="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7" name="TextBox 196"/>
          <p:cNvSpPr txBox="1"/>
          <p:nvPr/>
        </p:nvSpPr>
        <p:spPr>
          <a:xfrm rot="5400000">
            <a:off x="4182184" y="2292093"/>
            <a:ext cx="8297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(4096, 45, 80)</a:t>
            </a:r>
            <a:endParaRPr lang="en-US" sz="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2"/>
          <a:srcRect r="54415"/>
          <a:stretch/>
        </p:blipFill>
        <p:spPr>
          <a:xfrm>
            <a:off x="342900" y="731149"/>
            <a:ext cx="1555039" cy="844957"/>
          </a:xfrm>
          <a:prstGeom prst="rect">
            <a:avLst/>
          </a:prstGeom>
        </p:spPr>
      </p:pic>
      <p:sp>
        <p:nvSpPr>
          <p:cNvPr id="52" name="Rounded Rectangle 51"/>
          <p:cNvSpPr/>
          <p:nvPr/>
        </p:nvSpPr>
        <p:spPr>
          <a:xfrm>
            <a:off x="342900" y="1780192"/>
            <a:ext cx="1555039" cy="268725"/>
          </a:xfrm>
          <a:prstGeom prst="roundRect">
            <a:avLst>
              <a:gd name="adj" fmla="val 11561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 smtClean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Resnet50 backbone</a:t>
            </a:r>
            <a:endParaRPr lang="en-US" sz="1000" b="1" dirty="0">
              <a:solidFill>
                <a:sysClr val="windowText" lastClr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0" name="Straight Arrow Connector 19"/>
          <p:cNvCxnSpPr>
            <a:stCxn id="51" idx="2"/>
            <a:endCxn id="52" idx="0"/>
          </p:cNvCxnSpPr>
          <p:nvPr/>
        </p:nvCxnSpPr>
        <p:spPr>
          <a:xfrm>
            <a:off x="1120420" y="1576106"/>
            <a:ext cx="0" cy="2040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2" idx="2"/>
            <a:endCxn id="61" idx="0"/>
          </p:cNvCxnSpPr>
          <p:nvPr/>
        </p:nvCxnSpPr>
        <p:spPr>
          <a:xfrm>
            <a:off x="1120420" y="2048917"/>
            <a:ext cx="0" cy="1923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844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Arrow Connector 58"/>
          <p:cNvCxnSpPr>
            <a:stCxn id="56" idx="2"/>
            <a:endCxn id="57" idx="0"/>
          </p:cNvCxnSpPr>
          <p:nvPr/>
        </p:nvCxnSpPr>
        <p:spPr>
          <a:xfrm>
            <a:off x="571124" y="2068941"/>
            <a:ext cx="0" cy="2733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7" idx="2"/>
            <a:endCxn id="58" idx="0"/>
          </p:cNvCxnSpPr>
          <p:nvPr/>
        </p:nvCxnSpPr>
        <p:spPr>
          <a:xfrm>
            <a:off x="571124" y="2544127"/>
            <a:ext cx="0" cy="3105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174508" y="1867124"/>
            <a:ext cx="793232" cy="1752600"/>
            <a:chOff x="227848" y="1867124"/>
            <a:chExt cx="793232" cy="1752600"/>
          </a:xfrm>
        </p:grpSpPr>
        <p:sp>
          <p:nvSpPr>
            <p:cNvPr id="56" name="Rounded Rectangle 55"/>
            <p:cNvSpPr/>
            <p:nvPr/>
          </p:nvSpPr>
          <p:spPr>
            <a:xfrm>
              <a:off x="227848" y="1867124"/>
              <a:ext cx="793232" cy="20181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b="1" dirty="0" smtClean="0">
                  <a:solidFill>
                    <a:schemeClr val="accent1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Layer 1</a:t>
              </a:r>
              <a:endParaRPr lang="en-US" sz="900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227848" y="2342310"/>
              <a:ext cx="793232" cy="20181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b="1" dirty="0" smtClean="0">
                  <a:solidFill>
                    <a:schemeClr val="accent1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Layer2</a:t>
              </a:r>
              <a:endParaRPr lang="en-US" sz="900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227848" y="2854684"/>
              <a:ext cx="793232" cy="20181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b="1" dirty="0" smtClean="0">
                  <a:solidFill>
                    <a:schemeClr val="accent1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Layer 3</a:t>
              </a:r>
              <a:endParaRPr lang="en-US" sz="900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227848" y="3417907"/>
              <a:ext cx="793232" cy="20181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b="1" dirty="0" smtClean="0">
                  <a:solidFill>
                    <a:schemeClr val="accent1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Layer4</a:t>
              </a:r>
              <a:endParaRPr lang="en-US" sz="900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68" name="Straight Arrow Connector 67"/>
          <p:cNvCxnSpPr>
            <a:stCxn id="58" idx="2"/>
            <a:endCxn id="63" idx="0"/>
          </p:cNvCxnSpPr>
          <p:nvPr/>
        </p:nvCxnSpPr>
        <p:spPr>
          <a:xfrm>
            <a:off x="571124" y="3056501"/>
            <a:ext cx="0" cy="361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3" idx="3"/>
            <a:endCxn id="190" idx="1"/>
          </p:cNvCxnSpPr>
          <p:nvPr/>
        </p:nvCxnSpPr>
        <p:spPr>
          <a:xfrm flipV="1">
            <a:off x="967740" y="3507507"/>
            <a:ext cx="296526" cy="11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58" idx="3"/>
            <a:endCxn id="80" idx="1"/>
          </p:cNvCxnSpPr>
          <p:nvPr/>
        </p:nvCxnSpPr>
        <p:spPr>
          <a:xfrm flipV="1">
            <a:off x="967740" y="2955592"/>
            <a:ext cx="110490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6108892" y="3092638"/>
            <a:ext cx="548640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TOTAL LOSS</a:t>
            </a:r>
          </a:p>
        </p:txBody>
      </p:sp>
      <p:cxnSp>
        <p:nvCxnSpPr>
          <p:cNvPr id="100" name="Elbow Connector 99"/>
          <p:cNvCxnSpPr>
            <a:stCxn id="127" idx="3"/>
            <a:endCxn id="139" idx="1"/>
          </p:cNvCxnSpPr>
          <p:nvPr/>
        </p:nvCxnSpPr>
        <p:spPr>
          <a:xfrm>
            <a:off x="5727892" y="2955592"/>
            <a:ext cx="381000" cy="29093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>
            <a:stCxn id="128" idx="3"/>
            <a:endCxn id="139" idx="1"/>
          </p:cNvCxnSpPr>
          <p:nvPr/>
        </p:nvCxnSpPr>
        <p:spPr>
          <a:xfrm flipV="1">
            <a:off x="5735512" y="3246527"/>
            <a:ext cx="373380" cy="26098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3025270" y="2488288"/>
            <a:ext cx="15424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AUXILIARY BRANCH</a:t>
            </a:r>
            <a:endParaRPr lang="en-US" sz="900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3232600" y="3761348"/>
            <a:ext cx="11277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 BRANCH</a:t>
            </a:r>
            <a:endParaRPr lang="en-US" sz="900" b="1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15" name="Group 114"/>
          <p:cNvGrpSpPr/>
          <p:nvPr/>
        </p:nvGrpSpPr>
        <p:grpSpPr>
          <a:xfrm>
            <a:off x="5795932" y="2739010"/>
            <a:ext cx="848708" cy="989369"/>
            <a:chOff x="5795932" y="2739010"/>
            <a:chExt cx="848708" cy="989369"/>
          </a:xfrm>
        </p:grpSpPr>
        <p:sp>
          <p:nvSpPr>
            <p:cNvPr id="154" name="TextBox 153"/>
            <p:cNvSpPr txBox="1"/>
            <p:nvPr/>
          </p:nvSpPr>
          <p:spPr>
            <a:xfrm>
              <a:off x="5795932" y="3528324"/>
              <a:ext cx="84870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* (1 – ALPHA)</a:t>
              </a:r>
              <a:endParaRPr lang="en-US" sz="7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5795932" y="2739010"/>
              <a:ext cx="58854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* ALPHA</a:t>
              </a:r>
              <a:endParaRPr lang="en-US" sz="7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1900834" y="2739010"/>
            <a:ext cx="3897986" cy="440534"/>
            <a:chOff x="1847494" y="2739010"/>
            <a:chExt cx="3897986" cy="440534"/>
          </a:xfrm>
        </p:grpSpPr>
        <p:grpSp>
          <p:nvGrpSpPr>
            <p:cNvPr id="97" name="Group 96"/>
            <p:cNvGrpSpPr/>
            <p:nvPr/>
          </p:nvGrpSpPr>
          <p:grpSpPr>
            <a:xfrm>
              <a:off x="2019300" y="2795572"/>
              <a:ext cx="3655252" cy="320040"/>
              <a:chOff x="2141220" y="2673652"/>
              <a:chExt cx="3655252" cy="320040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2141220" y="2673652"/>
                <a:ext cx="2946038" cy="320040"/>
                <a:chOff x="2240280" y="2666032"/>
                <a:chExt cx="2946038" cy="320040"/>
              </a:xfrm>
            </p:grpSpPr>
            <p:sp>
              <p:nvSpPr>
                <p:cNvPr id="80" name="TextBox 79"/>
                <p:cNvSpPr txBox="1"/>
                <p:nvPr/>
              </p:nvSpPr>
              <p:spPr>
                <a:xfrm>
                  <a:off x="2240280" y="2666032"/>
                  <a:ext cx="868679" cy="320040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00" dirty="0" smtClean="0">
                      <a:solidFill>
                        <a:srgbClr val="FF0000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AUX CLASSIFIER HEAD</a:t>
                  </a:r>
                </a:p>
              </p:txBody>
            </p:sp>
            <p:sp>
              <p:nvSpPr>
                <p:cNvPr id="82" name="TextBox 81"/>
                <p:cNvSpPr txBox="1"/>
                <p:nvPr/>
              </p:nvSpPr>
              <p:spPr>
                <a:xfrm>
                  <a:off x="3288384" y="2666032"/>
                  <a:ext cx="868679" cy="320040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algn="ctr">
                    <a:defRPr sz="700">
                      <a:solidFill>
                        <a:srgbClr val="FF0000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defRPr>
                  </a:lvl1pPr>
                </a:lstStyle>
                <a:p>
                  <a:r>
                    <a:rPr lang="en-US" dirty="0"/>
                    <a:t>BILINEAR </a:t>
                  </a:r>
                </a:p>
                <a:p>
                  <a:r>
                    <a:rPr lang="en-US" dirty="0"/>
                    <a:t>UP SAMPLING</a:t>
                  </a:r>
                </a:p>
              </p:txBody>
            </p:sp>
            <p:sp>
              <p:nvSpPr>
                <p:cNvPr id="83" name="TextBox 82"/>
                <p:cNvSpPr txBox="1"/>
                <p:nvPr/>
              </p:nvSpPr>
              <p:spPr>
                <a:xfrm>
                  <a:off x="4317638" y="2666032"/>
                  <a:ext cx="868680" cy="320040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algn="ctr">
                    <a:defRPr sz="700">
                      <a:solidFill>
                        <a:srgbClr val="FF0000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defRPr>
                  </a:lvl1pPr>
                </a:lstStyle>
                <a:p>
                  <a:r>
                    <a:rPr lang="en-US" dirty="0"/>
                    <a:t>MAIN BRANCH PREDICTION</a:t>
                  </a:r>
                </a:p>
              </p:txBody>
            </p:sp>
            <p:cxnSp>
              <p:nvCxnSpPr>
                <p:cNvPr id="85" name="Straight Arrow Connector 84"/>
                <p:cNvCxnSpPr>
                  <a:stCxn id="80" idx="3"/>
                  <a:endCxn id="82" idx="1"/>
                </p:cNvCxnSpPr>
                <p:nvPr/>
              </p:nvCxnSpPr>
              <p:spPr>
                <a:xfrm>
                  <a:off x="3108959" y="2826052"/>
                  <a:ext cx="179425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Arrow Connector 88"/>
                <p:cNvCxnSpPr>
                  <a:stCxn id="82" idx="3"/>
                  <a:endCxn id="83" idx="1"/>
                </p:cNvCxnSpPr>
                <p:nvPr/>
              </p:nvCxnSpPr>
              <p:spPr>
                <a:xfrm>
                  <a:off x="4157063" y="2826052"/>
                  <a:ext cx="160575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TextBox 126"/>
              <p:cNvSpPr txBox="1"/>
              <p:nvPr/>
            </p:nvSpPr>
            <p:spPr>
              <a:xfrm>
                <a:off x="5247832" y="2673652"/>
                <a:ext cx="548640" cy="32004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700" dirty="0" smtClean="0">
                    <a:solidFill>
                      <a:srgbClr val="FF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AUX</a:t>
                </a:r>
              </a:p>
              <a:p>
                <a:pPr algn="ctr"/>
                <a:r>
                  <a:rPr lang="en-US" sz="700" dirty="0" smtClean="0">
                    <a:solidFill>
                      <a:srgbClr val="FF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LOSS</a:t>
                </a:r>
              </a:p>
            </p:txBody>
          </p:sp>
          <p:cxnSp>
            <p:nvCxnSpPr>
              <p:cNvPr id="130" name="Straight Arrow Connector 129"/>
              <p:cNvCxnSpPr>
                <a:stCxn id="83" idx="3"/>
                <a:endCxn id="127" idx="1"/>
              </p:cNvCxnSpPr>
              <p:nvPr/>
            </p:nvCxnSpPr>
            <p:spPr>
              <a:xfrm>
                <a:off x="5087258" y="2833672"/>
                <a:ext cx="16057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8" name="Rectangle 157"/>
            <p:cNvSpPr/>
            <p:nvPr/>
          </p:nvSpPr>
          <p:spPr>
            <a:xfrm>
              <a:off x="1847494" y="2739010"/>
              <a:ext cx="3897986" cy="440534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1151890" y="3298270"/>
            <a:ext cx="4654550" cy="427463"/>
            <a:chOff x="1098550" y="3298270"/>
            <a:chExt cx="4654550" cy="427463"/>
          </a:xfrm>
        </p:grpSpPr>
        <p:grpSp>
          <p:nvGrpSpPr>
            <p:cNvPr id="98" name="Group 97"/>
            <p:cNvGrpSpPr/>
            <p:nvPr/>
          </p:nvGrpSpPr>
          <p:grpSpPr>
            <a:xfrm>
              <a:off x="1210926" y="3347487"/>
              <a:ext cx="4471246" cy="320040"/>
              <a:chOff x="1325226" y="3156987"/>
              <a:chExt cx="4471246" cy="338554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1325226" y="3156987"/>
                <a:ext cx="3754412" cy="338554"/>
                <a:chOff x="1439526" y="3042687"/>
                <a:chExt cx="3754412" cy="338554"/>
              </a:xfrm>
            </p:grpSpPr>
            <p:cxnSp>
              <p:nvCxnSpPr>
                <p:cNvPr id="70" name="Straight Arrow Connector 69"/>
                <p:cNvCxnSpPr>
                  <a:stCxn id="190" idx="3"/>
                  <a:endCxn id="176" idx="1"/>
                </p:cNvCxnSpPr>
                <p:nvPr/>
              </p:nvCxnSpPr>
              <p:spPr>
                <a:xfrm>
                  <a:off x="2076094" y="3211964"/>
                  <a:ext cx="179425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" name="Group 15"/>
                <p:cNvGrpSpPr/>
                <p:nvPr/>
              </p:nvGrpSpPr>
              <p:grpSpPr>
                <a:xfrm>
                  <a:off x="1439526" y="3042687"/>
                  <a:ext cx="3754412" cy="338554"/>
                  <a:chOff x="1607166" y="3042687"/>
                  <a:chExt cx="3754412" cy="338554"/>
                </a:xfrm>
              </p:grpSpPr>
              <p:sp>
                <p:nvSpPr>
                  <p:cNvPr id="176" name="TextBox 175"/>
                  <p:cNvSpPr txBox="1"/>
                  <p:nvPr/>
                </p:nvSpPr>
                <p:spPr>
                  <a:xfrm>
                    <a:off x="2423159" y="3042687"/>
                    <a:ext cx="853441" cy="338554"/>
                  </a:xfrm>
                  <a:prstGeom prst="rect">
                    <a:avLst/>
                  </a:prstGeom>
                  <a:noFill/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700" dirty="0" smtClean="0">
                        <a:solidFill>
                          <a:srgbClr val="0070C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CLASSIFIER</a:t>
                    </a:r>
                  </a:p>
                  <a:p>
                    <a:pPr algn="ctr"/>
                    <a:r>
                      <a:rPr lang="en-US" sz="700" dirty="0" smtClean="0">
                        <a:solidFill>
                          <a:srgbClr val="0070C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HEAD 1</a:t>
                    </a:r>
                  </a:p>
                </p:txBody>
              </p:sp>
              <p:sp>
                <p:nvSpPr>
                  <p:cNvPr id="190" name="TextBox 189"/>
                  <p:cNvSpPr txBox="1"/>
                  <p:nvPr/>
                </p:nvSpPr>
                <p:spPr>
                  <a:xfrm>
                    <a:off x="1607166" y="3042687"/>
                    <a:ext cx="636568" cy="338554"/>
                  </a:xfrm>
                  <a:prstGeom prst="rect">
                    <a:avLst/>
                  </a:prstGeom>
                  <a:noFill/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700" dirty="0" smtClean="0">
                        <a:solidFill>
                          <a:srgbClr val="0070C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PYRAMID POOLING</a:t>
                    </a:r>
                    <a:endParaRPr lang="en-US" sz="700" dirty="0">
                      <a:solidFill>
                        <a:srgbClr val="0070C0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3456025" y="3042687"/>
                    <a:ext cx="868679" cy="338554"/>
                  </a:xfrm>
                  <a:prstGeom prst="rect">
                    <a:avLst/>
                  </a:prstGeom>
                  <a:noFill/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700" dirty="0" smtClean="0">
                        <a:solidFill>
                          <a:srgbClr val="0070C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BILINEAR </a:t>
                    </a:r>
                  </a:p>
                  <a:p>
                    <a:pPr algn="ctr"/>
                    <a:r>
                      <a:rPr lang="en-US" sz="700" dirty="0" smtClean="0">
                        <a:solidFill>
                          <a:srgbClr val="0070C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UP SAMPLING</a:t>
                    </a:r>
                  </a:p>
                </p:txBody>
              </p:sp>
              <p:sp>
                <p:nvSpPr>
                  <p:cNvPr id="73" name="TextBox 72"/>
                  <p:cNvSpPr txBox="1"/>
                  <p:nvPr/>
                </p:nvSpPr>
                <p:spPr>
                  <a:xfrm>
                    <a:off x="4492898" y="3042687"/>
                    <a:ext cx="868680" cy="338554"/>
                  </a:xfrm>
                  <a:prstGeom prst="rect">
                    <a:avLst/>
                  </a:prstGeom>
                  <a:noFill/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700" dirty="0" smtClean="0">
                        <a:solidFill>
                          <a:srgbClr val="0070C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MAIN BRANCH</a:t>
                    </a:r>
                    <a:r>
                      <a:rPr lang="en-US" sz="700" dirty="0">
                        <a:solidFill>
                          <a:srgbClr val="0070C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 </a:t>
                    </a:r>
                    <a:r>
                      <a:rPr lang="en-US" sz="700" dirty="0" smtClean="0">
                        <a:solidFill>
                          <a:srgbClr val="0070C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PREDICTION</a:t>
                    </a:r>
                  </a:p>
                </p:txBody>
              </p:sp>
            </p:grpSp>
            <p:cxnSp>
              <p:nvCxnSpPr>
                <p:cNvPr id="75" name="Straight Arrow Connector 74"/>
                <p:cNvCxnSpPr>
                  <a:stCxn id="176" idx="3"/>
                  <a:endCxn id="72" idx="1"/>
                </p:cNvCxnSpPr>
                <p:nvPr/>
              </p:nvCxnSpPr>
              <p:spPr>
                <a:xfrm>
                  <a:off x="3108960" y="3211964"/>
                  <a:ext cx="179425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/>
                <p:cNvCxnSpPr>
                  <a:stCxn id="72" idx="3"/>
                  <a:endCxn id="73" idx="1"/>
                </p:cNvCxnSpPr>
                <p:nvPr/>
              </p:nvCxnSpPr>
              <p:spPr>
                <a:xfrm>
                  <a:off x="4157064" y="3211964"/>
                  <a:ext cx="168194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8" name="TextBox 127"/>
              <p:cNvSpPr txBox="1"/>
              <p:nvPr/>
            </p:nvSpPr>
            <p:spPr>
              <a:xfrm>
                <a:off x="5247832" y="3163474"/>
                <a:ext cx="548640" cy="325582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700" dirty="0" smtClean="0">
                    <a:solidFill>
                      <a:srgbClr val="0070C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MAIN</a:t>
                </a:r>
              </a:p>
              <a:p>
                <a:pPr algn="ctr"/>
                <a:r>
                  <a:rPr lang="en-US" sz="700" dirty="0" smtClean="0">
                    <a:solidFill>
                      <a:srgbClr val="0070C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LOSS</a:t>
                </a:r>
              </a:p>
            </p:txBody>
          </p:sp>
          <p:cxnSp>
            <p:nvCxnSpPr>
              <p:cNvPr id="131" name="Straight Arrow Connector 130"/>
              <p:cNvCxnSpPr>
                <a:stCxn id="73" idx="3"/>
                <a:endCxn id="128" idx="1"/>
              </p:cNvCxnSpPr>
              <p:nvPr/>
            </p:nvCxnSpPr>
            <p:spPr>
              <a:xfrm>
                <a:off x="5079638" y="3326264"/>
                <a:ext cx="168194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Rectangle 158"/>
            <p:cNvSpPr/>
            <p:nvPr/>
          </p:nvSpPr>
          <p:spPr>
            <a:xfrm>
              <a:off x="1098550" y="3298270"/>
              <a:ext cx="4654550" cy="427463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2" name="TextBox 161"/>
          <p:cNvSpPr txBox="1"/>
          <p:nvPr/>
        </p:nvSpPr>
        <p:spPr>
          <a:xfrm>
            <a:off x="154847" y="1421064"/>
            <a:ext cx="832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RESNET </a:t>
            </a:r>
          </a:p>
          <a:p>
            <a:pPr algn="ctr"/>
            <a:r>
              <a:rPr lang="en-US" sz="9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BACKBONE</a:t>
            </a:r>
            <a:endParaRPr lang="en-US" sz="9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114299" y="1790700"/>
            <a:ext cx="913324" cy="1935033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812555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552191" y="1757536"/>
            <a:ext cx="1592568" cy="32004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 Map</a:t>
            </a:r>
            <a:endParaRPr lang="en-US" sz="9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1" name="Straight Arrow Connector 70"/>
          <p:cNvCxnSpPr>
            <a:stCxn id="4" idx="2"/>
            <a:endCxn id="62" idx="0"/>
          </p:cNvCxnSpPr>
          <p:nvPr/>
        </p:nvCxnSpPr>
        <p:spPr>
          <a:xfrm>
            <a:off x="3348475" y="2077576"/>
            <a:ext cx="0" cy="40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5" idx="2"/>
            <a:endCxn id="114" idx="0"/>
          </p:cNvCxnSpPr>
          <p:nvPr/>
        </p:nvCxnSpPr>
        <p:spPr>
          <a:xfrm>
            <a:off x="3348475" y="3941090"/>
            <a:ext cx="0" cy="3611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ounded Rectangle 113"/>
          <p:cNvSpPr/>
          <p:nvPr/>
        </p:nvSpPr>
        <p:spPr>
          <a:xfrm>
            <a:off x="2552191" y="4302284"/>
            <a:ext cx="1592568" cy="32004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OUTPUT</a:t>
            </a:r>
            <a:endParaRPr lang="en-US" sz="9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482335" y="2359965"/>
            <a:ext cx="1732280" cy="1647679"/>
            <a:chOff x="2482335" y="2359965"/>
            <a:chExt cx="1732280" cy="1647679"/>
          </a:xfrm>
        </p:grpSpPr>
        <p:grpSp>
          <p:nvGrpSpPr>
            <p:cNvPr id="13" name="Group 12"/>
            <p:cNvGrpSpPr/>
            <p:nvPr/>
          </p:nvGrpSpPr>
          <p:grpSpPr>
            <a:xfrm>
              <a:off x="2552191" y="2486376"/>
              <a:ext cx="1592568" cy="1454714"/>
              <a:chOff x="2552191" y="2486376"/>
              <a:chExt cx="1592568" cy="1454714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2552191" y="2486376"/>
                <a:ext cx="1592568" cy="32004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b="1" dirty="0" smtClean="0">
                    <a:solidFill>
                      <a:schemeClr val="accent1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Conv2d(2048, 256, 3,</a:t>
                </a:r>
              </a:p>
              <a:p>
                <a:pPr algn="ctr"/>
                <a:r>
                  <a:rPr lang="en-US" sz="800" b="1" dirty="0" smtClean="0">
                    <a:solidFill>
                      <a:schemeClr val="accent1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dilation=12, padding =12)</a:t>
                </a:r>
                <a:endParaRPr lang="en-US" sz="800" b="1" dirty="0">
                  <a:solidFill>
                    <a:schemeClr val="accent1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2552191" y="3037938"/>
                <a:ext cx="1592568" cy="32004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b="1" dirty="0" smtClean="0">
                    <a:solidFill>
                      <a:schemeClr val="accent1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BatchNorm2d(256)</a:t>
                </a:r>
                <a:endParaRPr lang="en-US" sz="800" b="1" dirty="0">
                  <a:solidFill>
                    <a:schemeClr val="accent1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2552191" y="3621050"/>
                <a:ext cx="1592568" cy="32004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b="1" dirty="0" smtClean="0">
                    <a:solidFill>
                      <a:schemeClr val="accent1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ReLU Activation</a:t>
                </a:r>
                <a:endParaRPr lang="en-US" sz="800" b="1" dirty="0">
                  <a:solidFill>
                    <a:schemeClr val="accent1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cxnSp>
            <p:nvCxnSpPr>
              <p:cNvPr id="76" name="Straight Arrow Connector 75"/>
              <p:cNvCxnSpPr>
                <a:stCxn id="62" idx="2"/>
                <a:endCxn id="64" idx="0"/>
              </p:cNvCxnSpPr>
              <p:nvPr/>
            </p:nvCxnSpPr>
            <p:spPr>
              <a:xfrm>
                <a:off x="3348475" y="2806416"/>
                <a:ext cx="0" cy="2315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>
                <a:stCxn id="64" idx="2"/>
                <a:endCxn id="65" idx="0"/>
              </p:cNvCxnSpPr>
              <p:nvPr/>
            </p:nvCxnSpPr>
            <p:spPr>
              <a:xfrm>
                <a:off x="3348475" y="3357978"/>
                <a:ext cx="0" cy="2630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8" name="Rectangle 117"/>
            <p:cNvSpPr/>
            <p:nvPr/>
          </p:nvSpPr>
          <p:spPr>
            <a:xfrm>
              <a:off x="2482335" y="2359965"/>
              <a:ext cx="1732280" cy="1647679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TextBox 118"/>
          <p:cNvSpPr txBox="1"/>
          <p:nvPr/>
        </p:nvSpPr>
        <p:spPr>
          <a:xfrm rot="16200000">
            <a:off x="1284340" y="3021359"/>
            <a:ext cx="1950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ASPP Conv Module</a:t>
            </a:r>
            <a:endParaRPr lang="en-US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365805" y="2105981"/>
            <a:ext cx="822960" cy="2155630"/>
            <a:chOff x="3321355" y="2098361"/>
            <a:chExt cx="822960" cy="2155630"/>
          </a:xfrm>
        </p:grpSpPr>
        <p:sp>
          <p:nvSpPr>
            <p:cNvPr id="66" name="TextBox 65"/>
            <p:cNvSpPr txBox="1"/>
            <p:nvPr/>
          </p:nvSpPr>
          <p:spPr>
            <a:xfrm>
              <a:off x="3321355" y="2098361"/>
              <a:ext cx="822960" cy="201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(2048, 23, 40)</a:t>
              </a:r>
              <a:endParaRPr lang="en-US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321355" y="3366077"/>
              <a:ext cx="822960" cy="201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(256, 23, </a:t>
              </a:r>
              <a:r>
                <a:rPr lang="en-US" sz="7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4</a:t>
              </a:r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0)</a:t>
              </a:r>
              <a:endParaRPr lang="en-US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321355" y="2823122"/>
              <a:ext cx="822960" cy="201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(256, 23, </a:t>
              </a:r>
              <a:r>
                <a:rPr lang="en-US" sz="7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4</a:t>
              </a:r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0)</a:t>
              </a:r>
              <a:endParaRPr lang="en-US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321355" y="4052823"/>
              <a:ext cx="822960" cy="201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(256, 23, </a:t>
              </a:r>
              <a:r>
                <a:rPr lang="en-US" sz="7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4</a:t>
              </a:r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0)</a:t>
              </a:r>
              <a:endParaRPr lang="en-US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8592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651</TotalTime>
  <Words>913</Words>
  <Application>Microsoft Office PowerPoint</Application>
  <PresentationFormat>A4 Paper (210x297 mm)</PresentationFormat>
  <Paragraphs>213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Tahoma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 J</dc:creator>
  <cp:lastModifiedBy>Suresh J</cp:lastModifiedBy>
  <cp:revision>81</cp:revision>
  <dcterms:created xsi:type="dcterms:W3CDTF">2022-07-02T11:35:08Z</dcterms:created>
  <dcterms:modified xsi:type="dcterms:W3CDTF">2023-02-03T03:08:24Z</dcterms:modified>
</cp:coreProperties>
</file>