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emf" ContentType="image/x-emf"/>
  <Override PartName="/ppt/media/image5.png" ContentType="image/png"/>
  <Override PartName="/ppt/media/image10.png" ContentType="image/png"/>
  <Override PartName="/ppt/media/image3.png" ContentType="image/png"/>
  <Override PartName="/ppt/media/image4.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0077450" cy="56689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30" name="PlaceHolder 2"/>
          <p:cNvSpPr>
            <a:spLocks noGrp="1"/>
          </p:cNvSpPr>
          <p:nvPr>
            <p:ph type="body"/>
          </p:nvPr>
        </p:nvSpPr>
        <p:spPr>
          <a:xfrm>
            <a:off x="503640" y="1002240"/>
            <a:ext cx="9068760" cy="1568160"/>
          </a:xfrm>
          <a:prstGeom prst="rect">
            <a:avLst/>
          </a:prstGeom>
        </p:spPr>
        <p:txBody>
          <a:bodyPr lIns="0" rIns="0" tIns="0" bIns="0">
            <a:normAutofit/>
          </a:bodyPr>
          <a:p>
            <a:endParaRPr b="0" lang="en-US" sz="2200" spc="-1" strike="noStrike">
              <a:latin typeface="Arial"/>
            </a:endParaRPr>
          </a:p>
        </p:txBody>
      </p:sp>
      <p:sp>
        <p:nvSpPr>
          <p:cNvPr id="31" name="PlaceHolder 3"/>
          <p:cNvSpPr>
            <a:spLocks noGrp="1"/>
          </p:cNvSpPr>
          <p:nvPr>
            <p:ph type="body"/>
          </p:nvPr>
        </p:nvSpPr>
        <p:spPr>
          <a:xfrm>
            <a:off x="503640" y="2719800"/>
            <a:ext cx="9068760" cy="1568160"/>
          </a:xfrm>
          <a:prstGeom prst="rect">
            <a:avLst/>
          </a:prstGeom>
        </p:spPr>
        <p:txBody>
          <a:bodyPr lIns="0" rIns="0" tIns="0" bIns="0">
            <a:normAutofit/>
          </a:bodyPr>
          <a:p>
            <a:endParaRPr b="0" lang="en-US" sz="2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33" name="PlaceHolder 2"/>
          <p:cNvSpPr>
            <a:spLocks noGrp="1"/>
          </p:cNvSpPr>
          <p:nvPr>
            <p:ph type="body"/>
          </p:nvPr>
        </p:nvSpPr>
        <p:spPr>
          <a:xfrm>
            <a:off x="503640" y="1002240"/>
            <a:ext cx="4425480" cy="1568160"/>
          </a:xfrm>
          <a:prstGeom prst="rect">
            <a:avLst/>
          </a:prstGeom>
        </p:spPr>
        <p:txBody>
          <a:bodyPr lIns="0" rIns="0" tIns="0" bIns="0">
            <a:normAutofit/>
          </a:bodyPr>
          <a:p>
            <a:endParaRPr b="0" lang="en-US" sz="2200" spc="-1" strike="noStrike">
              <a:latin typeface="Arial"/>
            </a:endParaRPr>
          </a:p>
        </p:txBody>
      </p:sp>
      <p:sp>
        <p:nvSpPr>
          <p:cNvPr id="34" name="PlaceHolder 3"/>
          <p:cNvSpPr>
            <a:spLocks noGrp="1"/>
          </p:cNvSpPr>
          <p:nvPr>
            <p:ph type="body"/>
          </p:nvPr>
        </p:nvSpPr>
        <p:spPr>
          <a:xfrm>
            <a:off x="5150880" y="1002240"/>
            <a:ext cx="4425480" cy="1568160"/>
          </a:xfrm>
          <a:prstGeom prst="rect">
            <a:avLst/>
          </a:prstGeom>
        </p:spPr>
        <p:txBody>
          <a:bodyPr lIns="0" rIns="0" tIns="0" bIns="0">
            <a:normAutofit/>
          </a:bodyPr>
          <a:p>
            <a:endParaRPr b="0" lang="en-US" sz="2200" spc="-1" strike="noStrike">
              <a:latin typeface="Arial"/>
            </a:endParaRPr>
          </a:p>
        </p:txBody>
      </p:sp>
      <p:sp>
        <p:nvSpPr>
          <p:cNvPr id="35" name="PlaceHolder 4"/>
          <p:cNvSpPr>
            <a:spLocks noGrp="1"/>
          </p:cNvSpPr>
          <p:nvPr>
            <p:ph type="body"/>
          </p:nvPr>
        </p:nvSpPr>
        <p:spPr>
          <a:xfrm>
            <a:off x="503640" y="2719800"/>
            <a:ext cx="4425480" cy="1568160"/>
          </a:xfrm>
          <a:prstGeom prst="rect">
            <a:avLst/>
          </a:prstGeom>
        </p:spPr>
        <p:txBody>
          <a:bodyPr lIns="0" rIns="0" tIns="0" bIns="0">
            <a:normAutofit/>
          </a:bodyPr>
          <a:p>
            <a:endParaRPr b="0" lang="en-US" sz="2200" spc="-1" strike="noStrike">
              <a:latin typeface="Arial"/>
            </a:endParaRPr>
          </a:p>
        </p:txBody>
      </p:sp>
      <p:sp>
        <p:nvSpPr>
          <p:cNvPr id="36" name="PlaceHolder 5"/>
          <p:cNvSpPr>
            <a:spLocks noGrp="1"/>
          </p:cNvSpPr>
          <p:nvPr>
            <p:ph type="body"/>
          </p:nvPr>
        </p:nvSpPr>
        <p:spPr>
          <a:xfrm>
            <a:off x="5150880" y="2719800"/>
            <a:ext cx="4425480" cy="1568160"/>
          </a:xfrm>
          <a:prstGeom prst="rect">
            <a:avLst/>
          </a:prstGeom>
        </p:spPr>
        <p:txBody>
          <a:bodyPr lIns="0" rIns="0" tIns="0" bIns="0">
            <a:normAutofit/>
          </a:bodyPr>
          <a:p>
            <a:endParaRPr b="0" lang="en-US" sz="2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38" name="PlaceHolder 2"/>
          <p:cNvSpPr>
            <a:spLocks noGrp="1"/>
          </p:cNvSpPr>
          <p:nvPr>
            <p:ph type="body"/>
          </p:nvPr>
        </p:nvSpPr>
        <p:spPr>
          <a:xfrm>
            <a:off x="503640" y="1002240"/>
            <a:ext cx="2919960" cy="1568160"/>
          </a:xfrm>
          <a:prstGeom prst="rect">
            <a:avLst/>
          </a:prstGeom>
        </p:spPr>
        <p:txBody>
          <a:bodyPr lIns="0" rIns="0" tIns="0" bIns="0">
            <a:normAutofit/>
          </a:bodyPr>
          <a:p>
            <a:endParaRPr b="0" lang="en-US" sz="2200" spc="-1" strike="noStrike">
              <a:latin typeface="Arial"/>
            </a:endParaRPr>
          </a:p>
        </p:txBody>
      </p:sp>
      <p:sp>
        <p:nvSpPr>
          <p:cNvPr id="39" name="PlaceHolder 3"/>
          <p:cNvSpPr>
            <a:spLocks noGrp="1"/>
          </p:cNvSpPr>
          <p:nvPr>
            <p:ph type="body"/>
          </p:nvPr>
        </p:nvSpPr>
        <p:spPr>
          <a:xfrm>
            <a:off x="3570120" y="1002240"/>
            <a:ext cx="2919960" cy="1568160"/>
          </a:xfrm>
          <a:prstGeom prst="rect">
            <a:avLst/>
          </a:prstGeom>
        </p:spPr>
        <p:txBody>
          <a:bodyPr lIns="0" rIns="0" tIns="0" bIns="0">
            <a:normAutofit/>
          </a:bodyPr>
          <a:p>
            <a:endParaRPr b="0" lang="en-US" sz="2200" spc="-1" strike="noStrike">
              <a:latin typeface="Arial"/>
            </a:endParaRPr>
          </a:p>
        </p:txBody>
      </p:sp>
      <p:sp>
        <p:nvSpPr>
          <p:cNvPr id="40" name="PlaceHolder 4"/>
          <p:cNvSpPr>
            <a:spLocks noGrp="1"/>
          </p:cNvSpPr>
          <p:nvPr>
            <p:ph type="body"/>
          </p:nvPr>
        </p:nvSpPr>
        <p:spPr>
          <a:xfrm>
            <a:off x="6636240" y="1002240"/>
            <a:ext cx="2919960" cy="1568160"/>
          </a:xfrm>
          <a:prstGeom prst="rect">
            <a:avLst/>
          </a:prstGeom>
        </p:spPr>
        <p:txBody>
          <a:bodyPr lIns="0" rIns="0" tIns="0" bIns="0">
            <a:normAutofit/>
          </a:bodyPr>
          <a:p>
            <a:endParaRPr b="0" lang="en-US" sz="2200" spc="-1" strike="noStrike">
              <a:latin typeface="Arial"/>
            </a:endParaRPr>
          </a:p>
        </p:txBody>
      </p:sp>
      <p:sp>
        <p:nvSpPr>
          <p:cNvPr id="41" name="PlaceHolder 5"/>
          <p:cNvSpPr>
            <a:spLocks noGrp="1"/>
          </p:cNvSpPr>
          <p:nvPr>
            <p:ph type="body"/>
          </p:nvPr>
        </p:nvSpPr>
        <p:spPr>
          <a:xfrm>
            <a:off x="503640" y="2719800"/>
            <a:ext cx="2919960" cy="1568160"/>
          </a:xfrm>
          <a:prstGeom prst="rect">
            <a:avLst/>
          </a:prstGeom>
        </p:spPr>
        <p:txBody>
          <a:bodyPr lIns="0" rIns="0" tIns="0" bIns="0">
            <a:normAutofit/>
          </a:bodyPr>
          <a:p>
            <a:endParaRPr b="0" lang="en-US" sz="2200" spc="-1" strike="noStrike">
              <a:latin typeface="Arial"/>
            </a:endParaRPr>
          </a:p>
        </p:txBody>
      </p:sp>
      <p:sp>
        <p:nvSpPr>
          <p:cNvPr id="42" name="PlaceHolder 6"/>
          <p:cNvSpPr>
            <a:spLocks noGrp="1"/>
          </p:cNvSpPr>
          <p:nvPr>
            <p:ph type="body"/>
          </p:nvPr>
        </p:nvSpPr>
        <p:spPr>
          <a:xfrm>
            <a:off x="3570120" y="2719800"/>
            <a:ext cx="2919960" cy="1568160"/>
          </a:xfrm>
          <a:prstGeom prst="rect">
            <a:avLst/>
          </a:prstGeom>
        </p:spPr>
        <p:txBody>
          <a:bodyPr lIns="0" rIns="0" tIns="0" bIns="0">
            <a:normAutofit/>
          </a:bodyPr>
          <a:p>
            <a:endParaRPr b="0" lang="en-US" sz="2200" spc="-1" strike="noStrike">
              <a:latin typeface="Arial"/>
            </a:endParaRPr>
          </a:p>
        </p:txBody>
      </p:sp>
      <p:sp>
        <p:nvSpPr>
          <p:cNvPr id="43" name="PlaceHolder 7"/>
          <p:cNvSpPr>
            <a:spLocks noGrp="1"/>
          </p:cNvSpPr>
          <p:nvPr>
            <p:ph type="body"/>
          </p:nvPr>
        </p:nvSpPr>
        <p:spPr>
          <a:xfrm>
            <a:off x="6636240" y="2719800"/>
            <a:ext cx="2919960" cy="1568160"/>
          </a:xfrm>
          <a:prstGeom prst="rect">
            <a:avLst/>
          </a:prstGeom>
        </p:spPr>
        <p:txBody>
          <a:bodyPr lIns="0" rIns="0" tIns="0" bIns="0">
            <a:normAutofit/>
          </a:bodyPr>
          <a:p>
            <a:endParaRPr b="0" lang="en-US" sz="2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9" name="PlaceHolder 2"/>
          <p:cNvSpPr>
            <a:spLocks noGrp="1"/>
          </p:cNvSpPr>
          <p:nvPr>
            <p:ph type="subTitle"/>
          </p:nvPr>
        </p:nvSpPr>
        <p:spPr>
          <a:xfrm>
            <a:off x="503640" y="1002240"/>
            <a:ext cx="9068760" cy="3287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11" name="PlaceHolder 2"/>
          <p:cNvSpPr>
            <a:spLocks noGrp="1"/>
          </p:cNvSpPr>
          <p:nvPr>
            <p:ph type="body"/>
          </p:nvPr>
        </p:nvSpPr>
        <p:spPr>
          <a:xfrm>
            <a:off x="503640" y="1002240"/>
            <a:ext cx="9068760" cy="3287880"/>
          </a:xfrm>
          <a:prstGeom prst="rect">
            <a:avLst/>
          </a:prstGeom>
        </p:spPr>
        <p:txBody>
          <a:bodyPr lIns="0" rIns="0" tIns="0" bIns="0">
            <a:normAutofit/>
          </a:bodyPr>
          <a:p>
            <a:endParaRPr b="0" lang="en-US" sz="2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13" name="PlaceHolder 2"/>
          <p:cNvSpPr>
            <a:spLocks noGrp="1"/>
          </p:cNvSpPr>
          <p:nvPr>
            <p:ph type="body"/>
          </p:nvPr>
        </p:nvSpPr>
        <p:spPr>
          <a:xfrm>
            <a:off x="503640" y="1002240"/>
            <a:ext cx="4425480" cy="3287880"/>
          </a:xfrm>
          <a:prstGeom prst="rect">
            <a:avLst/>
          </a:prstGeom>
        </p:spPr>
        <p:txBody>
          <a:bodyPr lIns="0" rIns="0" tIns="0" bIns="0">
            <a:normAutofit/>
          </a:bodyPr>
          <a:p>
            <a:endParaRPr b="0" lang="en-US" sz="2200" spc="-1" strike="noStrike">
              <a:latin typeface="Arial"/>
            </a:endParaRPr>
          </a:p>
        </p:txBody>
      </p:sp>
      <p:sp>
        <p:nvSpPr>
          <p:cNvPr id="14" name="PlaceHolder 3"/>
          <p:cNvSpPr>
            <a:spLocks noGrp="1"/>
          </p:cNvSpPr>
          <p:nvPr>
            <p:ph type="body"/>
          </p:nvPr>
        </p:nvSpPr>
        <p:spPr>
          <a:xfrm>
            <a:off x="5150880" y="1002240"/>
            <a:ext cx="4425480" cy="3287880"/>
          </a:xfrm>
          <a:prstGeom prst="rect">
            <a:avLst/>
          </a:prstGeom>
        </p:spPr>
        <p:txBody>
          <a:bodyPr lIns="0" rIns="0" tIns="0" bIns="0">
            <a:normAutofit/>
          </a:bodyPr>
          <a:p>
            <a:endParaRPr b="0" lang="en-US" sz="2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731160" y="77400"/>
            <a:ext cx="6581520" cy="3116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18" name="PlaceHolder 2"/>
          <p:cNvSpPr>
            <a:spLocks noGrp="1"/>
          </p:cNvSpPr>
          <p:nvPr>
            <p:ph type="body"/>
          </p:nvPr>
        </p:nvSpPr>
        <p:spPr>
          <a:xfrm>
            <a:off x="503640" y="1002240"/>
            <a:ext cx="4425480" cy="1568160"/>
          </a:xfrm>
          <a:prstGeom prst="rect">
            <a:avLst/>
          </a:prstGeom>
        </p:spPr>
        <p:txBody>
          <a:bodyPr lIns="0" rIns="0" tIns="0" bIns="0">
            <a:normAutofit/>
          </a:bodyPr>
          <a:p>
            <a:endParaRPr b="0" lang="en-US" sz="2200" spc="-1" strike="noStrike">
              <a:latin typeface="Arial"/>
            </a:endParaRPr>
          </a:p>
        </p:txBody>
      </p:sp>
      <p:sp>
        <p:nvSpPr>
          <p:cNvPr id="19" name="PlaceHolder 3"/>
          <p:cNvSpPr>
            <a:spLocks noGrp="1"/>
          </p:cNvSpPr>
          <p:nvPr>
            <p:ph type="body"/>
          </p:nvPr>
        </p:nvSpPr>
        <p:spPr>
          <a:xfrm>
            <a:off x="5150880" y="1002240"/>
            <a:ext cx="4425480" cy="3287880"/>
          </a:xfrm>
          <a:prstGeom prst="rect">
            <a:avLst/>
          </a:prstGeom>
        </p:spPr>
        <p:txBody>
          <a:bodyPr lIns="0" rIns="0" tIns="0" bIns="0">
            <a:normAutofit/>
          </a:bodyPr>
          <a:p>
            <a:endParaRPr b="0" lang="en-US" sz="2200" spc="-1" strike="noStrike">
              <a:latin typeface="Arial"/>
            </a:endParaRPr>
          </a:p>
        </p:txBody>
      </p:sp>
      <p:sp>
        <p:nvSpPr>
          <p:cNvPr id="20" name="PlaceHolder 4"/>
          <p:cNvSpPr>
            <a:spLocks noGrp="1"/>
          </p:cNvSpPr>
          <p:nvPr>
            <p:ph type="body"/>
          </p:nvPr>
        </p:nvSpPr>
        <p:spPr>
          <a:xfrm>
            <a:off x="503640" y="2719800"/>
            <a:ext cx="4425480" cy="1568160"/>
          </a:xfrm>
          <a:prstGeom prst="rect">
            <a:avLst/>
          </a:prstGeom>
        </p:spPr>
        <p:txBody>
          <a:bodyPr lIns="0" rIns="0" tIns="0" bIns="0">
            <a:normAutofit/>
          </a:bodyPr>
          <a:p>
            <a:endParaRPr b="0" lang="en-US" sz="2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22" name="PlaceHolder 2"/>
          <p:cNvSpPr>
            <a:spLocks noGrp="1"/>
          </p:cNvSpPr>
          <p:nvPr>
            <p:ph type="body"/>
          </p:nvPr>
        </p:nvSpPr>
        <p:spPr>
          <a:xfrm>
            <a:off x="503640" y="1002240"/>
            <a:ext cx="4425480" cy="3287880"/>
          </a:xfrm>
          <a:prstGeom prst="rect">
            <a:avLst/>
          </a:prstGeom>
        </p:spPr>
        <p:txBody>
          <a:bodyPr lIns="0" rIns="0" tIns="0" bIns="0">
            <a:normAutofit/>
          </a:bodyPr>
          <a:p>
            <a:endParaRPr b="0" lang="en-US" sz="2200" spc="-1" strike="noStrike">
              <a:latin typeface="Arial"/>
            </a:endParaRPr>
          </a:p>
        </p:txBody>
      </p:sp>
      <p:sp>
        <p:nvSpPr>
          <p:cNvPr id="23" name="PlaceHolder 3"/>
          <p:cNvSpPr>
            <a:spLocks noGrp="1"/>
          </p:cNvSpPr>
          <p:nvPr>
            <p:ph type="body"/>
          </p:nvPr>
        </p:nvSpPr>
        <p:spPr>
          <a:xfrm>
            <a:off x="5150880" y="1002240"/>
            <a:ext cx="4425480" cy="1568160"/>
          </a:xfrm>
          <a:prstGeom prst="rect">
            <a:avLst/>
          </a:prstGeom>
        </p:spPr>
        <p:txBody>
          <a:bodyPr lIns="0" rIns="0" tIns="0" bIns="0">
            <a:normAutofit/>
          </a:bodyPr>
          <a:p>
            <a:endParaRPr b="0" lang="en-US" sz="2200" spc="-1" strike="noStrike">
              <a:latin typeface="Arial"/>
            </a:endParaRPr>
          </a:p>
        </p:txBody>
      </p:sp>
      <p:sp>
        <p:nvSpPr>
          <p:cNvPr id="24" name="PlaceHolder 4"/>
          <p:cNvSpPr>
            <a:spLocks noGrp="1"/>
          </p:cNvSpPr>
          <p:nvPr>
            <p:ph type="body"/>
          </p:nvPr>
        </p:nvSpPr>
        <p:spPr>
          <a:xfrm>
            <a:off x="5150880" y="2719800"/>
            <a:ext cx="4425480" cy="1568160"/>
          </a:xfrm>
          <a:prstGeom prst="rect">
            <a:avLst/>
          </a:prstGeom>
        </p:spPr>
        <p:txBody>
          <a:bodyPr lIns="0" rIns="0" tIns="0" bIns="0">
            <a:normAutofit/>
          </a:bodyPr>
          <a:p>
            <a:endParaRPr b="0" lang="en-US" sz="2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31160" y="77400"/>
            <a:ext cx="6581520" cy="672120"/>
          </a:xfrm>
          <a:prstGeom prst="rect">
            <a:avLst/>
          </a:prstGeom>
        </p:spPr>
        <p:txBody>
          <a:bodyPr lIns="0" rIns="0" tIns="0" bIns="0" anchor="ctr">
            <a:noAutofit/>
          </a:bodyPr>
          <a:p>
            <a:endParaRPr b="0" lang="en-US" sz="3200" spc="-1" strike="noStrike">
              <a:latin typeface="Arial"/>
            </a:endParaRPr>
          </a:p>
        </p:txBody>
      </p:sp>
      <p:sp>
        <p:nvSpPr>
          <p:cNvPr id="26" name="PlaceHolder 2"/>
          <p:cNvSpPr>
            <a:spLocks noGrp="1"/>
          </p:cNvSpPr>
          <p:nvPr>
            <p:ph type="body"/>
          </p:nvPr>
        </p:nvSpPr>
        <p:spPr>
          <a:xfrm>
            <a:off x="503640" y="1002240"/>
            <a:ext cx="4425480" cy="1568160"/>
          </a:xfrm>
          <a:prstGeom prst="rect">
            <a:avLst/>
          </a:prstGeom>
        </p:spPr>
        <p:txBody>
          <a:bodyPr lIns="0" rIns="0" tIns="0" bIns="0">
            <a:normAutofit/>
          </a:bodyPr>
          <a:p>
            <a:endParaRPr b="0" lang="en-US" sz="2200" spc="-1" strike="noStrike">
              <a:latin typeface="Arial"/>
            </a:endParaRPr>
          </a:p>
        </p:txBody>
      </p:sp>
      <p:sp>
        <p:nvSpPr>
          <p:cNvPr id="27" name="PlaceHolder 3"/>
          <p:cNvSpPr>
            <a:spLocks noGrp="1"/>
          </p:cNvSpPr>
          <p:nvPr>
            <p:ph type="body"/>
          </p:nvPr>
        </p:nvSpPr>
        <p:spPr>
          <a:xfrm>
            <a:off x="5150880" y="1002240"/>
            <a:ext cx="4425480" cy="1568160"/>
          </a:xfrm>
          <a:prstGeom prst="rect">
            <a:avLst/>
          </a:prstGeom>
        </p:spPr>
        <p:txBody>
          <a:bodyPr lIns="0" rIns="0" tIns="0" bIns="0">
            <a:normAutofit/>
          </a:bodyPr>
          <a:p>
            <a:endParaRPr b="0" lang="en-US" sz="2200" spc="-1" strike="noStrike">
              <a:latin typeface="Arial"/>
            </a:endParaRPr>
          </a:p>
        </p:txBody>
      </p:sp>
      <p:sp>
        <p:nvSpPr>
          <p:cNvPr id="28" name="PlaceHolder 4"/>
          <p:cNvSpPr>
            <a:spLocks noGrp="1"/>
          </p:cNvSpPr>
          <p:nvPr>
            <p:ph type="body"/>
          </p:nvPr>
        </p:nvSpPr>
        <p:spPr>
          <a:xfrm>
            <a:off x="503640" y="2719800"/>
            <a:ext cx="9068760" cy="1568160"/>
          </a:xfrm>
          <a:prstGeom prst="rect">
            <a:avLst/>
          </a:prstGeom>
        </p:spPr>
        <p:txBody>
          <a:bodyPr lIns="0" rIns="0" tIns="0" bIns="0">
            <a:normAutofit/>
          </a:bodyPr>
          <a:p>
            <a:endParaRPr b="0" lang="en-US" sz="2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0"/>
            <a:ext cx="8135640" cy="822960"/>
          </a:xfrm>
          <a:prstGeom prst="rect">
            <a:avLst/>
          </a:prstGeom>
          <a:solidFill>
            <a:srgbClr val="1a4568">
              <a:alpha val="36000"/>
            </a:srgbClr>
          </a:solidFill>
          <a:ln>
            <a:noFill/>
          </a:ln>
        </p:spPr>
        <p:style>
          <a:lnRef idx="0"/>
          <a:fillRef idx="0"/>
          <a:effectRef idx="0"/>
          <a:fontRef idx="minor"/>
        </p:style>
      </p:sp>
      <p:pic>
        <p:nvPicPr>
          <p:cNvPr id="1" name="" descr=""/>
          <p:cNvPicPr/>
          <p:nvPr/>
        </p:nvPicPr>
        <p:blipFill>
          <a:blip r:embed="rId2"/>
          <a:stretch/>
        </p:blipFill>
        <p:spPr>
          <a:xfrm>
            <a:off x="8978760" y="193680"/>
            <a:ext cx="822600" cy="428040"/>
          </a:xfrm>
          <a:prstGeom prst="rect">
            <a:avLst/>
          </a:prstGeom>
          <a:ln>
            <a:noFill/>
          </a:ln>
        </p:spPr>
      </p:pic>
      <p:sp>
        <p:nvSpPr>
          <p:cNvPr id="2" name="PlaceHolder 2"/>
          <p:cNvSpPr>
            <a:spLocks noGrp="1"/>
          </p:cNvSpPr>
          <p:nvPr>
            <p:ph type="title"/>
          </p:nvPr>
        </p:nvSpPr>
        <p:spPr>
          <a:xfrm>
            <a:off x="731160" y="77400"/>
            <a:ext cx="6581520" cy="672120"/>
          </a:xfrm>
          <a:prstGeom prst="rect">
            <a:avLst/>
          </a:prstGeom>
        </p:spPr>
        <p:txBody>
          <a:bodyPr lIns="0" rIns="0" tIns="0" bIns="0" anchor="ctr">
            <a:noAutofit/>
          </a:bodyPr>
          <a:p>
            <a:r>
              <a:rPr b="0" lang="en-US" sz="3200" spc="-1" strike="noStrike">
                <a:latin typeface="Arial"/>
              </a:rPr>
              <a:t>Click to edit the title text format</a:t>
            </a:r>
            <a:endParaRPr b="0" lang="en-US" sz="3200" spc="-1" strike="noStrike">
              <a:latin typeface="Arial"/>
            </a:endParaRPr>
          </a:p>
        </p:txBody>
      </p:sp>
      <p:sp>
        <p:nvSpPr>
          <p:cNvPr id="3" name="PlaceHolder 3"/>
          <p:cNvSpPr>
            <a:spLocks noGrp="1"/>
          </p:cNvSpPr>
          <p:nvPr>
            <p:ph type="body"/>
          </p:nvPr>
        </p:nvSpPr>
        <p:spPr>
          <a:xfrm>
            <a:off x="503640" y="1002240"/>
            <a:ext cx="9068760" cy="3287880"/>
          </a:xfrm>
          <a:prstGeom prst="rect">
            <a:avLst/>
          </a:prstGeom>
        </p:spPr>
        <p:txBody>
          <a:bodyPr lIns="0" rIns="0" tIns="0" bIns="0">
            <a:normAutofit/>
          </a:bodyPr>
          <a:p>
            <a:pPr marL="432000" indent="-324000">
              <a:spcBef>
                <a:spcPts val="1412"/>
              </a:spcBef>
              <a:buClr>
                <a:srgbClr val="000000"/>
              </a:buClr>
              <a:buSzPct val="45000"/>
              <a:buFont typeface="Wingdings" charset="2"/>
              <a:buChar char=""/>
            </a:pPr>
            <a:r>
              <a:rPr b="0" lang="en-US" sz="2200" spc="-1" strike="noStrike">
                <a:latin typeface="Arial"/>
              </a:rPr>
              <a:t>Click to edit the outline text format</a:t>
            </a:r>
            <a:endParaRPr b="0" lang="en-US" sz="2200" spc="-1" strike="noStrike">
              <a:latin typeface="Arial"/>
            </a:endParaRPr>
          </a:p>
          <a:p>
            <a:pPr lvl="1" marL="864000" indent="-324000">
              <a:spcBef>
                <a:spcPts val="1131"/>
              </a:spcBef>
              <a:buClr>
                <a:srgbClr val="000000"/>
              </a:buClr>
              <a:buSzPct val="40000"/>
              <a:buFont typeface="Wingdings" charset="2"/>
              <a:buChar char=""/>
            </a:pPr>
            <a:r>
              <a:rPr b="0" lang="en-US" sz="2000" spc="-1" strike="noStrike">
                <a:latin typeface="Arial"/>
              </a:rPr>
              <a:t>Second Outline Level</a:t>
            </a:r>
            <a:endParaRPr b="0" lang="en-US" sz="2000" spc="-1" strike="noStrike">
              <a:latin typeface="Arial"/>
            </a:endParaRPr>
          </a:p>
          <a:p>
            <a:pPr lvl="2" marL="1296000" indent="-288000">
              <a:spcBef>
                <a:spcPts val="848"/>
              </a:spcBef>
              <a:buClr>
                <a:srgbClr val="000000"/>
              </a:buClr>
              <a:buSzPct val="35000"/>
              <a:buFont typeface="Wingdings" charset="2"/>
              <a:buChar char=""/>
            </a:pPr>
            <a:r>
              <a:rPr b="0" lang="en-US" sz="1600" spc="-1" strike="noStrike">
                <a:latin typeface="Arial"/>
              </a:rPr>
              <a:t>Third Outline Level</a:t>
            </a:r>
            <a:endParaRPr b="0" lang="en-US" sz="1600" spc="-1" strike="noStrike">
              <a:latin typeface="Arial"/>
            </a:endParaRPr>
          </a:p>
          <a:p>
            <a:pPr lvl="3" marL="1728000" indent="-216000">
              <a:spcBef>
                <a:spcPts val="564"/>
              </a:spcBef>
              <a:buClr>
                <a:srgbClr val="000000"/>
              </a:buClr>
              <a:buSzPct val="35000"/>
              <a:buFont typeface="Wingdings" charset="2"/>
              <a:buChar char=""/>
            </a:pPr>
            <a:r>
              <a:rPr b="0" lang="en-US" sz="1400" spc="-1" strike="noStrike">
                <a:latin typeface="Arial"/>
              </a:rPr>
              <a:t>Fourth Outline Level</a:t>
            </a:r>
            <a:endParaRPr b="0" lang="en-US" sz="1400" spc="-1" strike="noStrike">
              <a:latin typeface="Arial"/>
            </a:endParaRPr>
          </a:p>
          <a:p>
            <a:pPr lvl="4" marL="2160000" indent="-216000">
              <a:spcBef>
                <a:spcPts val="281"/>
              </a:spcBef>
              <a:buClr>
                <a:srgbClr val="000000"/>
              </a:buClr>
              <a:buSzPct val="35000"/>
              <a:buFont typeface="Wingdings" charset="2"/>
              <a:buChar char=""/>
            </a:pPr>
            <a:r>
              <a:rPr b="0" lang="en-US" sz="1400" spc="-1" strike="noStrike">
                <a:latin typeface="Arial"/>
              </a:rPr>
              <a:t>Fifth Outline Level</a:t>
            </a:r>
            <a:endParaRPr b="0" lang="en-US" sz="1400" spc="-1" strike="noStrike">
              <a:latin typeface="Arial"/>
            </a:endParaRPr>
          </a:p>
          <a:p>
            <a:pPr lvl="5" marL="2592000" indent="-216000">
              <a:spcBef>
                <a:spcPts val="281"/>
              </a:spcBef>
              <a:buClr>
                <a:srgbClr val="000000"/>
              </a:buClr>
              <a:buSzPct val="35000"/>
              <a:buFont typeface="Wingdings" charset="2"/>
              <a:buChar char=""/>
            </a:pPr>
            <a:r>
              <a:rPr b="0" lang="en-US" sz="1400" spc="-1" strike="noStrike">
                <a:latin typeface="Arial"/>
              </a:rPr>
              <a:t>Sixth Outline Level</a:t>
            </a:r>
            <a:endParaRPr b="0" lang="en-US" sz="1400" spc="-1" strike="noStrike">
              <a:latin typeface="Arial"/>
            </a:endParaRPr>
          </a:p>
          <a:p>
            <a:pPr lvl="6" marL="3024000" indent="-216000">
              <a:spcBef>
                <a:spcPts val="281"/>
              </a:spcBef>
              <a:buClr>
                <a:srgbClr val="000000"/>
              </a:buClr>
              <a:buSzPct val="35000"/>
              <a:buFont typeface="Wingdings" charset="2"/>
              <a:buChar char=""/>
            </a:pPr>
            <a:r>
              <a:rPr b="0" lang="en-US" sz="1400" spc="-1" strike="noStrike">
                <a:latin typeface="Arial"/>
              </a:rPr>
              <a:t>Seventh Outline Level</a:t>
            </a:r>
            <a:endParaRPr b="0" lang="en-US" sz="1400" spc="-1" strike="noStrike">
              <a:latin typeface="Arial"/>
            </a:endParaRPr>
          </a:p>
        </p:txBody>
      </p:sp>
      <p:sp>
        <p:nvSpPr>
          <p:cNvPr id="4" name="PlaceHolder 4"/>
          <p:cNvSpPr>
            <a:spLocks noGrp="1"/>
          </p:cNvSpPr>
          <p:nvPr>
            <p:ph type="dt"/>
          </p:nvPr>
        </p:nvSpPr>
        <p:spPr>
          <a:xfrm>
            <a:off x="1799280" y="5164560"/>
            <a:ext cx="234756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5" name="PlaceHolder 5"/>
          <p:cNvSpPr>
            <a:spLocks noGrp="1"/>
          </p:cNvSpPr>
          <p:nvPr>
            <p:ph type="ftr"/>
          </p:nvPr>
        </p:nvSpPr>
        <p:spPr>
          <a:xfrm>
            <a:off x="4129920" y="5164560"/>
            <a:ext cx="319392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6" name="PlaceHolder 6"/>
          <p:cNvSpPr>
            <a:spLocks noGrp="1"/>
          </p:cNvSpPr>
          <p:nvPr>
            <p:ph type="sldNum"/>
          </p:nvPr>
        </p:nvSpPr>
        <p:spPr>
          <a:xfrm>
            <a:off x="7224840" y="5164560"/>
            <a:ext cx="2347560" cy="390600"/>
          </a:xfrm>
          <a:prstGeom prst="rect">
            <a:avLst/>
          </a:prstGeom>
        </p:spPr>
        <p:txBody>
          <a:bodyPr lIns="0" rIns="0" tIns="0" bIns="0">
            <a:noAutofit/>
          </a:bodyPr>
          <a:p>
            <a:pPr algn="r"/>
            <a:fld id="{3204D0A2-CAE0-45EA-9B91-45A539FEDE6D}" type="slidenum">
              <a:rPr b="0" lang="en-US" sz="1400" spc="-1" strike="noStrike">
                <a:latin typeface="Times New Roman"/>
              </a:rPr>
              <a:t>&lt;number&gt;</a:t>
            </a:fld>
            <a:endParaRPr b="0" lang="en-US" sz="1400" spc="-1" strike="noStrike">
              <a:latin typeface="Times New Roman"/>
            </a:endParaRPr>
          </a:p>
        </p:txBody>
      </p:sp>
      <p:pic>
        <p:nvPicPr>
          <p:cNvPr id="7" name="" descr=""/>
          <p:cNvPicPr/>
          <p:nvPr/>
        </p:nvPicPr>
        <p:blipFill>
          <a:blip r:embed="rId3"/>
          <a:stretch/>
        </p:blipFill>
        <p:spPr>
          <a:xfrm>
            <a:off x="8412480" y="127440"/>
            <a:ext cx="465480" cy="56088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731160" y="77400"/>
            <a:ext cx="6581520" cy="672120"/>
          </a:xfrm>
          <a:prstGeom prst="rect">
            <a:avLst/>
          </a:prstGeom>
          <a:noFill/>
          <a:ln>
            <a:noFill/>
          </a:ln>
        </p:spPr>
        <p:txBody>
          <a:bodyPr lIns="0" rIns="0" tIns="0" bIns="0" anchor="ctr">
            <a:noAutofit/>
          </a:bodyPr>
          <a:p>
            <a:r>
              <a:rPr b="0" lang="en-US" sz="3200" spc="-1" strike="noStrike">
                <a:latin typeface="Arial"/>
              </a:rPr>
              <a:t>Back</a:t>
            </a:r>
            <a:r>
              <a:rPr b="0" lang="en-US" sz="3200" spc="-1" strike="noStrike">
                <a:latin typeface="Arial"/>
              </a:rPr>
              <a:t>grou</a:t>
            </a:r>
            <a:r>
              <a:rPr b="0" lang="en-US" sz="3200" spc="-1" strike="noStrike">
                <a:latin typeface="Arial"/>
              </a:rPr>
              <a:t>nd </a:t>
            </a:r>
            <a:r>
              <a:rPr b="0" lang="en-US" sz="3200" spc="-1" strike="noStrike">
                <a:latin typeface="Arial"/>
              </a:rPr>
              <a:t>and </a:t>
            </a:r>
            <a:r>
              <a:rPr b="0" lang="en-US" sz="3200" spc="-1" strike="noStrike">
                <a:latin typeface="Arial"/>
              </a:rPr>
              <a:t>Moti</a:t>
            </a:r>
            <a:r>
              <a:rPr b="0" lang="en-US" sz="3200" spc="-1" strike="noStrike">
                <a:latin typeface="Arial"/>
              </a:rPr>
              <a:t>vatio</a:t>
            </a:r>
            <a:r>
              <a:rPr b="0" lang="en-US" sz="3200" spc="-1" strike="noStrike">
                <a:latin typeface="Arial"/>
              </a:rPr>
              <a:t>n</a:t>
            </a:r>
            <a:endParaRPr b="0" lang="en-US" sz="3200" spc="-1" strike="noStrike">
              <a:latin typeface="Arial"/>
            </a:endParaRPr>
          </a:p>
        </p:txBody>
      </p:sp>
      <p:sp>
        <p:nvSpPr>
          <p:cNvPr id="45" name="TextShape 2"/>
          <p:cNvSpPr txBox="1"/>
          <p:nvPr/>
        </p:nvSpPr>
        <p:spPr>
          <a:xfrm>
            <a:off x="503640" y="1002240"/>
            <a:ext cx="9068760" cy="4484160"/>
          </a:xfrm>
          <a:prstGeom prst="rect">
            <a:avLst/>
          </a:prstGeom>
          <a:noFill/>
          <a:ln>
            <a:noFill/>
          </a:ln>
        </p:spPr>
        <p:txBody>
          <a:bodyPr lIns="0" rIns="0" tIns="0" bIns="0">
            <a:normAutofit fontScale="61000"/>
          </a:bodyPr>
          <a:p>
            <a:pPr marL="432000" indent="-324000">
              <a:spcBef>
                <a:spcPts val="1412"/>
              </a:spcBef>
              <a:buClr>
                <a:srgbClr val="000000"/>
              </a:buClr>
              <a:buSzPct val="45000"/>
              <a:buFont typeface="Wingdings" charset="2"/>
              <a:buChar char=""/>
            </a:pPr>
            <a:r>
              <a:rPr b="0" lang="en-US" sz="1600" spc="-1" strike="noStrike">
                <a:latin typeface="Arial"/>
              </a:rPr>
              <a:t>The single driven, damped, detuned nonlinear Schrodinger equation AKA the LLE, describing </a:t>
            </a:r>
            <a:r>
              <a:rPr b="0" lang="en-US" sz="1600" spc="-1" strike="noStrike">
                <a:latin typeface="Arial"/>
              </a:rPr>
              <a:t>the nonlinear and dispersive processes in one microring is well studied.</a:t>
            </a:r>
            <a:endParaRPr b="0" lang="en-US" sz="1600" spc="-1" strike="noStrike">
              <a:latin typeface="Arial"/>
            </a:endParaRPr>
          </a:p>
          <a:p>
            <a:pPr marL="432000" indent="-324000">
              <a:spcBef>
                <a:spcPts val="1412"/>
              </a:spcBef>
              <a:buClr>
                <a:srgbClr val="000000"/>
              </a:buClr>
              <a:buSzPct val="45000"/>
              <a:buFont typeface="Wingdings" charset="2"/>
              <a:buChar char=""/>
            </a:pPr>
            <a:r>
              <a:rPr b="0" lang="en-US" sz="1600" spc="-1" strike="noStrike">
                <a:latin typeface="Arial"/>
              </a:rPr>
              <a:t>Coupled mode equations analysis and the LLE temporal envelope analysis are equivalent </a:t>
            </a:r>
            <a:r>
              <a:rPr b="0" lang="en-US" sz="1600" spc="-1" strike="noStrike">
                <a:latin typeface="Arial"/>
              </a:rPr>
              <a:t>when solved using FFT’s since coupled mode equations will assume a description of </a:t>
            </a:r>
            <a:r>
              <a:rPr b="0" lang="en-US" sz="1600" spc="-1" strike="noStrike">
                <a:latin typeface="Arial"/>
              </a:rPr>
              <a:t>equidistant mode spacing.  Instead of a sum of all energy matching modes in a particular FWM </a:t>
            </a:r>
            <a:r>
              <a:rPr b="0" lang="en-US" sz="1600" spc="-1" strike="noStrike">
                <a:latin typeface="Arial"/>
              </a:rPr>
              <a:t>process which is convolution, you have a multiplication in the Fourier domain (Hence instead </a:t>
            </a:r>
            <a:r>
              <a:rPr b="0" lang="en-US" sz="1600" spc="-1" strike="noStrike">
                <a:latin typeface="Arial"/>
              </a:rPr>
              <a:t>of O(n^3) complexity you have O(~NlogN + ~N) operations (wild guess, don’t trust me on this)). </a:t>
            </a:r>
            <a:r>
              <a:rPr b="0" lang="en-US" sz="1600" spc="-1" strike="noStrike">
                <a:latin typeface="Arial"/>
              </a:rPr>
              <a:t> CM and LLE only differ by how you look at the system’s dynamics.  You may be able to use </a:t>
            </a:r>
            <a:r>
              <a:rPr b="0" lang="en-US" sz="1600" spc="-1" strike="noStrike">
                <a:latin typeface="Arial"/>
              </a:rPr>
              <a:t>less assumptions in CMT and be able to discover more interesting physics...</a:t>
            </a:r>
            <a:endParaRPr b="0" lang="en-US" sz="1600" spc="-1" strike="noStrike">
              <a:latin typeface="Arial"/>
            </a:endParaRPr>
          </a:p>
          <a:p>
            <a:pPr marL="432000" indent="-324000">
              <a:spcBef>
                <a:spcPts val="1412"/>
              </a:spcBef>
              <a:buClr>
                <a:srgbClr val="000000"/>
              </a:buClr>
              <a:buSzPct val="45000"/>
              <a:buFont typeface="Wingdings" charset="2"/>
              <a:buChar char=""/>
            </a:pPr>
            <a:r>
              <a:rPr b="0" lang="en-US" sz="1600" spc="-1" strike="noStrike">
                <a:latin typeface="Arial"/>
              </a:rPr>
              <a:t>Scientifically speaking, stability analysis (steady state, types of combs), numerical analyses of </a:t>
            </a:r>
            <a:r>
              <a:rPr b="0" lang="en-US" sz="1600" spc="-1" strike="noStrike">
                <a:latin typeface="Arial"/>
              </a:rPr>
              <a:t>the system is relatively well understood, the remaining things that we can play around with </a:t>
            </a:r>
            <a:r>
              <a:rPr b="0" lang="en-US" sz="1600" spc="-1" strike="noStrike">
                <a:latin typeface="Arial"/>
              </a:rPr>
              <a:t>here is the engineering part (Stabilizing fceo, FSR) or more complicated physical processes </a:t>
            </a:r>
            <a:r>
              <a:rPr b="0" lang="en-US" sz="1600" spc="-1" strike="noStrike">
                <a:latin typeface="Arial"/>
              </a:rPr>
              <a:t>that may require more difficult experiments.  The age of turning on a high power pump and </a:t>
            </a:r>
            <a:r>
              <a:rPr b="0" lang="en-US" sz="1600" spc="-1" strike="noStrike">
                <a:latin typeface="Arial"/>
              </a:rPr>
              <a:t>sweeping the laser across a resonance to observe interesting phenomena has long been over </a:t>
            </a:r>
            <a:r>
              <a:rPr b="0" lang="en-US" sz="1600" spc="-1" strike="noStrike">
                <a:latin typeface="Arial"/>
              </a:rPr>
              <a:t>for a single ring.</a:t>
            </a:r>
            <a:endParaRPr b="0" lang="en-US" sz="1600" spc="-1" strike="noStrike">
              <a:latin typeface="Arial"/>
            </a:endParaRPr>
          </a:p>
          <a:p>
            <a:pPr marL="432000" indent="-324000">
              <a:spcBef>
                <a:spcPts val="1412"/>
              </a:spcBef>
              <a:buClr>
                <a:srgbClr val="000000"/>
              </a:buClr>
              <a:buSzPct val="45000"/>
              <a:buFont typeface="Wingdings" charset="2"/>
              <a:buChar char=""/>
            </a:pPr>
            <a:r>
              <a:rPr b="0" lang="en-US" sz="1600" spc="-1" strike="noStrike">
                <a:latin typeface="Arial"/>
              </a:rPr>
              <a:t>What is less understood, more difficult to numerically study, and hasn’t had a ton of steady </a:t>
            </a:r>
            <a:r>
              <a:rPr b="0" lang="en-US" sz="1600" spc="-1" strike="noStrike">
                <a:latin typeface="Arial"/>
              </a:rPr>
              <a:t>state analysis yet (although recent papers have indicated that Kippenberg’s group has already </a:t>
            </a:r>
            <a:r>
              <a:rPr b="0" lang="en-US" sz="1600" spc="-1" strike="noStrike">
                <a:latin typeface="Arial"/>
              </a:rPr>
              <a:t>gotten a head start in this area) are coupled rings systems.  So it’s actually possible that there </a:t>
            </a:r>
            <a:r>
              <a:rPr b="0" lang="en-US" sz="1600" spc="-1" strike="noStrike">
                <a:latin typeface="Arial"/>
              </a:rPr>
              <a:t>are states of the system we don’t know about yet.</a:t>
            </a:r>
            <a:endParaRPr b="0" lang="en-US" sz="1600" spc="-1" strike="noStrike">
              <a:latin typeface="Arial"/>
            </a:endParaRPr>
          </a:p>
          <a:p>
            <a:pPr marL="432000" indent="-324000">
              <a:spcBef>
                <a:spcPts val="1412"/>
              </a:spcBef>
              <a:buClr>
                <a:srgbClr val="000000"/>
              </a:buClr>
              <a:buSzPct val="45000"/>
              <a:buFont typeface="Wingdings" charset="2"/>
              <a:buChar char=""/>
            </a:pPr>
            <a:r>
              <a:rPr b="0" lang="en-US" sz="1600" spc="-1" strike="noStrike">
                <a:latin typeface="Arial"/>
              </a:rPr>
              <a:t>However, this requires a more rigorous mathematical/numerical study in order to understand </a:t>
            </a:r>
            <a:r>
              <a:rPr b="0" lang="en-US" sz="1600" spc="-1" strike="noStrike">
                <a:latin typeface="Arial"/>
              </a:rPr>
              <a:t>the system and to be able to do that we need to have flexible tools to simulate the behavior.</a:t>
            </a:r>
            <a:endParaRPr b="0" lang="en-US" sz="1600" spc="-1" strike="noStrike">
              <a:latin typeface="Arial"/>
            </a:endParaRPr>
          </a:p>
          <a:p>
            <a:pPr marL="432000" indent="-324000">
              <a:spcBef>
                <a:spcPts val="1412"/>
              </a:spcBef>
              <a:buClr>
                <a:srgbClr val="000000"/>
              </a:buClr>
              <a:buSzPct val="45000"/>
              <a:buFont typeface="Wingdings" charset="2"/>
              <a:buChar char=""/>
            </a:pPr>
            <a:r>
              <a:rPr b="0" lang="en-US" sz="1600" spc="-1" strike="noStrike">
                <a:latin typeface="Arial"/>
              </a:rPr>
              <a:t>Current tools available: Changling’s code (CMT), NIST open source (pyLLE), collaboration with </a:t>
            </a:r>
            <a:r>
              <a:rPr b="0" lang="en-US" sz="1600" spc="-1" strike="noStrike">
                <a:latin typeface="Arial"/>
              </a:rPr>
              <a:t>Bath</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731160" y="77400"/>
            <a:ext cx="6581520" cy="672120"/>
          </a:xfrm>
          <a:prstGeom prst="rect">
            <a:avLst/>
          </a:prstGeom>
          <a:noFill/>
          <a:ln>
            <a:noFill/>
          </a:ln>
        </p:spPr>
        <p:txBody>
          <a:bodyPr lIns="0" rIns="0" tIns="0" bIns="0" anchor="ctr">
            <a:noAutofit/>
          </a:bodyPr>
          <a:p>
            <a:r>
              <a:rPr b="0" lang="en-US" sz="3200" spc="-1" strike="noStrike">
                <a:latin typeface="Arial"/>
              </a:rPr>
              <a:t>Example 1</a:t>
            </a:r>
            <a:endParaRPr b="0" lang="en-US" sz="3200" spc="-1" strike="noStrike">
              <a:latin typeface="Arial"/>
            </a:endParaRPr>
          </a:p>
        </p:txBody>
      </p:sp>
      <p:sp>
        <p:nvSpPr>
          <p:cNvPr id="78" name="TextShape 2"/>
          <p:cNvSpPr txBox="1"/>
          <p:nvPr/>
        </p:nvSpPr>
        <p:spPr>
          <a:xfrm>
            <a:off x="287640" y="894240"/>
            <a:ext cx="6994440" cy="4575600"/>
          </a:xfrm>
          <a:prstGeom prst="rect">
            <a:avLst/>
          </a:prstGeom>
          <a:noFill/>
          <a:ln>
            <a:noFill/>
          </a:ln>
        </p:spPr>
        <p:txBody>
          <a:bodyPr lIns="0" rIns="0" tIns="0" bIns="0">
            <a:normAutofit/>
          </a:bodyPr>
          <a:p>
            <a:pPr marL="432000" indent="-324000">
              <a:spcBef>
                <a:spcPts val="1412"/>
              </a:spcBef>
              <a:buClr>
                <a:srgbClr val="000000"/>
              </a:buClr>
              <a:buSzPct val="45000"/>
              <a:buFont typeface="Wingdings" charset="2"/>
              <a:buChar char=""/>
            </a:pPr>
            <a:r>
              <a:rPr b="0" lang="en-US" sz="1400" spc="-1" strike="noStrike">
                <a:latin typeface="Arial"/>
              </a:rPr>
              <a:t>Run:</a:t>
            </a:r>
            <a:endParaRPr b="0" lang="en-US" sz="1400" spc="-1" strike="noStrike">
              <a:latin typeface="Arial"/>
            </a:endParaRPr>
          </a:p>
          <a:p>
            <a:pPr lvl="1" marL="864000" indent="-324000">
              <a:spcBef>
                <a:spcPts val="1131"/>
              </a:spcBef>
              <a:buClr>
                <a:srgbClr val="000000"/>
              </a:buClr>
              <a:buSzPct val="40000"/>
              <a:buFont typeface="Wingdings" charset="2"/>
              <a:buChar char=""/>
            </a:pPr>
            <a:r>
              <a:rPr b="0" lang="en-US" sz="1400" spc="-1" strike="noStrike">
                <a:latin typeface="Arial"/>
              </a:rPr>
              <a:t>Details of the parameters:</a:t>
            </a: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r>
              <a:rPr b="0" lang="en-US" sz="1400" spc="-1" strike="noStrike">
                <a:latin typeface="Arial"/>
              </a:rPr>
              <a:t>When you close the Dint/Qc plot, you will be prompted to start the </a:t>
            </a:r>
            <a:r>
              <a:rPr b="0" lang="en-US" sz="1400" spc="-1" strike="noStrike">
                <a:latin typeface="Arial"/>
              </a:rPr>
              <a:t>simulation, simply enter “y” or “n”.</a:t>
            </a:r>
            <a:endParaRPr b="0" lang="en-US" sz="1400" spc="-1" strike="noStrike">
              <a:latin typeface="Arial"/>
            </a:endParaRPr>
          </a:p>
          <a:p>
            <a:pPr lvl="1" marL="864000" indent="-324000">
              <a:spcBef>
                <a:spcPts val="1131"/>
              </a:spcBef>
              <a:buClr>
                <a:srgbClr val="000000"/>
              </a:buClr>
              <a:buSzPct val="40000"/>
              <a:buFont typeface="Wingdings" charset="2"/>
              <a:buChar char=""/>
            </a:pPr>
            <a:r>
              <a:rPr b="0" lang="en-US" sz="1400" spc="-1" strike="noStrike">
                <a:latin typeface="Arial"/>
              </a:rPr>
              <a:t>When the simulation has completed, you will see a plot of the </a:t>
            </a:r>
            <a:r>
              <a:rPr b="0" lang="en-US" sz="1400" spc="-1" strike="noStrike">
                <a:latin typeface="Arial"/>
              </a:rPr>
              <a:t>characteristics of the comb</a:t>
            </a: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r>
              <a:rPr b="0" lang="en-US" sz="1400" spc="-1" strike="noStrike">
                <a:latin typeface="Arial"/>
              </a:rPr>
              <a:t>When you close the plot you will be asked to quit simulation or not.</a:t>
            </a: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r>
              <a:rPr b="0" lang="en-US" sz="1400" spc="-1" strike="noStrike">
                <a:latin typeface="Arial"/>
              </a:rPr>
              <a:t>If you say n, you can choose a new index (from 0 to number of snapshots) </a:t>
            </a:r>
            <a:r>
              <a:rPr b="0" lang="en-US" sz="1400" spc="-1" strike="noStrike">
                <a:latin typeface="Arial"/>
              </a:rPr>
              <a:t>for plotting</a:t>
            </a:r>
            <a:endParaRPr b="0" lang="en-US" sz="1400" spc="-1" strike="noStrike">
              <a:latin typeface="Arial"/>
            </a:endParaRPr>
          </a:p>
        </p:txBody>
      </p:sp>
      <p:pic>
        <p:nvPicPr>
          <p:cNvPr id="79" name="" descr=""/>
          <p:cNvPicPr/>
          <p:nvPr/>
        </p:nvPicPr>
        <p:blipFill>
          <a:blip r:embed="rId1"/>
          <a:stretch/>
        </p:blipFill>
        <p:spPr>
          <a:xfrm>
            <a:off x="1155600" y="1429920"/>
            <a:ext cx="7418880" cy="1422000"/>
          </a:xfrm>
          <a:prstGeom prst="rect">
            <a:avLst/>
          </a:prstGeom>
          <a:ln>
            <a:noFill/>
          </a:ln>
        </p:spPr>
      </p:pic>
      <p:pic>
        <p:nvPicPr>
          <p:cNvPr id="80" name="" descr=""/>
          <p:cNvPicPr/>
          <p:nvPr/>
        </p:nvPicPr>
        <p:blipFill>
          <a:blip r:embed="rId2"/>
          <a:stretch/>
        </p:blipFill>
        <p:spPr>
          <a:xfrm>
            <a:off x="7234920" y="2890080"/>
            <a:ext cx="2732040" cy="2669040"/>
          </a:xfrm>
          <a:prstGeom prst="rect">
            <a:avLst/>
          </a:prstGeom>
          <a:ln>
            <a:noFill/>
          </a:ln>
        </p:spPr>
      </p:pic>
      <p:pic>
        <p:nvPicPr>
          <p:cNvPr id="81" name="" descr=""/>
          <p:cNvPicPr/>
          <p:nvPr/>
        </p:nvPicPr>
        <p:blipFill>
          <a:blip r:embed="rId3"/>
          <a:stretch/>
        </p:blipFill>
        <p:spPr>
          <a:xfrm>
            <a:off x="1887120" y="3934800"/>
            <a:ext cx="4846320" cy="354600"/>
          </a:xfrm>
          <a:prstGeom prst="rect">
            <a:avLst/>
          </a:prstGeom>
          <a:ln>
            <a:noFill/>
          </a:ln>
        </p:spPr>
      </p:pic>
      <p:pic>
        <p:nvPicPr>
          <p:cNvPr id="82" name="" descr=""/>
          <p:cNvPicPr/>
          <p:nvPr/>
        </p:nvPicPr>
        <p:blipFill>
          <a:blip r:embed="rId4"/>
          <a:stretch/>
        </p:blipFill>
        <p:spPr>
          <a:xfrm>
            <a:off x="1429920" y="4718880"/>
            <a:ext cx="2171520" cy="151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731160" y="77400"/>
            <a:ext cx="6581520" cy="672120"/>
          </a:xfrm>
          <a:prstGeom prst="rect">
            <a:avLst/>
          </a:prstGeom>
          <a:noFill/>
          <a:ln>
            <a:noFill/>
          </a:ln>
        </p:spPr>
        <p:txBody>
          <a:bodyPr lIns="0" rIns="0" tIns="0" bIns="0" anchor="ctr">
            <a:noAutofit/>
          </a:bodyPr>
          <a:p>
            <a:r>
              <a:rPr b="0" lang="en-US" sz="3200" spc="-1" strike="noStrike">
                <a:latin typeface="Arial"/>
              </a:rPr>
              <a:t>Back</a:t>
            </a:r>
            <a:r>
              <a:rPr b="0" lang="en-US" sz="3200" spc="-1" strike="noStrike">
                <a:latin typeface="Arial"/>
              </a:rPr>
              <a:t>grou</a:t>
            </a:r>
            <a:r>
              <a:rPr b="0" lang="en-US" sz="3200" spc="-1" strike="noStrike">
                <a:latin typeface="Arial"/>
              </a:rPr>
              <a:t>nd </a:t>
            </a:r>
            <a:r>
              <a:rPr b="0" lang="en-US" sz="3200" spc="-1" strike="noStrike">
                <a:latin typeface="Arial"/>
              </a:rPr>
              <a:t>and </a:t>
            </a:r>
            <a:r>
              <a:rPr b="0" lang="en-US" sz="3200" spc="-1" strike="noStrike">
                <a:latin typeface="Arial"/>
              </a:rPr>
              <a:t>Moti</a:t>
            </a:r>
            <a:r>
              <a:rPr b="0" lang="en-US" sz="3200" spc="-1" strike="noStrike">
                <a:latin typeface="Arial"/>
              </a:rPr>
              <a:t>vatio</a:t>
            </a:r>
            <a:r>
              <a:rPr b="0" lang="en-US" sz="3200" spc="-1" strike="noStrike">
                <a:latin typeface="Arial"/>
              </a:rPr>
              <a:t>n</a:t>
            </a:r>
            <a:endParaRPr b="0" lang="en-US" sz="3200" spc="-1" strike="noStrike">
              <a:latin typeface="Arial"/>
            </a:endParaRPr>
          </a:p>
        </p:txBody>
      </p:sp>
      <p:sp>
        <p:nvSpPr>
          <p:cNvPr id="47" name="TextShape 2"/>
          <p:cNvSpPr txBox="1"/>
          <p:nvPr/>
        </p:nvSpPr>
        <p:spPr>
          <a:xfrm>
            <a:off x="503640" y="1005840"/>
            <a:ext cx="9068760" cy="4484160"/>
          </a:xfrm>
          <a:prstGeom prst="rect">
            <a:avLst/>
          </a:prstGeom>
          <a:noFill/>
          <a:ln>
            <a:noFill/>
          </a:ln>
        </p:spPr>
        <p:txBody>
          <a:bodyPr lIns="0" rIns="0" tIns="0" bIns="0">
            <a:normAutofit/>
          </a:bodyPr>
          <a:p>
            <a:pPr marL="432000" indent="-324000">
              <a:spcBef>
                <a:spcPts val="1009"/>
              </a:spcBef>
              <a:buClr>
                <a:srgbClr val="000000"/>
              </a:buClr>
              <a:buSzPct val="45000"/>
              <a:buFont typeface="Wingdings" charset="2"/>
              <a:buChar char=""/>
            </a:pPr>
            <a:r>
              <a:rPr b="0" lang="en-US" sz="1400" spc="-1" strike="noStrike">
                <a:latin typeface="Arial"/>
              </a:rPr>
              <a:t>The coupled rings system is not only interesting from a scientific point of view, it could potentially take </a:t>
            </a:r>
            <a:r>
              <a:rPr b="0" lang="en-US" sz="1400" spc="-1" strike="noStrike">
                <a:latin typeface="Arial"/>
              </a:rPr>
              <a:t>advantage of our AlN platform if we couple a SHG ring with a Soliton ring.  There may be even more </a:t>
            </a:r>
            <a:r>
              <a:rPr b="0" lang="en-US" sz="1400" spc="-1" strike="noStrike">
                <a:latin typeface="Arial"/>
              </a:rPr>
              <a:t>possibilities if you look at the lithium niobate platform.</a:t>
            </a:r>
            <a:endParaRPr b="0" lang="en-US" sz="1400" spc="-1" strike="noStrike">
              <a:latin typeface="Arial"/>
            </a:endParaRPr>
          </a:p>
          <a:p>
            <a:pPr marL="432000" indent="-324000">
              <a:spcBef>
                <a:spcPts val="1009"/>
              </a:spcBef>
              <a:buClr>
                <a:srgbClr val="000000"/>
              </a:buClr>
              <a:buSzPct val="45000"/>
              <a:buFont typeface="Wingdings" charset="2"/>
              <a:buChar char=""/>
            </a:pPr>
            <a:r>
              <a:rPr b="0" lang="en-US" sz="1400" spc="-1" strike="noStrike">
                <a:latin typeface="Arial"/>
              </a:rPr>
              <a:t>If we want to simulate a large number of modes at a higher power, it’s actually non trivial, because FFT </a:t>
            </a:r>
            <a:r>
              <a:rPr b="0" lang="en-US" sz="1400" spc="-1" strike="noStrike">
                <a:latin typeface="Arial"/>
              </a:rPr>
              <a:t>algorithm is still ~O(NlogN), and as you increase the power you need to reduce the time step you take in </a:t>
            </a:r>
            <a:r>
              <a:rPr b="0" lang="en-US" sz="1400" spc="-1" strike="noStrike">
                <a:latin typeface="Arial"/>
              </a:rPr>
              <a:t>the split step algorithm. A typical simulation of 500mW in the waveguide, 1000 modes, will require &gt;1 hour </a:t>
            </a:r>
            <a:r>
              <a:rPr b="0" lang="en-US" sz="1400" spc="-1" strike="noStrike">
                <a:latin typeface="Arial"/>
              </a:rPr>
              <a:t>of simulation time. Imagine now with multiple LLE’s how long a simulation might take… it would be slow </a:t>
            </a:r>
            <a:r>
              <a:rPr b="0" lang="en-US" sz="1400" spc="-1" strike="noStrike">
                <a:latin typeface="Arial"/>
              </a:rPr>
              <a:t>even with the help of Yale’s HPC</a:t>
            </a:r>
            <a:endParaRPr b="0" lang="en-US" sz="1400" spc="-1" strike="noStrike">
              <a:latin typeface="Arial"/>
            </a:endParaRPr>
          </a:p>
          <a:p>
            <a:pPr marL="432000" indent="-324000">
              <a:spcBef>
                <a:spcPts val="1009"/>
              </a:spcBef>
              <a:buClr>
                <a:srgbClr val="000000"/>
              </a:buClr>
              <a:buSzPct val="45000"/>
              <a:buFont typeface="Wingdings" charset="2"/>
              <a:buChar char=""/>
            </a:pPr>
            <a:r>
              <a:rPr b="0" lang="en-US" sz="1400" spc="-1" strike="noStrike">
                <a:latin typeface="Arial"/>
              </a:rPr>
              <a:t>A coupled rings system will require analysis of coupled LLE equations and possibly many modes, so an </a:t>
            </a:r>
            <a:r>
              <a:rPr b="0" lang="en-US" sz="1400" spc="-1" strike="noStrike">
                <a:latin typeface="Arial"/>
              </a:rPr>
              <a:t>efficient simulation of the LLEs would be ideal.  The code also needs to be easy to customize (something </a:t>
            </a:r>
            <a:r>
              <a:rPr b="0" lang="en-US" sz="1400" spc="-1" strike="noStrike">
                <a:latin typeface="Arial"/>
              </a:rPr>
              <a:t>LLE or a code written by someone else might not have or be designed for), therefore a full python or </a:t>
            </a:r>
            <a:r>
              <a:rPr b="0" lang="en-US" sz="1400" spc="-1" strike="noStrike">
                <a:latin typeface="Arial"/>
              </a:rPr>
              <a:t>mostly python version is beneficial to have.  Imagine if you wanted to add the Raman effect into your </a:t>
            </a:r>
            <a:r>
              <a:rPr b="0" lang="en-US" sz="1400" spc="-1" strike="noStrike">
                <a:latin typeface="Arial"/>
              </a:rPr>
              <a:t>code, but it’s all written in multiple languages with a very complicated file/functions structure and optimized </a:t>
            </a:r>
            <a:r>
              <a:rPr b="0" lang="en-US" sz="1400" spc="-1" strike="noStrike">
                <a:latin typeface="Arial"/>
              </a:rPr>
              <a:t>for the LLE without the effect already, you might have to go through a lot of pain to add this.</a:t>
            </a:r>
            <a:endParaRPr b="0" lang="en-US" sz="1400" spc="-1" strike="noStrike">
              <a:latin typeface="Arial"/>
            </a:endParaRPr>
          </a:p>
          <a:p>
            <a:pPr marL="432000" indent="-324000">
              <a:spcBef>
                <a:spcPts val="1009"/>
              </a:spcBef>
              <a:buClr>
                <a:srgbClr val="000000"/>
              </a:buClr>
              <a:buSzPct val="45000"/>
              <a:buFont typeface="Wingdings" charset="2"/>
              <a:buChar char=""/>
            </a:pPr>
            <a:r>
              <a:rPr b="0" lang="en-US" sz="1400" spc="-1" strike="noStrike">
                <a:latin typeface="Arial"/>
              </a:rPr>
              <a:t>For the purpose of learning and ease of customization, code was written from easiest to understand and </a:t>
            </a:r>
            <a:r>
              <a:rPr b="0" lang="en-US" sz="1400" spc="-1" strike="noStrike">
                <a:latin typeface="Arial"/>
              </a:rPr>
              <a:t>customize while least optimized to most difficult to understand but highly optimized.</a:t>
            </a:r>
            <a:endParaRPr b="0" lang="en-US" sz="1400" spc="-1" strike="noStrike">
              <a:latin typeface="Arial"/>
            </a:endParaRPr>
          </a:p>
          <a:p>
            <a:pPr marL="432000" indent="-324000">
              <a:spcBef>
                <a:spcPts val="1009"/>
              </a:spcBef>
              <a:buClr>
                <a:srgbClr val="000000"/>
              </a:buClr>
              <a:buSzPct val="45000"/>
              <a:buFont typeface="Wingdings" charset="2"/>
              <a:buChar char=""/>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731160" y="77400"/>
            <a:ext cx="6581520" cy="672120"/>
          </a:xfrm>
          <a:prstGeom prst="rect">
            <a:avLst/>
          </a:prstGeom>
          <a:noFill/>
          <a:ln>
            <a:noFill/>
          </a:ln>
        </p:spPr>
        <p:txBody>
          <a:bodyPr lIns="0" rIns="0" tIns="0" bIns="0" anchor="ctr">
            <a:noAutofit/>
          </a:bodyPr>
          <a:p>
            <a:r>
              <a:rPr b="0" lang="en-US" sz="3200" spc="-1" strike="noStrike">
                <a:latin typeface="Arial"/>
              </a:rPr>
              <a:t>Benchmark comparisons</a:t>
            </a:r>
            <a:endParaRPr b="0" lang="en-US" sz="3200" spc="-1" strike="noStrike">
              <a:latin typeface="Arial"/>
            </a:endParaRPr>
          </a:p>
        </p:txBody>
      </p:sp>
      <p:sp>
        <p:nvSpPr>
          <p:cNvPr id="49" name="TextShape 2"/>
          <p:cNvSpPr txBox="1"/>
          <p:nvPr/>
        </p:nvSpPr>
        <p:spPr>
          <a:xfrm>
            <a:off x="503640" y="1002240"/>
            <a:ext cx="9068760" cy="3287880"/>
          </a:xfrm>
          <a:prstGeom prst="rect">
            <a:avLst/>
          </a:prstGeom>
          <a:noFill/>
          <a:ln>
            <a:noFill/>
          </a:ln>
        </p:spPr>
        <p:txBody>
          <a:bodyPr lIns="0" rIns="0" tIns="0" bIns="0">
            <a:normAutofit/>
          </a:bodyPr>
          <a:p>
            <a:pPr marL="432000" indent="-324000">
              <a:spcBef>
                <a:spcPts val="1009"/>
              </a:spcBef>
              <a:buClr>
                <a:srgbClr val="000000"/>
              </a:buClr>
              <a:buSzPct val="45000"/>
              <a:buFont typeface="Wingdings" charset="2"/>
              <a:buChar char=""/>
            </a:pPr>
            <a:r>
              <a:rPr b="1" lang="en-US" sz="1400" spc="-1" strike="noStrike">
                <a:latin typeface="Arial"/>
              </a:rPr>
              <a:t>Comparison (on my home computer, which has a 6 cores and 12 threads)</a:t>
            </a:r>
            <a:endParaRPr b="0" lang="en-US" sz="1400" spc="-1" strike="noStrike">
              <a:latin typeface="Arial"/>
            </a:endParaRPr>
          </a:p>
          <a:p>
            <a:pPr lvl="1" marL="864000" indent="-324000">
              <a:spcBef>
                <a:spcPts val="1131"/>
              </a:spcBef>
              <a:buClr>
                <a:srgbClr val="000000"/>
              </a:buClr>
              <a:buSzPct val="40000"/>
              <a:buFont typeface="Wingdings" charset="2"/>
              <a:buChar char=""/>
            </a:pPr>
            <a:r>
              <a:rPr b="0" lang="en-US" sz="1400" spc="-1" strike="noStrike">
                <a:latin typeface="Arial"/>
              </a:rPr>
              <a:t>Parameters: 500mW, 100um radius, 1024 modes, total time passed in </a:t>
            </a:r>
            <a:r>
              <a:rPr b="0" lang="en-US" sz="1400" spc="-1" strike="noStrike">
                <a:latin typeface="Arial"/>
              </a:rPr>
              <a:t>simulation: 1 microsecond </a:t>
            </a: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a:p>
            <a:pPr lvl="1" marL="864000" indent="-324000">
              <a:spcBef>
                <a:spcPts val="1131"/>
              </a:spcBef>
              <a:buClr>
                <a:srgbClr val="000000"/>
              </a:buClr>
              <a:buSzPct val="40000"/>
              <a:buFont typeface="Wingdings" charset="2"/>
              <a:buChar char=""/>
            </a:pPr>
            <a:endParaRPr b="0" lang="en-US" sz="1400" spc="-1" strike="noStrike">
              <a:latin typeface="Arial"/>
            </a:endParaRPr>
          </a:p>
        </p:txBody>
      </p:sp>
      <p:graphicFrame>
        <p:nvGraphicFramePr>
          <p:cNvPr id="50" name="Table 3"/>
          <p:cNvGraphicFramePr/>
          <p:nvPr/>
        </p:nvGraphicFramePr>
        <p:xfrm>
          <a:off x="1365120" y="1963080"/>
          <a:ext cx="7001280" cy="952920"/>
        </p:xfrm>
        <a:graphic>
          <a:graphicData uri="http://schemas.openxmlformats.org/drawingml/2006/table">
            <a:tbl>
              <a:tblPr/>
              <a:tblGrid>
                <a:gridCol w="1166400"/>
                <a:gridCol w="1166400"/>
                <a:gridCol w="1166400"/>
                <a:gridCol w="1166400"/>
                <a:gridCol w="1166400"/>
                <a:gridCol w="1169640"/>
              </a:tblGrid>
              <a:tr h="462600">
                <a:tc>
                  <a:txBody>
                    <a:bodyPr lIns="90000" rIns="90000" tIns="46800" bIns="46800">
                      <a:noAutofit/>
                    </a:bodyPr>
                    <a:p>
                      <a:r>
                        <a:rPr b="1" lang="en-US" sz="1400" spc="-1" strike="noStrike">
                          <a:latin typeface="Arial"/>
                        </a:rPr>
                        <a:t>Code used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300" spc="-1" strike="noStrike">
                          <a:latin typeface="Arial"/>
                        </a:rPr>
                        <a:t>PyLLE</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300" spc="-1" strike="noStrike">
                          <a:latin typeface="Arial"/>
                        </a:rPr>
                        <a:t>No optimization</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300" spc="-1" strike="noStrike">
                          <a:latin typeface="Arial"/>
                        </a:rPr>
                        <a:t>FFTW optimized</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300" spc="-1" strike="noStrike">
                          <a:latin typeface="Arial"/>
                        </a:rPr>
                        <a:t>Numba optimized</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300" spc="-1" strike="noStrike">
                          <a:latin typeface="Arial"/>
                        </a:rPr>
                        <a:t>Cython + parallelized</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93560">
                <a:tc>
                  <a:txBody>
                    <a:bodyPr lIns="90000" rIns="90000" tIns="46800" bIns="46800">
                      <a:noAutofit/>
                    </a:bodyPr>
                    <a:p>
                      <a:r>
                        <a:rPr b="1" lang="en-US" sz="1400" spc="-1" strike="noStrike">
                          <a:latin typeface="Arial"/>
                        </a:rPr>
                        <a:t>Time taken (mins)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600" spc="-1" strike="noStrike">
                          <a:latin typeface="Arial"/>
                        </a:rPr>
                        <a:t>50</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600" spc="-1" strike="noStrike">
                          <a:latin typeface="Arial"/>
                        </a:rPr>
                        <a:t>70</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600" spc="-1" strike="noStrike">
                          <a:latin typeface="Arial"/>
                        </a:rPr>
                        <a:t>44</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600" spc="-1" strike="noStrike">
                          <a:latin typeface="Arial"/>
                        </a:rPr>
                        <a:t>30</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600" spc="-1" strike="noStrike">
                          <a:latin typeface="Arial"/>
                        </a:rPr>
                        <a:t>15</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731160" y="77400"/>
            <a:ext cx="6581520" cy="672120"/>
          </a:xfrm>
          <a:prstGeom prst="rect">
            <a:avLst/>
          </a:prstGeom>
          <a:noFill/>
          <a:ln>
            <a:noFill/>
          </a:ln>
        </p:spPr>
        <p:txBody>
          <a:bodyPr lIns="0" rIns="0" tIns="0" bIns="0" anchor="ctr">
            <a:noAutofit/>
          </a:bodyPr>
          <a:p>
            <a:r>
              <a:rPr b="0" lang="en-US" sz="2800" spc="-1" strike="noStrike">
                <a:latin typeface="Arial"/>
              </a:rPr>
              <a:t>Code – simple, good for experimenting</a:t>
            </a:r>
            <a:endParaRPr b="0" lang="en-US" sz="2800" spc="-1" strike="noStrike">
              <a:latin typeface="Arial"/>
            </a:endParaRPr>
          </a:p>
        </p:txBody>
      </p:sp>
      <p:sp>
        <p:nvSpPr>
          <p:cNvPr id="52" name="TextShape 2"/>
          <p:cNvSpPr txBox="1"/>
          <p:nvPr/>
        </p:nvSpPr>
        <p:spPr>
          <a:xfrm>
            <a:off x="503640" y="1002240"/>
            <a:ext cx="9068760" cy="3287880"/>
          </a:xfrm>
          <a:prstGeom prst="rect">
            <a:avLst/>
          </a:prstGeom>
          <a:noFill/>
          <a:ln>
            <a:noFill/>
          </a:ln>
        </p:spPr>
        <p:txBody>
          <a:bodyPr lIns="0" rIns="0" tIns="0" bIns="0">
            <a:normAutofit/>
          </a:bodyPr>
          <a:p>
            <a:pPr marL="432000" indent="-324000">
              <a:spcBef>
                <a:spcPts val="865"/>
              </a:spcBef>
              <a:buClr>
                <a:srgbClr val="000000"/>
              </a:buClr>
              <a:buSzPct val="45000"/>
              <a:buFont typeface="Wingdings" charset="2"/>
              <a:buChar char=""/>
            </a:pPr>
            <a:r>
              <a:rPr b="0" lang="en-US" sz="1500" spc="-1" strike="noStrike">
                <a:latin typeface="Arial"/>
              </a:rPr>
              <a:t>Completely unoptimized, but uses numpy so only 1.4x slower than pyLLE</a:t>
            </a:r>
            <a:endParaRPr b="0" lang="en-US" sz="1500" spc="-1" strike="noStrike">
              <a:latin typeface="Arial"/>
            </a:endParaRPr>
          </a:p>
          <a:p>
            <a:pPr lvl="1" marL="864000" indent="-324000">
              <a:spcBef>
                <a:spcPts val="865"/>
              </a:spcBef>
              <a:buClr>
                <a:srgbClr val="000000"/>
              </a:buClr>
              <a:buSzPct val="40000"/>
              <a:buFont typeface="Wingdings" charset="2"/>
              <a:buChar char=""/>
            </a:pPr>
            <a:r>
              <a:rPr b="0" lang="en-US" sz="1200" spc="-1" strike="noStrike">
                <a:latin typeface="Arial"/>
              </a:rPr>
              <a:t>This no optimization version literally has the equation written out in code form, integrated in time.  Even the symbols are familiar so starting here and customizing it shouldn’t be too big of a problem.</a:t>
            </a:r>
            <a:endParaRPr b="0" lang="en-US" sz="1200" spc="-1" strike="noStrike">
              <a:latin typeface="Arial"/>
            </a:endParaRPr>
          </a:p>
          <a:p>
            <a:pPr marL="432000" indent="-324000">
              <a:spcBef>
                <a:spcPts val="865"/>
              </a:spcBef>
              <a:buClr>
                <a:srgbClr val="000000"/>
              </a:buClr>
              <a:buSzPct val="45000"/>
              <a:buFont typeface="Wingdings" charset="2"/>
              <a:buChar char=""/>
            </a:pPr>
            <a:r>
              <a:rPr b="0" lang="en-US" sz="1500" spc="-1" strike="noStrike">
                <a:latin typeface="Arial"/>
              </a:rPr>
              <a:t>Can be found under comb_main.py</a:t>
            </a:r>
            <a:endParaRPr b="0" lang="en-US" sz="1500" spc="-1" strike="noStrike">
              <a:latin typeface="Arial"/>
            </a:endParaRPr>
          </a:p>
          <a:p>
            <a:pPr marL="432000" indent="-324000">
              <a:spcBef>
                <a:spcPts val="865"/>
              </a:spcBef>
              <a:buClr>
                <a:srgbClr val="000000"/>
              </a:buClr>
              <a:buSzPct val="45000"/>
              <a:buFont typeface="Wingdings" charset="2"/>
              <a:buChar char=""/>
            </a:pPr>
            <a:r>
              <a:rPr b="0" lang="en-US" sz="1500" spc="-1" strike="noStrike">
                <a:latin typeface="Arial"/>
              </a:rPr>
              <a:t>Run using </a:t>
            </a:r>
            <a:endParaRPr b="0" lang="en-US" sz="1500" spc="-1" strike="noStrike">
              <a:latin typeface="Arial"/>
            </a:endParaRPr>
          </a:p>
        </p:txBody>
      </p:sp>
      <p:pic>
        <p:nvPicPr>
          <p:cNvPr id="53" name="" descr=""/>
          <p:cNvPicPr/>
          <p:nvPr/>
        </p:nvPicPr>
        <p:blipFill>
          <a:blip r:embed="rId1"/>
          <a:srcRect l="0" t="0" r="0" b="46571"/>
          <a:stretch/>
        </p:blipFill>
        <p:spPr>
          <a:xfrm>
            <a:off x="1864800" y="3452400"/>
            <a:ext cx="6124320" cy="711720"/>
          </a:xfrm>
          <a:prstGeom prst="rect">
            <a:avLst/>
          </a:prstGeom>
          <a:ln>
            <a:noFill/>
          </a:ln>
        </p:spPr>
      </p:pic>
      <p:pic>
        <p:nvPicPr>
          <p:cNvPr id="54" name="" descr=""/>
          <p:cNvPicPr/>
          <p:nvPr/>
        </p:nvPicPr>
        <p:blipFill>
          <a:blip r:embed="rId2"/>
          <a:stretch/>
        </p:blipFill>
        <p:spPr>
          <a:xfrm>
            <a:off x="1490040" y="2479680"/>
            <a:ext cx="6867000" cy="5331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731160" y="73440"/>
            <a:ext cx="6581520" cy="680040"/>
          </a:xfrm>
          <a:prstGeom prst="rect">
            <a:avLst/>
          </a:prstGeom>
          <a:noFill/>
          <a:ln>
            <a:noFill/>
          </a:ln>
        </p:spPr>
        <p:txBody>
          <a:bodyPr lIns="0" rIns="0" tIns="0" bIns="0" anchor="ctr">
            <a:noAutofit/>
          </a:bodyPr>
          <a:p>
            <a:r>
              <a:rPr b="0" lang="en-US" sz="2400" spc="-1" strike="noStrike">
                <a:latin typeface="Arial"/>
              </a:rPr>
              <a:t>Code </a:t>
            </a:r>
            <a:r>
              <a:rPr b="0" lang="en-US" sz="2400" spc="-1" strike="noStrike">
                <a:latin typeface="Arial"/>
              </a:rPr>
              <a:t>– </a:t>
            </a:r>
            <a:r>
              <a:rPr b="0" lang="en-US" sz="2400" spc="-1" strike="noStrike">
                <a:latin typeface="Arial"/>
              </a:rPr>
              <a:t>interm</a:t>
            </a:r>
            <a:r>
              <a:rPr b="0" lang="en-US" sz="2400" spc="-1" strike="noStrike">
                <a:latin typeface="Arial"/>
              </a:rPr>
              <a:t>ediate, </a:t>
            </a:r>
            <a:r>
              <a:rPr b="0" lang="en-US" sz="2400" spc="-1" strike="noStrike">
                <a:latin typeface="Arial"/>
              </a:rPr>
              <a:t>good </a:t>
            </a:r>
            <a:r>
              <a:rPr b="0" lang="en-US" sz="2400" spc="-1" strike="noStrike">
                <a:latin typeface="Arial"/>
              </a:rPr>
              <a:t>for </a:t>
            </a:r>
            <a:r>
              <a:rPr b="0" lang="en-US" sz="2400" spc="-1" strike="noStrike">
                <a:latin typeface="Arial"/>
              </a:rPr>
              <a:t>semi </a:t>
            </a:r>
            <a:r>
              <a:rPr b="0" lang="en-US" sz="2400" spc="-1" strike="noStrike">
                <a:latin typeface="Arial"/>
              </a:rPr>
              <a:t>optimiz</a:t>
            </a:r>
            <a:r>
              <a:rPr b="0" lang="en-US" sz="2400" spc="-1" strike="noStrike">
                <a:latin typeface="Arial"/>
              </a:rPr>
              <a:t>ed </a:t>
            </a:r>
            <a:r>
              <a:rPr b="0" lang="en-US" sz="2400" spc="-1" strike="noStrike">
                <a:latin typeface="Arial"/>
              </a:rPr>
              <a:t>code </a:t>
            </a:r>
            <a:r>
              <a:rPr b="0" lang="en-US" sz="2400" spc="-1" strike="noStrike">
                <a:latin typeface="Arial"/>
              </a:rPr>
              <a:t>that’s </a:t>
            </a:r>
            <a:r>
              <a:rPr b="0" lang="en-US" sz="2400" spc="-1" strike="noStrike">
                <a:latin typeface="Arial"/>
              </a:rPr>
              <a:t>easy </a:t>
            </a:r>
            <a:r>
              <a:rPr b="0" lang="en-US" sz="2400" spc="-1" strike="noStrike">
                <a:latin typeface="Arial"/>
              </a:rPr>
              <a:t>to read </a:t>
            </a:r>
            <a:r>
              <a:rPr b="0" lang="en-US" sz="2400" spc="-1" strike="noStrike">
                <a:latin typeface="Arial"/>
              </a:rPr>
              <a:t>still</a:t>
            </a:r>
            <a:endParaRPr b="0" lang="en-US" sz="2400" spc="-1" strike="noStrike">
              <a:latin typeface="Arial"/>
            </a:endParaRPr>
          </a:p>
        </p:txBody>
      </p:sp>
      <p:sp>
        <p:nvSpPr>
          <p:cNvPr id="56" name="TextShape 2"/>
          <p:cNvSpPr txBox="1"/>
          <p:nvPr/>
        </p:nvSpPr>
        <p:spPr>
          <a:xfrm>
            <a:off x="503640" y="1002240"/>
            <a:ext cx="9068760" cy="3287880"/>
          </a:xfrm>
          <a:prstGeom prst="rect">
            <a:avLst/>
          </a:prstGeom>
          <a:noFill/>
          <a:ln>
            <a:noFill/>
          </a:ln>
        </p:spPr>
        <p:txBody>
          <a:bodyPr lIns="0" rIns="0" tIns="0" bIns="0">
            <a:normAutofit/>
          </a:bodyPr>
          <a:p>
            <a:pPr marL="432000" indent="-324000">
              <a:spcBef>
                <a:spcPts val="575"/>
              </a:spcBef>
              <a:buClr>
                <a:srgbClr val="000000"/>
              </a:buClr>
              <a:buSzPct val="45000"/>
              <a:buFont typeface="Wingdings" charset="2"/>
              <a:buChar char=""/>
            </a:pPr>
            <a:r>
              <a:rPr b="0" lang="en-US" sz="1500" spc="-1" strike="noStrike">
                <a:latin typeface="Arial"/>
              </a:rPr>
              <a:t>FFT optimized:</a:t>
            </a:r>
            <a:endParaRPr b="0" lang="en-US" sz="1500" spc="-1" strike="noStrike">
              <a:latin typeface="Arial"/>
            </a:endParaRPr>
          </a:p>
          <a:p>
            <a:pPr lvl="1" marL="864000" indent="-324000">
              <a:spcBef>
                <a:spcPts val="575"/>
              </a:spcBef>
              <a:buClr>
                <a:srgbClr val="000000"/>
              </a:buClr>
              <a:buSzPct val="40000"/>
              <a:buFont typeface="Wingdings" charset="2"/>
              <a:buChar char=""/>
            </a:pPr>
            <a:r>
              <a:rPr b="0" lang="en-US" sz="1400" spc="-1" strike="noStrike">
                <a:latin typeface="Arial"/>
              </a:rPr>
              <a:t>No numba optimization, but is 1.6x the unoptimized speed</a:t>
            </a:r>
            <a:endParaRPr b="0" lang="en-US" sz="1400" spc="-1" strike="noStrike">
              <a:latin typeface="Arial"/>
            </a:endParaRPr>
          </a:p>
          <a:p>
            <a:pPr lvl="2" marL="1296000" indent="-288000">
              <a:spcBef>
                <a:spcPts val="848"/>
              </a:spcBef>
              <a:buClr>
                <a:srgbClr val="000000"/>
              </a:buClr>
              <a:buSzPct val="35000"/>
              <a:buFont typeface="Wingdings" charset="2"/>
              <a:buChar char=""/>
            </a:pPr>
            <a:r>
              <a:rPr b="0" lang="en-US" sz="1400" spc="-1" strike="noStrike">
                <a:latin typeface="Arial"/>
              </a:rPr>
              <a:t>This code uses pyfftw which is a wrapper around an implementation of FFT in C code</a:t>
            </a:r>
            <a:endParaRPr b="0" lang="en-US" sz="1400" spc="-1" strike="noStrike">
              <a:latin typeface="Arial"/>
            </a:endParaRPr>
          </a:p>
          <a:p>
            <a:pPr lvl="1" marL="864000" indent="-324000">
              <a:spcBef>
                <a:spcPts val="575"/>
              </a:spcBef>
              <a:buClr>
                <a:srgbClr val="000000"/>
              </a:buClr>
              <a:buSzPct val="40000"/>
              <a:buFont typeface="Wingdings" charset="2"/>
              <a:buChar char=""/>
            </a:pPr>
            <a:r>
              <a:rPr b="0" lang="en-US" sz="1400" spc="-1" strike="noStrike">
                <a:latin typeface="Arial"/>
              </a:rPr>
              <a:t>Already on the order of pyLLE simulation time (1.14x faster than pyLLE).</a:t>
            </a:r>
            <a:endParaRPr b="0" lang="en-US" sz="1400" spc="-1" strike="noStrike">
              <a:latin typeface="Arial"/>
            </a:endParaRPr>
          </a:p>
        </p:txBody>
      </p:sp>
      <p:pic>
        <p:nvPicPr>
          <p:cNvPr id="57" name="" descr=""/>
          <p:cNvPicPr/>
          <p:nvPr/>
        </p:nvPicPr>
        <p:blipFill>
          <a:blip r:embed="rId1"/>
          <a:srcRect l="0" t="0" r="0" b="21911"/>
          <a:stretch/>
        </p:blipFill>
        <p:spPr>
          <a:xfrm>
            <a:off x="1513080" y="2878560"/>
            <a:ext cx="6990840" cy="2126520"/>
          </a:xfrm>
          <a:prstGeom prst="rect">
            <a:avLst/>
          </a:prstGeom>
          <a:ln>
            <a:noFill/>
          </a:ln>
        </p:spPr>
      </p:pic>
      <p:pic>
        <p:nvPicPr>
          <p:cNvPr id="58" name="" descr=""/>
          <p:cNvPicPr/>
          <p:nvPr/>
        </p:nvPicPr>
        <p:blipFill>
          <a:blip r:embed="rId2"/>
          <a:stretch/>
        </p:blipFill>
        <p:spPr>
          <a:xfrm>
            <a:off x="1554480" y="2219040"/>
            <a:ext cx="6895800" cy="495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731160" y="73440"/>
            <a:ext cx="6581520" cy="680040"/>
          </a:xfrm>
          <a:prstGeom prst="rect">
            <a:avLst/>
          </a:prstGeom>
          <a:noFill/>
          <a:ln>
            <a:noFill/>
          </a:ln>
        </p:spPr>
        <p:txBody>
          <a:bodyPr lIns="0" rIns="0" tIns="0" bIns="0" anchor="ctr">
            <a:noAutofit/>
          </a:bodyPr>
          <a:p>
            <a:r>
              <a:rPr b="0" lang="en-US" sz="2400" spc="-1" strike="noStrike">
                <a:latin typeface="Arial"/>
              </a:rPr>
              <a:t>Code </a:t>
            </a:r>
            <a:r>
              <a:rPr b="0" lang="en-US" sz="2400" spc="-1" strike="noStrike">
                <a:latin typeface="Arial"/>
              </a:rPr>
              <a:t>– </a:t>
            </a:r>
            <a:r>
              <a:rPr b="0" lang="en-US" sz="2400" spc="-1" strike="noStrike">
                <a:latin typeface="Arial"/>
              </a:rPr>
              <a:t>interm</a:t>
            </a:r>
            <a:r>
              <a:rPr b="0" lang="en-US" sz="2400" spc="-1" strike="noStrike">
                <a:latin typeface="Arial"/>
              </a:rPr>
              <a:t>ediate, </a:t>
            </a:r>
            <a:r>
              <a:rPr b="0" lang="en-US" sz="2400" spc="-1" strike="noStrike">
                <a:latin typeface="Arial"/>
              </a:rPr>
              <a:t>good </a:t>
            </a:r>
            <a:r>
              <a:rPr b="0" lang="en-US" sz="2400" spc="-1" strike="noStrike">
                <a:latin typeface="Arial"/>
              </a:rPr>
              <a:t>for </a:t>
            </a:r>
            <a:r>
              <a:rPr b="0" lang="en-US" sz="2400" spc="-1" strike="noStrike">
                <a:latin typeface="Arial"/>
              </a:rPr>
              <a:t>semi </a:t>
            </a:r>
            <a:r>
              <a:rPr b="0" lang="en-US" sz="2400" spc="-1" strike="noStrike">
                <a:latin typeface="Arial"/>
              </a:rPr>
              <a:t>optimiz</a:t>
            </a:r>
            <a:r>
              <a:rPr b="0" lang="en-US" sz="2400" spc="-1" strike="noStrike">
                <a:latin typeface="Arial"/>
              </a:rPr>
              <a:t>ed </a:t>
            </a:r>
            <a:r>
              <a:rPr b="0" lang="en-US" sz="2400" spc="-1" strike="noStrike">
                <a:latin typeface="Arial"/>
              </a:rPr>
              <a:t>code </a:t>
            </a:r>
            <a:r>
              <a:rPr b="0" lang="en-US" sz="2400" spc="-1" strike="noStrike">
                <a:latin typeface="Arial"/>
              </a:rPr>
              <a:t>that’s </a:t>
            </a:r>
            <a:r>
              <a:rPr b="0" lang="en-US" sz="2400" spc="-1" strike="noStrike">
                <a:latin typeface="Arial"/>
              </a:rPr>
              <a:t>easy </a:t>
            </a:r>
            <a:r>
              <a:rPr b="0" lang="en-US" sz="2400" spc="-1" strike="noStrike">
                <a:latin typeface="Arial"/>
              </a:rPr>
              <a:t>to read </a:t>
            </a:r>
            <a:r>
              <a:rPr b="0" lang="en-US" sz="2400" spc="-1" strike="noStrike">
                <a:latin typeface="Arial"/>
              </a:rPr>
              <a:t>still</a:t>
            </a:r>
            <a:endParaRPr b="0" lang="en-US" sz="2400" spc="-1" strike="noStrike">
              <a:latin typeface="Arial"/>
            </a:endParaRPr>
          </a:p>
        </p:txBody>
      </p:sp>
      <p:sp>
        <p:nvSpPr>
          <p:cNvPr id="60" name="TextShape 2"/>
          <p:cNvSpPr txBox="1"/>
          <p:nvPr/>
        </p:nvSpPr>
        <p:spPr>
          <a:xfrm>
            <a:off x="182880" y="1630440"/>
            <a:ext cx="4068360" cy="3745080"/>
          </a:xfrm>
          <a:prstGeom prst="rect">
            <a:avLst/>
          </a:prstGeom>
          <a:noFill/>
          <a:ln>
            <a:noFill/>
          </a:ln>
        </p:spPr>
        <p:txBody>
          <a:bodyPr lIns="0" rIns="0" tIns="0" bIns="0">
            <a:normAutofit fontScale="63000"/>
          </a:bodyPr>
          <a:p>
            <a:pPr marL="432000" indent="-324000">
              <a:spcBef>
                <a:spcPts val="1412"/>
              </a:spcBef>
              <a:buClr>
                <a:srgbClr val="000000"/>
              </a:buClr>
              <a:buSzPct val="45000"/>
              <a:buFont typeface="Wingdings" charset="2"/>
              <a:buChar char=""/>
            </a:pPr>
            <a:r>
              <a:rPr b="0" lang="en-US" sz="1600" spc="-1" strike="noStrike">
                <a:latin typeface="Arial"/>
              </a:rPr>
              <a:t>Numba and FFT optimized:</a:t>
            </a:r>
            <a:endParaRPr b="0" lang="en-US" sz="16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Numba optimization takes the computationally </a:t>
            </a:r>
            <a:r>
              <a:rPr b="0" lang="en-US" sz="1500" spc="-1" strike="noStrike">
                <a:latin typeface="Arial"/>
              </a:rPr>
              <a:t>heavy code and converts it into machine </a:t>
            </a:r>
            <a:r>
              <a:rPr b="0" lang="en-US" sz="1500" spc="-1" strike="noStrike">
                <a:latin typeface="Arial"/>
              </a:rPr>
              <a:t>language to remove Python function overheads.  </a:t>
            </a:r>
            <a:r>
              <a:rPr b="0" lang="en-US" sz="1500" spc="-1" strike="noStrike">
                <a:latin typeface="Arial"/>
              </a:rPr>
              <a:t>This speeds up the code a great deal even over </a:t>
            </a:r>
            <a:r>
              <a:rPr b="0" lang="en-US" sz="1500" spc="-1" strike="noStrike">
                <a:latin typeface="Arial"/>
              </a:rPr>
              <a:t>the FFT optimized version, since the heavy lifting </a:t>
            </a:r>
            <a:r>
              <a:rPr b="0" lang="en-US" sz="1500" spc="-1" strike="noStrike">
                <a:latin typeface="Arial"/>
              </a:rPr>
              <a:t>portion of the code has been all laid out and </a:t>
            </a:r>
            <a:r>
              <a:rPr b="0" lang="en-US" sz="1500" spc="-1" strike="noStrike">
                <a:latin typeface="Arial"/>
              </a:rPr>
              <a:t>optimized in machine code prior to it actually </a:t>
            </a:r>
            <a:r>
              <a:rPr b="0" lang="en-US" sz="1500" spc="-1" strike="noStrike">
                <a:latin typeface="Arial"/>
              </a:rPr>
              <a:t>being used.</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This still is not fully optimized because the </a:t>
            </a:r>
            <a:r>
              <a:rPr b="0" lang="en-US" sz="1500" spc="-1" strike="noStrike">
                <a:latin typeface="Arial"/>
              </a:rPr>
              <a:t>Numba functions are being called inside a python </a:t>
            </a:r>
            <a:r>
              <a:rPr b="0" lang="en-US" sz="1500" spc="-1" strike="noStrike">
                <a:latin typeface="Arial"/>
              </a:rPr>
              <a:t>loop so there is a bit of overhead there. This had </a:t>
            </a:r>
            <a:r>
              <a:rPr b="0" lang="en-US" sz="1500" spc="-1" strike="noStrike">
                <a:latin typeface="Arial"/>
              </a:rPr>
              <a:t>to be done because Numba does not support </a:t>
            </a:r>
            <a:r>
              <a:rPr b="0" lang="en-US" sz="1500" spc="-1" strike="noStrike">
                <a:latin typeface="Arial"/>
              </a:rPr>
              <a:t>pyfftw objects so they cannot be enclosed inside </a:t>
            </a:r>
            <a:r>
              <a:rPr b="0" lang="en-US" sz="1500" spc="-1" strike="noStrike">
                <a:latin typeface="Arial"/>
              </a:rPr>
              <a:t>a Numba function.</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2.2x faster than unoptimized</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1.6x pyLLE</a:t>
            </a:r>
            <a:endParaRPr b="0" lang="en-US" sz="1500" spc="-1" strike="noStrike">
              <a:latin typeface="Arial"/>
            </a:endParaRPr>
          </a:p>
        </p:txBody>
      </p:sp>
      <p:pic>
        <p:nvPicPr>
          <p:cNvPr id="61" name="" descr=""/>
          <p:cNvPicPr/>
          <p:nvPr/>
        </p:nvPicPr>
        <p:blipFill>
          <a:blip r:embed="rId1"/>
          <a:stretch/>
        </p:blipFill>
        <p:spPr>
          <a:xfrm>
            <a:off x="1712160" y="921960"/>
            <a:ext cx="6876720" cy="504360"/>
          </a:xfrm>
          <a:prstGeom prst="rect">
            <a:avLst/>
          </a:prstGeom>
          <a:ln>
            <a:noFill/>
          </a:ln>
        </p:spPr>
      </p:pic>
      <p:pic>
        <p:nvPicPr>
          <p:cNvPr id="62" name="" descr=""/>
          <p:cNvPicPr/>
          <p:nvPr/>
        </p:nvPicPr>
        <p:blipFill>
          <a:blip r:embed="rId2"/>
          <a:stretch/>
        </p:blipFill>
        <p:spPr>
          <a:xfrm>
            <a:off x="4253400" y="1684800"/>
            <a:ext cx="5769360" cy="3789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731160" y="73440"/>
            <a:ext cx="6581520" cy="680040"/>
          </a:xfrm>
          <a:prstGeom prst="rect">
            <a:avLst/>
          </a:prstGeom>
          <a:noFill/>
          <a:ln>
            <a:noFill/>
          </a:ln>
        </p:spPr>
        <p:txBody>
          <a:bodyPr lIns="0" rIns="0" tIns="0" bIns="0" anchor="ctr">
            <a:noAutofit/>
          </a:bodyPr>
          <a:p>
            <a:r>
              <a:rPr b="0" lang="en-US" sz="2400" spc="-1" strike="noStrike">
                <a:latin typeface="Arial"/>
              </a:rPr>
              <a:t>Code </a:t>
            </a:r>
            <a:r>
              <a:rPr b="0" lang="en-US" sz="2400" spc="-1" strike="noStrike">
                <a:latin typeface="Arial"/>
              </a:rPr>
              <a:t>– </a:t>
            </a:r>
            <a:r>
              <a:rPr b="0" lang="en-US" sz="2400" spc="-1" strike="noStrike">
                <a:latin typeface="Arial"/>
              </a:rPr>
              <a:t>Advan</a:t>
            </a:r>
            <a:r>
              <a:rPr b="0" lang="en-US" sz="2400" spc="-1" strike="noStrike">
                <a:latin typeface="Arial"/>
              </a:rPr>
              <a:t>ced, </a:t>
            </a:r>
            <a:r>
              <a:rPr b="0" lang="en-US" sz="2400" spc="-1" strike="noStrike">
                <a:latin typeface="Arial"/>
              </a:rPr>
              <a:t>highly </a:t>
            </a:r>
            <a:r>
              <a:rPr b="0" lang="en-US" sz="2400" spc="-1" strike="noStrike">
                <a:latin typeface="Arial"/>
              </a:rPr>
              <a:t>optimiz</a:t>
            </a:r>
            <a:r>
              <a:rPr b="0" lang="en-US" sz="2400" spc="-1" strike="noStrike">
                <a:latin typeface="Arial"/>
              </a:rPr>
              <a:t>ed but </a:t>
            </a:r>
            <a:r>
              <a:rPr b="0" lang="en-US" sz="2400" spc="-1" strike="noStrike">
                <a:latin typeface="Arial"/>
              </a:rPr>
              <a:t>a bit </a:t>
            </a:r>
            <a:r>
              <a:rPr b="0" lang="en-US" sz="2400" spc="-1" strike="noStrike">
                <a:latin typeface="Arial"/>
              </a:rPr>
              <a:t>harder </a:t>
            </a:r>
            <a:r>
              <a:rPr b="0" lang="en-US" sz="2400" spc="-1" strike="noStrike">
                <a:latin typeface="Arial"/>
              </a:rPr>
              <a:t>to read</a:t>
            </a:r>
            <a:endParaRPr b="0" lang="en-US" sz="2400" spc="-1" strike="noStrike">
              <a:latin typeface="Arial"/>
            </a:endParaRPr>
          </a:p>
        </p:txBody>
      </p:sp>
      <p:sp>
        <p:nvSpPr>
          <p:cNvPr id="64" name="TextShape 2"/>
          <p:cNvSpPr txBox="1"/>
          <p:nvPr/>
        </p:nvSpPr>
        <p:spPr>
          <a:xfrm>
            <a:off x="182880" y="914400"/>
            <a:ext cx="4068360" cy="4663440"/>
          </a:xfrm>
          <a:prstGeom prst="rect">
            <a:avLst/>
          </a:prstGeom>
          <a:noFill/>
          <a:ln>
            <a:noFill/>
          </a:ln>
        </p:spPr>
        <p:txBody>
          <a:bodyPr lIns="0" rIns="0" tIns="0" bIns="0">
            <a:normAutofit fontScale="60000"/>
          </a:bodyPr>
          <a:p>
            <a:pPr marL="432000" indent="-324000">
              <a:spcBef>
                <a:spcPts val="1412"/>
              </a:spcBef>
              <a:buClr>
                <a:srgbClr val="000000"/>
              </a:buClr>
              <a:buSzPct val="45000"/>
              <a:buFont typeface="Wingdings" charset="2"/>
              <a:buChar char=""/>
            </a:pPr>
            <a:r>
              <a:rPr b="0" lang="en-US" sz="1600" spc="-1" strike="noStrike">
                <a:latin typeface="Arial"/>
              </a:rPr>
              <a:t>FFT optimized, most of the computation converted to C code using Cython:</a:t>
            </a:r>
            <a:endParaRPr b="0" lang="en-US" sz="16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This version of the code is the most optimized and is the closest to C++ code, but has the benefit of still being much easier to use and read than actual C++, by using Cython.</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ea typeface="Noto Sans CJK SC"/>
              </a:rPr>
              <a:t>The optimization is done by defining all data types of all variables and converting all code related to the LLE comutation to C </a:t>
            </a:r>
            <a:r>
              <a:rPr b="0" lang="en-US" sz="1500" spc="-1" strike="noStrike">
                <a:latin typeface="Arial"/>
              </a:rPr>
              <a:t>(which is similar to what numba does).  Where it differs from numba is it also parallelizes some of the calculations for additional speed gains (maybe this can also be done on Numba but probably requires more work because some of the numpy math operations need to be unrolled).</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This can be used with multithreading, but the users must decide for themselves how many threads to use</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4.7x faster than unoptimized</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3.4x pyLLE, can go even faster with more threading and more modes simulated.  This code will be able to take full advantage of Yale’s HPC.</a:t>
            </a:r>
            <a:endParaRPr b="0" lang="en-US" sz="1500" spc="-1" strike="noStrike">
              <a:latin typeface="Arial"/>
            </a:endParaRPr>
          </a:p>
        </p:txBody>
      </p:sp>
      <p:sp>
        <p:nvSpPr>
          <p:cNvPr id="65" name="TextShape 3"/>
          <p:cNvSpPr txBox="1"/>
          <p:nvPr/>
        </p:nvSpPr>
        <p:spPr>
          <a:xfrm>
            <a:off x="4810320" y="4816080"/>
            <a:ext cx="4937760" cy="772920"/>
          </a:xfrm>
          <a:prstGeom prst="rect">
            <a:avLst/>
          </a:prstGeom>
          <a:noFill/>
          <a:ln>
            <a:noFill/>
          </a:ln>
        </p:spPr>
        <p:txBody>
          <a:bodyPr lIns="90000" rIns="90000" tIns="45000" bIns="45000">
            <a:noAutofit/>
          </a:bodyPr>
          <a:p>
            <a:r>
              <a:rPr b="0" lang="en-US" sz="1200" spc="-1" strike="noStrike">
                <a:latin typeface="Arial"/>
              </a:rPr>
              <a:t>*Note that you </a:t>
            </a:r>
            <a:r>
              <a:rPr b="0" lang="en-US" sz="1200" spc="-1" strike="noStrike">
                <a:latin typeface="Arial"/>
              </a:rPr>
              <a:t>need to </a:t>
            </a:r>
            <a:r>
              <a:rPr b="0" lang="en-US" sz="1200" spc="-1" strike="noStrike">
                <a:latin typeface="Arial"/>
              </a:rPr>
              <a:t>experiment </a:t>
            </a:r>
            <a:r>
              <a:rPr b="0" lang="en-US" sz="1200" spc="-1" strike="noStrike">
                <a:latin typeface="Arial"/>
              </a:rPr>
              <a:t>with the </a:t>
            </a:r>
            <a:r>
              <a:rPr b="0" lang="en-US" sz="1200" spc="-1" strike="noStrike">
                <a:latin typeface="Arial"/>
              </a:rPr>
              <a:t>number of </a:t>
            </a:r>
            <a:r>
              <a:rPr b="0" lang="en-US" sz="1200" spc="-1" strike="noStrike">
                <a:latin typeface="Arial"/>
              </a:rPr>
              <a:t>threads </a:t>
            </a:r>
            <a:r>
              <a:rPr b="0" lang="en-US" sz="1200" spc="-1" strike="noStrike">
                <a:latin typeface="Arial"/>
              </a:rPr>
              <a:t>depending on </a:t>
            </a:r>
            <a:r>
              <a:rPr b="0" lang="en-US" sz="1200" spc="-1" strike="noStrike">
                <a:latin typeface="Arial"/>
              </a:rPr>
              <a:t>the computer </a:t>
            </a:r>
            <a:r>
              <a:rPr b="0" lang="en-US" sz="1200" spc="-1" strike="noStrike">
                <a:latin typeface="Arial"/>
              </a:rPr>
              <a:t>and </a:t>
            </a:r>
            <a:r>
              <a:rPr b="0" lang="en-US" sz="1200" spc="-1" strike="noStrike">
                <a:latin typeface="Arial"/>
              </a:rPr>
              <a:t>sometimes the </a:t>
            </a:r>
            <a:r>
              <a:rPr b="0" lang="en-US" sz="1200" spc="-1" strike="noStrike">
                <a:latin typeface="Arial"/>
              </a:rPr>
              <a:t>overhead of </a:t>
            </a:r>
            <a:r>
              <a:rPr b="0" lang="en-US" sz="1200" spc="-1" strike="noStrike">
                <a:latin typeface="Arial"/>
              </a:rPr>
              <a:t>initiating more </a:t>
            </a:r>
            <a:r>
              <a:rPr b="0" lang="en-US" sz="1200" spc="-1" strike="noStrike">
                <a:latin typeface="Arial"/>
              </a:rPr>
              <a:t>threads at the </a:t>
            </a:r>
            <a:r>
              <a:rPr b="0" lang="en-US" sz="1200" spc="-1" strike="noStrike">
                <a:latin typeface="Arial"/>
              </a:rPr>
              <a:t>start of each </a:t>
            </a:r>
            <a:r>
              <a:rPr b="0" lang="en-US" sz="1200" spc="-1" strike="noStrike">
                <a:latin typeface="Arial"/>
              </a:rPr>
              <a:t>multi-threaded </a:t>
            </a:r>
            <a:r>
              <a:rPr b="0" lang="en-US" sz="1200" spc="-1" strike="noStrike">
                <a:latin typeface="Arial"/>
              </a:rPr>
              <a:t>block of code </a:t>
            </a:r>
            <a:r>
              <a:rPr b="0" lang="en-US" sz="1200" spc="-1" strike="noStrike">
                <a:latin typeface="Arial"/>
              </a:rPr>
              <a:t>is not worth </a:t>
            </a:r>
            <a:r>
              <a:rPr b="0" lang="en-US" sz="1200" spc="-1" strike="noStrike">
                <a:latin typeface="Arial"/>
              </a:rPr>
              <a:t>the gain in </a:t>
            </a:r>
            <a:r>
              <a:rPr b="0" lang="en-US" sz="1200" spc="-1" strike="noStrike">
                <a:latin typeface="Arial"/>
              </a:rPr>
              <a:t>parallel </a:t>
            </a:r>
            <a:r>
              <a:rPr b="0" lang="en-US" sz="1200" spc="-1" strike="noStrike">
                <a:latin typeface="Arial"/>
              </a:rPr>
              <a:t>computation</a:t>
            </a:r>
            <a:endParaRPr b="0" lang="en-US" sz="1200" spc="-1" strike="noStrike">
              <a:latin typeface="Arial"/>
            </a:endParaRPr>
          </a:p>
        </p:txBody>
      </p:sp>
      <p:pic>
        <p:nvPicPr>
          <p:cNvPr id="66" name="" descr=""/>
          <p:cNvPicPr/>
          <p:nvPr/>
        </p:nvPicPr>
        <p:blipFill>
          <a:blip r:embed="rId1"/>
          <a:stretch/>
        </p:blipFill>
        <p:spPr>
          <a:xfrm>
            <a:off x="4572000" y="977040"/>
            <a:ext cx="5303520" cy="411120"/>
          </a:xfrm>
          <a:prstGeom prst="rect">
            <a:avLst/>
          </a:prstGeom>
          <a:ln>
            <a:noFill/>
          </a:ln>
        </p:spPr>
      </p:pic>
      <p:pic>
        <p:nvPicPr>
          <p:cNvPr id="67" name="" descr=""/>
          <p:cNvPicPr/>
          <p:nvPr/>
        </p:nvPicPr>
        <p:blipFill>
          <a:blip r:embed="rId2"/>
          <a:stretch/>
        </p:blipFill>
        <p:spPr>
          <a:xfrm>
            <a:off x="4317120" y="1499040"/>
            <a:ext cx="5665320" cy="3291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731160" y="77400"/>
            <a:ext cx="6581520" cy="672120"/>
          </a:xfrm>
          <a:prstGeom prst="rect">
            <a:avLst/>
          </a:prstGeom>
          <a:noFill/>
          <a:ln>
            <a:noFill/>
          </a:ln>
        </p:spPr>
        <p:txBody>
          <a:bodyPr lIns="0" rIns="0" tIns="0" bIns="0" anchor="ctr">
            <a:noAutofit/>
          </a:bodyPr>
          <a:p>
            <a:r>
              <a:rPr b="0" lang="en-US" sz="3200" spc="-1" strike="noStrike">
                <a:latin typeface="Arial"/>
              </a:rPr>
              <a:t>Usag</a:t>
            </a:r>
            <a:r>
              <a:rPr b="0" lang="en-US" sz="3200" spc="-1" strike="noStrike">
                <a:latin typeface="Arial"/>
              </a:rPr>
              <a:t>e</a:t>
            </a:r>
            <a:endParaRPr b="0" lang="en-US" sz="3200" spc="-1" strike="noStrike">
              <a:latin typeface="Arial"/>
            </a:endParaRPr>
          </a:p>
        </p:txBody>
      </p:sp>
      <p:sp>
        <p:nvSpPr>
          <p:cNvPr id="69" name="TextShape 2"/>
          <p:cNvSpPr txBox="1"/>
          <p:nvPr/>
        </p:nvSpPr>
        <p:spPr>
          <a:xfrm>
            <a:off x="503640" y="1002240"/>
            <a:ext cx="9068760" cy="4484160"/>
          </a:xfrm>
          <a:prstGeom prst="rect">
            <a:avLst/>
          </a:prstGeom>
          <a:noFill/>
          <a:ln>
            <a:noFill/>
          </a:ln>
        </p:spPr>
        <p:txBody>
          <a:bodyPr lIns="0" rIns="0" tIns="0" bIns="0">
            <a:normAutofit/>
          </a:bodyPr>
          <a:p>
            <a:pPr marL="432000" indent="-324000">
              <a:spcBef>
                <a:spcPts val="1412"/>
              </a:spcBef>
              <a:buClr>
                <a:srgbClr val="000000"/>
              </a:buClr>
              <a:buSzPct val="45000"/>
              <a:buFont typeface="Wingdings" charset="2"/>
              <a:buChar char=""/>
            </a:pPr>
            <a:r>
              <a:rPr b="0" lang="en-US" sz="1600" spc="-1" strike="noStrike">
                <a:latin typeface="Arial"/>
              </a:rPr>
              <a:t>Main files: (→ means calls)</a:t>
            </a:r>
            <a:endParaRPr b="0" lang="en-US" sz="16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comb_main.py → comb_utils.py</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comb_main_cython.py → comb_utils_cy_pyfile.py → comb_utils_cython.pyx</a:t>
            </a:r>
            <a:endParaRPr b="0" lang="en-US" sz="1500" spc="-1" strike="noStrike">
              <a:latin typeface="Arial"/>
            </a:endParaRPr>
          </a:p>
          <a:p>
            <a:pPr lvl="2" marL="1296000" indent="-288000">
              <a:spcBef>
                <a:spcPts val="848"/>
              </a:spcBef>
              <a:buClr>
                <a:srgbClr val="000000"/>
              </a:buClr>
              <a:buSzPct val="35000"/>
              <a:buFont typeface="Wingdings" charset="2"/>
              <a:buChar char=""/>
            </a:pPr>
            <a:r>
              <a:rPr b="0" lang="en-US" sz="1500" spc="-1" strike="noStrike">
                <a:latin typeface="Arial"/>
                <a:ea typeface="Noto Sans CJK SC"/>
              </a:rPr>
              <a:t>Need to compile </a:t>
            </a:r>
            <a:r>
              <a:rPr b="0" lang="en-US" sz="1500" spc="-1" strike="noStrike">
                <a:latin typeface="Arial"/>
              </a:rPr>
              <a:t>comb_utils_cython.pyx once before subsequent runs.</a:t>
            </a:r>
            <a:endParaRPr b="0" lang="en-US" sz="1500" spc="-1" strike="noStrike">
              <a:latin typeface="Arial"/>
            </a:endParaRPr>
          </a:p>
          <a:p>
            <a:pPr lvl="2" marL="1296000" indent="-288000">
              <a:spcBef>
                <a:spcPts val="848"/>
              </a:spcBef>
              <a:buClr>
                <a:srgbClr val="000000"/>
              </a:buClr>
              <a:buSzPct val="35000"/>
              <a:buFont typeface="Wingdings" charset="2"/>
              <a:buChar char=""/>
            </a:pPr>
            <a:r>
              <a:rPr b="0" lang="en-US" sz="1600" spc="-1" strike="noStrike">
                <a:latin typeface="Arial"/>
              </a:rPr>
              <a:t> </a:t>
            </a:r>
            <a:endParaRPr b="0" lang="en-US" sz="1600" spc="-1" strike="noStrike">
              <a:latin typeface="Arial"/>
            </a:endParaRPr>
          </a:p>
          <a:p>
            <a:pPr lvl="2" marL="1296000" indent="-288000">
              <a:spcBef>
                <a:spcPts val="848"/>
              </a:spcBef>
              <a:buClr>
                <a:srgbClr val="000000"/>
              </a:buClr>
              <a:buSzPct val="35000"/>
              <a:buFont typeface="Wingdings" charset="2"/>
              <a:buChar char=""/>
            </a:pPr>
            <a:r>
              <a:rPr b="0" lang="en-US" sz="1500" spc="-1" strike="noStrike">
                <a:latin typeface="Arial"/>
                <a:ea typeface="Noto Sans CJK SC"/>
              </a:rPr>
              <a:t>Computation code is written in </a:t>
            </a:r>
            <a:r>
              <a:rPr b="0" lang="en-US" sz="1500" spc="-1" strike="noStrike">
                <a:latin typeface="Arial"/>
              </a:rPr>
              <a:t>comb_utils_cython.pyx</a:t>
            </a:r>
            <a:endParaRPr b="0" lang="en-US" sz="1500" spc="-1" strike="noStrike">
              <a:latin typeface="Arial"/>
            </a:endParaRPr>
          </a:p>
          <a:p>
            <a:pPr lvl="2" marL="1296000" indent="-288000">
              <a:spcBef>
                <a:spcPts val="848"/>
              </a:spcBef>
              <a:buClr>
                <a:srgbClr val="000000"/>
              </a:buClr>
              <a:buSzPct val="35000"/>
              <a:buFont typeface="Wingdings" charset="2"/>
              <a:buChar char=""/>
            </a:pPr>
            <a:r>
              <a:rPr b="0" lang="en-US" sz="1500" spc="-1" strike="noStrike">
                <a:latin typeface="Arial"/>
                <a:ea typeface="Noto Sans CJK SC"/>
              </a:rPr>
              <a:t>The setup.py file compiles the code in </a:t>
            </a:r>
            <a:r>
              <a:rPr b="0" lang="en-US" sz="1500" spc="-1" strike="noStrike">
                <a:latin typeface="Arial"/>
              </a:rPr>
              <a:t>comb_utils_cython.pyx</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When you run the program you need to type in something like this </a:t>
            </a:r>
            <a:endParaRPr b="0" lang="en-US" sz="1500" spc="-1" strike="noStrike">
              <a:latin typeface="Arial"/>
            </a:endParaRPr>
          </a:p>
          <a:p>
            <a:pPr lvl="1" marL="864000" indent="-324000">
              <a:spcBef>
                <a:spcPts val="1131"/>
              </a:spcBef>
              <a:buClr>
                <a:srgbClr val="000000"/>
              </a:buClr>
              <a:buSzPct val="40000"/>
              <a:buFont typeface="Wingdings" charset="2"/>
              <a:buChar char=""/>
            </a:pPr>
            <a:endParaRPr b="0" lang="en-US" sz="1500" spc="-1" strike="noStrike">
              <a:latin typeface="Arial"/>
            </a:endParaRPr>
          </a:p>
          <a:p>
            <a:pPr lvl="1" marL="864000" indent="-324000">
              <a:spcBef>
                <a:spcPts val="1131"/>
              </a:spcBef>
              <a:buClr>
                <a:srgbClr val="000000"/>
              </a:buClr>
              <a:buSzPct val="40000"/>
              <a:buFont typeface="Wingdings" charset="2"/>
              <a:buChar char=""/>
            </a:pP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600" spc="-1" strike="noStrike">
                <a:latin typeface="Arial"/>
              </a:rPr>
              <a:t>There are more options, make sure to use “python comb_main.py -h” to see all options, </a:t>
            </a:r>
            <a:r>
              <a:rPr b="0" lang="en-US" sz="1600" spc="-1" strike="noStrike">
                <a:latin typeface="Arial"/>
              </a:rPr>
              <a:t>like saving your solution and whatever. Or just look at the source file...</a:t>
            </a:r>
            <a:endParaRPr b="0" lang="en-US" sz="1600" spc="-1" strike="noStrike">
              <a:latin typeface="Arial"/>
            </a:endParaRPr>
          </a:p>
          <a:p>
            <a:pPr lvl="1" marL="864000" indent="-324000">
              <a:spcBef>
                <a:spcPts val="1131"/>
              </a:spcBef>
              <a:buClr>
                <a:srgbClr val="000000"/>
              </a:buClr>
              <a:buSzPct val="40000"/>
              <a:buFont typeface="Wingdings" charset="2"/>
              <a:buChar char=""/>
            </a:pPr>
            <a:endParaRPr b="0" lang="en-US" sz="1600" spc="-1" strike="noStrike">
              <a:latin typeface="Arial"/>
            </a:endParaRPr>
          </a:p>
        </p:txBody>
      </p:sp>
      <p:pic>
        <p:nvPicPr>
          <p:cNvPr id="70" name="" descr=""/>
          <p:cNvPicPr/>
          <p:nvPr/>
        </p:nvPicPr>
        <p:blipFill>
          <a:blip r:embed="rId1"/>
          <a:stretch/>
        </p:blipFill>
        <p:spPr>
          <a:xfrm>
            <a:off x="1753920" y="2305440"/>
            <a:ext cx="6895800" cy="371160"/>
          </a:xfrm>
          <a:prstGeom prst="rect">
            <a:avLst/>
          </a:prstGeom>
          <a:ln>
            <a:noFill/>
          </a:ln>
        </p:spPr>
      </p:pic>
      <p:pic>
        <p:nvPicPr>
          <p:cNvPr id="71" name="" descr=""/>
          <p:cNvPicPr/>
          <p:nvPr/>
        </p:nvPicPr>
        <p:blipFill>
          <a:blip r:embed="rId2"/>
          <a:stretch/>
        </p:blipFill>
        <p:spPr>
          <a:xfrm>
            <a:off x="1645920" y="3641040"/>
            <a:ext cx="6876720" cy="504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731160" y="77400"/>
            <a:ext cx="6581520" cy="672120"/>
          </a:xfrm>
          <a:prstGeom prst="rect">
            <a:avLst/>
          </a:prstGeom>
          <a:noFill/>
          <a:ln>
            <a:noFill/>
          </a:ln>
        </p:spPr>
        <p:txBody>
          <a:bodyPr lIns="0" rIns="0" tIns="0" bIns="0" anchor="ctr">
            <a:noAutofit/>
          </a:bodyPr>
          <a:p>
            <a:r>
              <a:rPr b="0" lang="en-US" sz="3200" spc="-1" strike="noStrike">
                <a:latin typeface="Arial"/>
              </a:rPr>
              <a:t>Example 1</a:t>
            </a:r>
            <a:endParaRPr b="0" lang="en-US" sz="3200" spc="-1" strike="noStrike">
              <a:latin typeface="Arial"/>
            </a:endParaRPr>
          </a:p>
        </p:txBody>
      </p:sp>
      <p:sp>
        <p:nvSpPr>
          <p:cNvPr id="73" name="TextShape 2"/>
          <p:cNvSpPr txBox="1"/>
          <p:nvPr/>
        </p:nvSpPr>
        <p:spPr>
          <a:xfrm>
            <a:off x="503640" y="1002240"/>
            <a:ext cx="9068760" cy="3287880"/>
          </a:xfrm>
          <a:prstGeom prst="rect">
            <a:avLst/>
          </a:prstGeom>
          <a:noFill/>
          <a:ln>
            <a:noFill/>
          </a:ln>
        </p:spPr>
        <p:txBody>
          <a:bodyPr lIns="0" rIns="0" tIns="0" bIns="0">
            <a:normAutofit/>
          </a:bodyPr>
          <a:p>
            <a:pPr marL="432000" indent="-324000">
              <a:spcBef>
                <a:spcPts val="1412"/>
              </a:spcBef>
              <a:buClr>
                <a:srgbClr val="000000"/>
              </a:buClr>
              <a:buSzPct val="45000"/>
              <a:buFont typeface="Wingdings" charset="2"/>
              <a:buChar char=""/>
            </a:pPr>
            <a:r>
              <a:rPr b="0" lang="en-US" sz="1500" spc="-1" strike="noStrike">
                <a:latin typeface="Arial"/>
              </a:rPr>
              <a:t>Run:</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800" spc="-1" strike="noStrike">
                <a:latin typeface="Arial"/>
              </a:rPr>
              <a:t> </a:t>
            </a:r>
            <a:endParaRPr b="0" lang="en-US" sz="18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The code will determine if a compilation of </a:t>
            </a:r>
            <a:r>
              <a:rPr b="0" lang="en-US" sz="1500" spc="-1" strike="noStrike">
                <a:latin typeface="Arial"/>
              </a:rPr>
              <a:t>the .pyx is required (it checks if there are any </a:t>
            </a:r>
            <a:r>
              <a:rPr b="0" lang="en-US" sz="1500" spc="-1" strike="noStrike">
                <a:latin typeface="Arial"/>
              </a:rPr>
              <a:t>changes, if there was a compilation, make </a:t>
            </a:r>
            <a:r>
              <a:rPr b="0" lang="en-US" sz="1500" spc="-1" strike="noStrike">
                <a:latin typeface="Arial"/>
              </a:rPr>
              <a:t>sure to re-run the program.)</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 </a:t>
            </a:r>
            <a:endParaRPr b="0" lang="en-US" sz="1500" spc="-1" strike="noStrike">
              <a:latin typeface="Arial"/>
            </a:endParaRPr>
          </a:p>
          <a:p>
            <a:pPr lvl="1" marL="864000" indent="-324000">
              <a:spcBef>
                <a:spcPts val="1131"/>
              </a:spcBef>
              <a:buClr>
                <a:srgbClr val="000000"/>
              </a:buClr>
              <a:buSzPct val="40000"/>
              <a:buFont typeface="Wingdings" charset="2"/>
              <a:buChar char=""/>
            </a:pP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Pthreads tells the program how many threads </a:t>
            </a:r>
            <a:r>
              <a:rPr b="0" lang="en-US" sz="1500" spc="-1" strike="noStrike">
                <a:latin typeface="Arial"/>
              </a:rPr>
              <a:t>to use, for me the optimal was 6 (I have a 6 </a:t>
            </a:r>
            <a:r>
              <a:rPr b="0" lang="en-US" sz="1500" spc="-1" strike="noStrike">
                <a:latin typeface="Arial"/>
              </a:rPr>
              <a:t>core CPU).  This is only a valid variable when </a:t>
            </a:r>
            <a:r>
              <a:rPr b="0" lang="en-US" sz="1500" spc="-1" strike="noStrike">
                <a:latin typeface="Arial"/>
              </a:rPr>
              <a:t>you are using the Cython version.</a:t>
            </a:r>
            <a:endParaRPr b="0" lang="en-US" sz="1500" spc="-1" strike="noStrike">
              <a:latin typeface="Arial"/>
            </a:endParaRPr>
          </a:p>
          <a:p>
            <a:pPr lvl="1" marL="864000" indent="-324000">
              <a:spcBef>
                <a:spcPts val="1131"/>
              </a:spcBef>
              <a:buClr>
                <a:srgbClr val="000000"/>
              </a:buClr>
              <a:buSzPct val="40000"/>
              <a:buFont typeface="Wingdings" charset="2"/>
              <a:buChar char=""/>
            </a:pPr>
            <a:r>
              <a:rPr b="0" lang="en-US" sz="1500" spc="-1" strike="noStrike">
                <a:latin typeface="Arial"/>
              </a:rPr>
              <a:t>Some details about the parameters will show </a:t>
            </a:r>
            <a:r>
              <a:rPr b="0" lang="en-US" sz="1500" spc="-1" strike="noStrike">
                <a:latin typeface="Arial"/>
              </a:rPr>
              <a:t>up, as well as a plot of the Qc and Dint for you </a:t>
            </a:r>
            <a:r>
              <a:rPr b="0" lang="en-US" sz="1500" spc="-1" strike="noStrike">
                <a:latin typeface="Arial"/>
              </a:rPr>
              <a:t>to double check.</a:t>
            </a:r>
            <a:endParaRPr b="0" lang="en-US" sz="1500" spc="-1" strike="noStrike">
              <a:latin typeface="Arial"/>
            </a:endParaRPr>
          </a:p>
        </p:txBody>
      </p:sp>
      <p:pic>
        <p:nvPicPr>
          <p:cNvPr id="74" name="" descr=""/>
          <p:cNvPicPr/>
          <p:nvPr/>
        </p:nvPicPr>
        <p:blipFill>
          <a:blip r:embed="rId1"/>
          <a:stretch/>
        </p:blipFill>
        <p:spPr>
          <a:xfrm>
            <a:off x="1443600" y="1180440"/>
            <a:ext cx="6924240" cy="504360"/>
          </a:xfrm>
          <a:prstGeom prst="rect">
            <a:avLst/>
          </a:prstGeom>
          <a:ln>
            <a:noFill/>
          </a:ln>
        </p:spPr>
      </p:pic>
      <p:pic>
        <p:nvPicPr>
          <p:cNvPr id="75" name="" descr=""/>
          <p:cNvPicPr/>
          <p:nvPr/>
        </p:nvPicPr>
        <p:blipFill>
          <a:blip r:embed="rId2"/>
          <a:stretch/>
        </p:blipFill>
        <p:spPr>
          <a:xfrm>
            <a:off x="2001600" y="2223720"/>
            <a:ext cx="4030920" cy="759600"/>
          </a:xfrm>
          <a:prstGeom prst="rect">
            <a:avLst/>
          </a:prstGeom>
          <a:ln>
            <a:noFill/>
          </a:ln>
        </p:spPr>
      </p:pic>
      <p:pic>
        <p:nvPicPr>
          <p:cNvPr id="76" name="" descr=""/>
          <p:cNvPicPr/>
          <p:nvPr/>
        </p:nvPicPr>
        <p:blipFill>
          <a:blip r:embed="rId3"/>
          <a:stretch/>
        </p:blipFill>
        <p:spPr>
          <a:xfrm>
            <a:off x="1828800" y="4114800"/>
            <a:ext cx="6583680" cy="1382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7950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2021-06-21T15:29:47Z</dcterms:created>
  <dc:creator/>
  <dc:description/>
  <dc:language>en-US</dc:language>
  <cp:lastModifiedBy/>
  <dcterms:modified xsi:type="dcterms:W3CDTF">2021-06-27T14:37:41Z</dcterms:modified>
  <cp:revision>80</cp:revision>
  <dc:subject/>
  <dc:title>yale_new</dc:title>
</cp:coreProperties>
</file>