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sldIdLst>
    <p:sldId id="256" r:id="rId5"/>
    <p:sldId id="257" r:id="rId6"/>
    <p:sldId id="258" r:id="rId7"/>
    <p:sldId id="276" r:id="rId8"/>
    <p:sldId id="277" r:id="rId9"/>
    <p:sldId id="278" r:id="rId10"/>
    <p:sldId id="267" r:id="rId11"/>
    <p:sldId id="27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1/3/2024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1/3/2024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1/3/2024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1/3/2024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1/3/2024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1/3/2024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1/3/2024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1/3/2024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1/3/2024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1/3/2024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1/3/2024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WEB SCRAPING</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USING PYTHON</a:t>
            </a:r>
          </a:p>
        </p:txBody>
      </p:sp>
      <p:pic>
        <p:nvPicPr>
          <p:cNvPr id="5" name="Picture 4">
            <a:extLst>
              <a:ext uri="{FF2B5EF4-FFF2-40B4-BE49-F238E27FC236}">
                <a16:creationId xmlns:a16="http://schemas.microsoft.com/office/drawing/2014/main" id="{56E3A9EB-7578-176A-1B8C-43A8694F0F10}"/>
              </a:ext>
            </a:extLst>
          </p:cNvPr>
          <p:cNvPicPr>
            <a:picLocks noChangeAspect="1"/>
          </p:cNvPicPr>
          <p:nvPr/>
        </p:nvPicPr>
        <p:blipFill>
          <a:blip r:embed="rId2"/>
          <a:stretch>
            <a:fillRect/>
          </a:stretch>
        </p:blipFill>
        <p:spPr>
          <a:xfrm>
            <a:off x="7869706" y="3592512"/>
            <a:ext cx="2143125" cy="2143125"/>
          </a:xfrm>
          <a:prstGeom prst="rect">
            <a:avLst/>
          </a:prstGeom>
        </p:spPr>
      </p:pic>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a:t>
            </a:r>
          </a:p>
          <a:p>
            <a:r>
              <a:rPr lang="en-US" dirty="0"/>
              <a:t>About Project</a:t>
            </a:r>
          </a:p>
          <a:p>
            <a:r>
              <a:rPr lang="en-US" dirty="0"/>
              <a:t>Tools Required</a:t>
            </a:r>
          </a:p>
          <a:p>
            <a:r>
              <a:rPr lang="en-US" dirty="0"/>
              <a:t>Conclusion</a:t>
            </a:r>
          </a:p>
          <a:p>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WEB SCRAPING</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Web scraping is a powerful technique that allows us to extract valuable information from websites by programmatically navigating through their HTML structure. Using Python, a versatile and widely-used programming language, web scraping enables us to automate the process of gathering data, making it an essential tool for data scientists, researchers, and developers.</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WEB SCRAPING</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43511-55DA-98FA-2E2D-B5A9E000CC76}"/>
              </a:ext>
            </a:extLst>
          </p:cNvPr>
          <p:cNvSpPr>
            <a:spLocks noGrp="1"/>
          </p:cNvSpPr>
          <p:nvPr>
            <p:ph type="title"/>
          </p:nvPr>
        </p:nvSpPr>
        <p:spPr/>
        <p:txBody>
          <a:bodyPr/>
          <a:lstStyle/>
          <a:p>
            <a:r>
              <a:rPr lang="en-IN" dirty="0"/>
              <a:t>PROJECT CODE</a:t>
            </a:r>
          </a:p>
        </p:txBody>
      </p:sp>
      <p:sp>
        <p:nvSpPr>
          <p:cNvPr id="3" name="Text Placeholder 2">
            <a:extLst>
              <a:ext uri="{FF2B5EF4-FFF2-40B4-BE49-F238E27FC236}">
                <a16:creationId xmlns:a16="http://schemas.microsoft.com/office/drawing/2014/main" id="{22514BC6-96A0-4BA0-D062-A29AE0B52565}"/>
              </a:ext>
            </a:extLst>
          </p:cNvPr>
          <p:cNvSpPr>
            <a:spLocks noGrp="1"/>
          </p:cNvSpPr>
          <p:nvPr>
            <p:ph type="body" idx="1"/>
          </p:nvPr>
        </p:nvSpPr>
        <p:spPr/>
        <p:txBody>
          <a:bodyPr/>
          <a:lstStyle/>
          <a:p>
            <a:endParaRPr lang="en-IN" dirty="0"/>
          </a:p>
        </p:txBody>
      </p:sp>
      <p:sp>
        <p:nvSpPr>
          <p:cNvPr id="4" name="Footer Placeholder 3">
            <a:extLst>
              <a:ext uri="{FF2B5EF4-FFF2-40B4-BE49-F238E27FC236}">
                <a16:creationId xmlns:a16="http://schemas.microsoft.com/office/drawing/2014/main" id="{BBC823DA-99C7-22E0-15E3-2D9B75565280}"/>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33D0023-F7AC-335A-BCD5-427B38C13051}"/>
              </a:ext>
            </a:extLst>
          </p:cNvPr>
          <p:cNvSpPr>
            <a:spLocks noGrp="1"/>
          </p:cNvSpPr>
          <p:nvPr>
            <p:ph type="sldNum" sz="quarter" idx="12"/>
          </p:nvPr>
        </p:nvSpPr>
        <p:spPr/>
        <p:txBody>
          <a:bodyPr/>
          <a:lstStyle/>
          <a:p>
            <a:fld id="{294A09A9-5501-47C1-A89A-A340965A2BE2}" type="slidenum">
              <a:rPr lang="en-US" smtClean="0"/>
              <a:pPr/>
              <a:t>4</a:t>
            </a:fld>
            <a:endParaRPr lang="en-US" dirty="0"/>
          </a:p>
        </p:txBody>
      </p:sp>
      <p:pic>
        <p:nvPicPr>
          <p:cNvPr id="9" name="Picture 8">
            <a:extLst>
              <a:ext uri="{FF2B5EF4-FFF2-40B4-BE49-F238E27FC236}">
                <a16:creationId xmlns:a16="http://schemas.microsoft.com/office/drawing/2014/main" id="{3F408274-A039-173B-3296-A3D0FEB84CE4}"/>
              </a:ext>
            </a:extLst>
          </p:cNvPr>
          <p:cNvPicPr>
            <a:picLocks noChangeAspect="1"/>
          </p:cNvPicPr>
          <p:nvPr/>
        </p:nvPicPr>
        <p:blipFill>
          <a:blip r:embed="rId2"/>
          <a:stretch>
            <a:fillRect/>
          </a:stretch>
        </p:blipFill>
        <p:spPr>
          <a:xfrm>
            <a:off x="1" y="1959429"/>
            <a:ext cx="12192000" cy="4898571"/>
          </a:xfrm>
          <a:prstGeom prst="rect">
            <a:avLst/>
          </a:prstGeom>
        </p:spPr>
      </p:pic>
    </p:spTree>
    <p:extLst>
      <p:ext uri="{BB962C8B-B14F-4D97-AF65-F5344CB8AC3E}">
        <p14:creationId xmlns:p14="http://schemas.microsoft.com/office/powerpoint/2010/main" val="886671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92505-5A9A-420B-CC7A-9A59FAE14A4D}"/>
              </a:ext>
            </a:extLst>
          </p:cNvPr>
          <p:cNvSpPr>
            <a:spLocks noGrp="1"/>
          </p:cNvSpPr>
          <p:nvPr>
            <p:ph type="title"/>
          </p:nvPr>
        </p:nvSpPr>
        <p:spPr/>
        <p:txBody>
          <a:bodyPr/>
          <a:lstStyle/>
          <a:p>
            <a:r>
              <a:rPr lang="en-IN" dirty="0"/>
              <a:t>PROJECT OUTPUT</a:t>
            </a:r>
          </a:p>
        </p:txBody>
      </p:sp>
      <p:sp>
        <p:nvSpPr>
          <p:cNvPr id="3" name="Text Placeholder 2">
            <a:extLst>
              <a:ext uri="{FF2B5EF4-FFF2-40B4-BE49-F238E27FC236}">
                <a16:creationId xmlns:a16="http://schemas.microsoft.com/office/drawing/2014/main" id="{F2573CCE-1C67-C1B7-04C6-E3A10E38551F}"/>
              </a:ext>
            </a:extLst>
          </p:cNvPr>
          <p:cNvSpPr>
            <a:spLocks noGrp="1"/>
          </p:cNvSpPr>
          <p:nvPr>
            <p:ph type="body" idx="1"/>
          </p:nvPr>
        </p:nvSpPr>
        <p:spPr/>
        <p:txBody>
          <a:bodyPr/>
          <a:lstStyle/>
          <a:p>
            <a:endParaRPr lang="en-IN" dirty="0"/>
          </a:p>
        </p:txBody>
      </p:sp>
      <p:sp>
        <p:nvSpPr>
          <p:cNvPr id="4" name="Footer Placeholder 3">
            <a:extLst>
              <a:ext uri="{FF2B5EF4-FFF2-40B4-BE49-F238E27FC236}">
                <a16:creationId xmlns:a16="http://schemas.microsoft.com/office/drawing/2014/main" id="{41947929-1838-2E4D-32E6-DBAF54DF158D}"/>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A2D1AB3-3374-7A24-C154-F367F8FE129C}"/>
              </a:ext>
            </a:extLst>
          </p:cNvPr>
          <p:cNvSpPr>
            <a:spLocks noGrp="1"/>
          </p:cNvSpPr>
          <p:nvPr>
            <p:ph type="sldNum" sz="quarter" idx="12"/>
          </p:nvPr>
        </p:nvSpPr>
        <p:spPr/>
        <p:txBody>
          <a:bodyPr/>
          <a:lstStyle/>
          <a:p>
            <a:fld id="{294A09A9-5501-47C1-A89A-A340965A2BE2}" type="slidenum">
              <a:rPr lang="en-US" smtClean="0"/>
              <a:pPr/>
              <a:t>5</a:t>
            </a:fld>
            <a:endParaRPr lang="en-US" dirty="0"/>
          </a:p>
        </p:txBody>
      </p:sp>
      <p:pic>
        <p:nvPicPr>
          <p:cNvPr id="7" name="Picture 6">
            <a:extLst>
              <a:ext uri="{FF2B5EF4-FFF2-40B4-BE49-F238E27FC236}">
                <a16:creationId xmlns:a16="http://schemas.microsoft.com/office/drawing/2014/main" id="{30FB67EA-9A6E-F80C-10FB-47478323A65F}"/>
              </a:ext>
            </a:extLst>
          </p:cNvPr>
          <p:cNvPicPr>
            <a:picLocks noChangeAspect="1"/>
          </p:cNvPicPr>
          <p:nvPr/>
        </p:nvPicPr>
        <p:blipFill>
          <a:blip r:embed="rId2"/>
          <a:stretch>
            <a:fillRect/>
          </a:stretch>
        </p:blipFill>
        <p:spPr>
          <a:xfrm>
            <a:off x="-1" y="2285900"/>
            <a:ext cx="4038601" cy="4572099"/>
          </a:xfrm>
          <a:prstGeom prst="rect">
            <a:avLst/>
          </a:prstGeom>
        </p:spPr>
      </p:pic>
      <p:pic>
        <p:nvPicPr>
          <p:cNvPr id="9" name="Picture 8">
            <a:extLst>
              <a:ext uri="{FF2B5EF4-FFF2-40B4-BE49-F238E27FC236}">
                <a16:creationId xmlns:a16="http://schemas.microsoft.com/office/drawing/2014/main" id="{FD7C90A8-5EFA-9775-AA56-0D8FDD1AA16C}"/>
              </a:ext>
            </a:extLst>
          </p:cNvPr>
          <p:cNvPicPr>
            <a:picLocks noChangeAspect="1"/>
          </p:cNvPicPr>
          <p:nvPr/>
        </p:nvPicPr>
        <p:blipFill>
          <a:blip r:embed="rId3"/>
          <a:stretch>
            <a:fillRect/>
          </a:stretch>
        </p:blipFill>
        <p:spPr>
          <a:xfrm>
            <a:off x="4038600" y="2285900"/>
            <a:ext cx="4198984" cy="4572099"/>
          </a:xfrm>
          <a:prstGeom prst="rect">
            <a:avLst/>
          </a:prstGeom>
        </p:spPr>
      </p:pic>
      <p:pic>
        <p:nvPicPr>
          <p:cNvPr id="11" name="Picture 10">
            <a:extLst>
              <a:ext uri="{FF2B5EF4-FFF2-40B4-BE49-F238E27FC236}">
                <a16:creationId xmlns:a16="http://schemas.microsoft.com/office/drawing/2014/main" id="{80AA50E2-2010-23F7-AA76-DD05D8680812}"/>
              </a:ext>
            </a:extLst>
          </p:cNvPr>
          <p:cNvPicPr>
            <a:picLocks noChangeAspect="1"/>
          </p:cNvPicPr>
          <p:nvPr/>
        </p:nvPicPr>
        <p:blipFill>
          <a:blip r:embed="rId4"/>
          <a:stretch>
            <a:fillRect/>
          </a:stretch>
        </p:blipFill>
        <p:spPr>
          <a:xfrm>
            <a:off x="8077201" y="2285900"/>
            <a:ext cx="4206605" cy="4572100"/>
          </a:xfrm>
          <a:prstGeom prst="rect">
            <a:avLst/>
          </a:prstGeom>
        </p:spPr>
      </p:pic>
    </p:spTree>
    <p:extLst>
      <p:ext uri="{BB962C8B-B14F-4D97-AF65-F5344CB8AC3E}">
        <p14:creationId xmlns:p14="http://schemas.microsoft.com/office/powerpoint/2010/main" val="1220487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E6DD2-C8C8-1747-949A-A17B0238129E}"/>
              </a:ext>
            </a:extLst>
          </p:cNvPr>
          <p:cNvSpPr>
            <a:spLocks noGrp="1"/>
          </p:cNvSpPr>
          <p:nvPr>
            <p:ph type="title"/>
          </p:nvPr>
        </p:nvSpPr>
        <p:spPr>
          <a:xfrm>
            <a:off x="1167492" y="381000"/>
            <a:ext cx="9779183" cy="1325563"/>
          </a:xfrm>
        </p:spPr>
        <p:txBody>
          <a:bodyPr/>
          <a:lstStyle/>
          <a:p>
            <a:r>
              <a:rPr lang="en-IN" dirty="0"/>
              <a:t>TOOLS :</a:t>
            </a:r>
          </a:p>
        </p:txBody>
      </p:sp>
      <p:sp>
        <p:nvSpPr>
          <p:cNvPr id="9" name="Text Placeholder 8">
            <a:extLst>
              <a:ext uri="{FF2B5EF4-FFF2-40B4-BE49-F238E27FC236}">
                <a16:creationId xmlns:a16="http://schemas.microsoft.com/office/drawing/2014/main" id="{5BDB0964-AD56-A2E4-5A01-27C88965DA81}"/>
              </a:ext>
            </a:extLst>
          </p:cNvPr>
          <p:cNvSpPr>
            <a:spLocks noGrp="1"/>
          </p:cNvSpPr>
          <p:nvPr>
            <p:ph type="body" idx="1"/>
          </p:nvPr>
        </p:nvSpPr>
        <p:spPr/>
        <p:txBody>
          <a:bodyPr/>
          <a:lstStyle/>
          <a:p>
            <a:pPr marL="342900" indent="-342900">
              <a:buFont typeface="Wingdings" panose="05000000000000000000" pitchFamily="2" charset="2"/>
              <a:buChar char="Ø"/>
            </a:pPr>
            <a:r>
              <a:rPr lang="en-IN" sz="2000" b="1" i="0" dirty="0">
                <a:effectLst/>
                <a:latin typeface="Söhne"/>
              </a:rPr>
              <a:t>Requests                                            </a:t>
            </a:r>
          </a:p>
          <a:p>
            <a:pPr marL="342900" indent="-342900">
              <a:buFont typeface="Wingdings" panose="05000000000000000000" pitchFamily="2" charset="2"/>
              <a:buChar char="Ø"/>
            </a:pPr>
            <a:r>
              <a:rPr lang="en-IN" sz="2000" b="1" i="0" dirty="0">
                <a:effectLst/>
                <a:latin typeface="Söhne"/>
              </a:rPr>
              <a:t>BEAUTIFULSOUP</a:t>
            </a:r>
            <a:endParaRPr lang="en-IN" sz="2000" b="1" dirty="0">
              <a:latin typeface="Söhne"/>
            </a:endParaRPr>
          </a:p>
          <a:p>
            <a:pPr marL="342900" indent="-342900">
              <a:buFont typeface="Wingdings" panose="05000000000000000000" pitchFamily="2" charset="2"/>
              <a:buChar char="Ø"/>
            </a:pPr>
            <a:r>
              <a:rPr lang="en-IN" sz="2000" b="1" i="0" dirty="0">
                <a:effectLst/>
                <a:latin typeface="Söhne"/>
              </a:rPr>
              <a:t>Scrapy</a:t>
            </a:r>
          </a:p>
          <a:p>
            <a:pPr marL="342900" indent="-342900">
              <a:buFont typeface="Wingdings" panose="05000000000000000000" pitchFamily="2" charset="2"/>
              <a:buChar char="Ø"/>
            </a:pPr>
            <a:r>
              <a:rPr lang="en-IN" sz="2000" b="1" i="0" dirty="0">
                <a:effectLst/>
                <a:latin typeface="Söhne"/>
              </a:rPr>
              <a:t>Selenium</a:t>
            </a:r>
            <a:endParaRPr lang="en-IN" sz="2000" b="1" dirty="0">
              <a:latin typeface="Söhne"/>
            </a:endParaRPr>
          </a:p>
          <a:p>
            <a:pPr marL="342900" indent="-342900">
              <a:buFont typeface="Wingdings" panose="05000000000000000000" pitchFamily="2" charset="2"/>
              <a:buChar char="Ø"/>
            </a:pPr>
            <a:r>
              <a:rPr lang="en-IN" sz="2000" b="1" dirty="0">
                <a:latin typeface="Söhne"/>
              </a:rPr>
              <a:t>LXML</a:t>
            </a:r>
          </a:p>
          <a:p>
            <a:pPr marL="342900" indent="-342900">
              <a:buFont typeface="Wingdings" panose="05000000000000000000" pitchFamily="2" charset="2"/>
              <a:buChar char="Ø"/>
            </a:pPr>
            <a:r>
              <a:rPr lang="en-IN" sz="2000" b="1" i="0" dirty="0">
                <a:effectLst/>
                <a:latin typeface="Söhne"/>
              </a:rPr>
              <a:t>Pandas</a:t>
            </a:r>
          </a:p>
          <a:p>
            <a:pPr marL="342900" indent="-342900">
              <a:buFont typeface="Wingdings" panose="05000000000000000000" pitchFamily="2" charset="2"/>
              <a:buChar char="Ø"/>
            </a:pPr>
            <a:r>
              <a:rPr lang="en-IN" sz="2000" b="1" i="0" dirty="0">
                <a:effectLst/>
                <a:latin typeface="Söhne"/>
              </a:rPr>
              <a:t>Regex (re)</a:t>
            </a:r>
          </a:p>
          <a:p>
            <a:endParaRPr lang="en-IN" b="1" dirty="0">
              <a:latin typeface="Söhne"/>
            </a:endParaRPr>
          </a:p>
        </p:txBody>
      </p:sp>
      <p:sp>
        <p:nvSpPr>
          <p:cNvPr id="4" name="Footer Placeholder 3">
            <a:extLst>
              <a:ext uri="{FF2B5EF4-FFF2-40B4-BE49-F238E27FC236}">
                <a16:creationId xmlns:a16="http://schemas.microsoft.com/office/drawing/2014/main" id="{665FD722-6424-CEA7-B552-F6AA090C6F32}"/>
              </a:ext>
            </a:extLst>
          </p:cNvPr>
          <p:cNvSpPr>
            <a:spLocks noGrp="1"/>
          </p:cNvSpPr>
          <p:nvPr>
            <p:ph type="ftr" sz="quarter" idx="11"/>
          </p:nvPr>
        </p:nvSpPr>
        <p:spPr>
          <a:xfrm>
            <a:off x="4038600" y="6356350"/>
            <a:ext cx="4114800" cy="365125"/>
          </a:xfrm>
        </p:spPr>
        <p:txBody>
          <a:bodyPr/>
          <a:lstStyle/>
          <a:p>
            <a:r>
              <a:rPr lang="en-US" dirty="0"/>
              <a:t>WEB SCRAPING</a:t>
            </a:r>
          </a:p>
        </p:txBody>
      </p:sp>
      <p:sp>
        <p:nvSpPr>
          <p:cNvPr id="5" name="Slide Number Placeholder 4">
            <a:extLst>
              <a:ext uri="{FF2B5EF4-FFF2-40B4-BE49-F238E27FC236}">
                <a16:creationId xmlns:a16="http://schemas.microsoft.com/office/drawing/2014/main" id="{1401EACA-040D-17AB-0904-548539B08EA1}"/>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287536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Conclusion</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In this web scraping project, we successfully gathered valuable information about companies listed on Built In LA. The project involved retrieving company names, links, and official links, showcasing the power of web scraping using Python</a:t>
            </a:r>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WEB SCRAPING</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SANTHAPRIYAN S </a:t>
            </a:r>
          </a:p>
          <a:p>
            <a:r>
              <a:rPr lang="en-US" dirty="0"/>
              <a:t>POOJA SHREE A E</a:t>
            </a:r>
          </a:p>
          <a:p>
            <a:r>
              <a:rPr lang="en-US" dirty="0"/>
              <a:t>SURYA K</a:t>
            </a:r>
          </a:p>
        </p:txBody>
      </p:sp>
    </p:spTree>
    <p:extLst>
      <p:ext uri="{BB962C8B-B14F-4D97-AF65-F5344CB8AC3E}">
        <p14:creationId xmlns:p14="http://schemas.microsoft.com/office/powerpoint/2010/main" val="926184573"/>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 id="{4A1BE7B5-16BB-4EDB-94C0-CDDC43FF64E7}" vid="{7F008C83-F8F9-4FE6-A625-57BD0F4482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2076B5C-85B0-4D30-852D-5E5312EEA93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69</TotalTime>
  <Words>156</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Söhne</vt:lpstr>
      <vt:lpstr>Tenorite</vt:lpstr>
      <vt:lpstr>Wingdings</vt:lpstr>
      <vt:lpstr>Office Theme</vt:lpstr>
      <vt:lpstr>WEB SCRAPING</vt:lpstr>
      <vt:lpstr>Agenda</vt:lpstr>
      <vt:lpstr>Introduction</vt:lpstr>
      <vt:lpstr>PROJECT CODE</vt:lpstr>
      <vt:lpstr>PROJECT OUTPUT</vt:lpstr>
      <vt:lpstr>TOOLS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SCRAPING</dc:title>
  <dc:creator>Surya K</dc:creator>
  <cp:lastModifiedBy>Surya K</cp:lastModifiedBy>
  <cp:revision>1</cp:revision>
  <dcterms:created xsi:type="dcterms:W3CDTF">2024-01-03T16:59:38Z</dcterms:created>
  <dcterms:modified xsi:type="dcterms:W3CDTF">2024-01-03T18:08:57Z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