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82" r:id="rId7"/>
    <p:sldId id="283" r:id="rId8"/>
    <p:sldId id="272"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29" autoAdjust="0"/>
    <p:restoredTop sz="94681"/>
  </p:normalViewPr>
  <p:slideViewPr>
    <p:cSldViewPr snapToGrid="0" snapToObjects="1" showGuides="1">
      <p:cViewPr>
        <p:scale>
          <a:sx n="75" d="100"/>
          <a:sy n="75" d="100"/>
        </p:scale>
        <p:origin x="-714" y="80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8/14/2024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8/14/2024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14-AUG-2024</a:t>
            </a:r>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40908" y="3840927"/>
            <a:ext cx="11551091" cy="2585323"/>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17 Features</a:t>
            </a:r>
          </a:p>
          <a:p>
            <a:pPr marL="285750" indent="-285750">
              <a:buFont typeface="Arial" panose="020B0604020202020204" pitchFamily="34" charset="0"/>
              <a:buChar char="•"/>
            </a:pPr>
            <a:r>
              <a:rPr lang="en-US" dirty="0"/>
              <a:t>Total data points : 359392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3480242" y="1651750"/>
            <a:ext cx="4831613" cy="2730646"/>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183280" cy="832101"/>
            </a:xfrm>
            <a:prstGeom prst="rect">
              <a:avLst/>
            </a:prstGeom>
            <a:noFill/>
          </p:spPr>
          <p:txBody>
            <a:bodyPr wrap="none" rtlCol="0">
              <a:spAutoFit/>
            </a:bodyPr>
            <a:lstStyle/>
            <a:p>
              <a:r>
                <a:rPr lang="en-US" sz="1200" dirty="0" err="1"/>
                <a:t>Merge_df</a:t>
              </a:r>
              <a:r>
                <a:rPr lang="en-US" sz="1200" dirty="0"/>
                <a:t>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pPr algn="ctr"/>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Analysis</a:t>
            </a:r>
            <a:endParaRPr lang="en-US" sz="4400" b="1" dirty="0">
              <a:solidFill>
                <a:schemeClr val="bg2">
                  <a:lumMod val="25000"/>
                </a:schemeClr>
              </a:solidFill>
              <a:latin typeface="+mj-lt"/>
            </a:endParaRPr>
          </a:p>
        </p:txBody>
      </p:sp>
      <p:pic>
        <p:nvPicPr>
          <p:cNvPr id="2050" name="Picture 2">
            <a:extLst>
              <a:ext uri="{FF2B5EF4-FFF2-40B4-BE49-F238E27FC236}">
                <a16:creationId xmlns:a16="http://schemas.microsoft.com/office/drawing/2014/main" id="{82E912F9-D2FB-A75F-95E2-810FEDDBB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09" y="1946787"/>
            <a:ext cx="4953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0DEFCE-343F-7C7F-0913-0DB60AFF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46787"/>
            <a:ext cx="53816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Price Charged Analysis</a:t>
            </a:r>
            <a:endParaRPr lang="en-US" sz="4400" b="1" dirty="0">
              <a:solidFill>
                <a:schemeClr val="accent2"/>
              </a:solidFill>
              <a:latin typeface="+mj-lt"/>
            </a:endParaRPr>
          </a:p>
        </p:txBody>
      </p:sp>
      <p:pic>
        <p:nvPicPr>
          <p:cNvPr id="3074" name="Picture 2">
            <a:extLst>
              <a:ext uri="{FF2B5EF4-FFF2-40B4-BE49-F238E27FC236}">
                <a16:creationId xmlns:a16="http://schemas.microsoft.com/office/drawing/2014/main" id="{5A161EE1-62E5-7CD6-F4CE-B1B9BA85D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337" y="2094973"/>
            <a:ext cx="5381625"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CDE310-4925-8EDB-9EFE-F4F8FED51E3D}"/>
              </a:ext>
            </a:extLst>
          </p:cNvPr>
          <p:cNvSpPr txBox="1"/>
          <p:nvPr/>
        </p:nvSpPr>
        <p:spPr>
          <a:xfrm>
            <a:off x="4261757" y="6362700"/>
            <a:ext cx="5381625" cy="369332"/>
          </a:xfrm>
          <a:prstGeom prst="rect">
            <a:avLst/>
          </a:prstGeom>
          <a:noFill/>
        </p:spPr>
        <p:txBody>
          <a:bodyPr wrap="square" rtlCol="0">
            <a:spAutoFit/>
          </a:bodyPr>
          <a:lstStyle/>
          <a:p>
            <a:r>
              <a:rPr lang="en-US" dirty="0">
                <a:latin typeface="Aptos Black" panose="020B0604020202020204" pitchFamily="34" charset="0"/>
              </a:rPr>
              <a:t>C</a:t>
            </a:r>
            <a:r>
              <a:rPr lang="en-US" b="0" dirty="0">
                <a:effectLst/>
                <a:latin typeface="Aptos Black" panose="020B0604020202020204" pitchFamily="34" charset="0"/>
              </a:rPr>
              <a:t>orrelation</a:t>
            </a:r>
            <a:r>
              <a:rPr lang="en-US" dirty="0">
                <a:latin typeface="Aptos Black" panose="020B0604020202020204" pitchFamily="34" charset="0"/>
              </a:rPr>
              <a:t>: 0.83575315802094</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mj-lt"/>
              </a:rPr>
              <a:t>Customers traveling longer distances are more likely to choose a specific company or payment method.</a:t>
            </a:r>
          </a:p>
        </p:txBody>
      </p:sp>
      <p:sp>
        <p:nvSpPr>
          <p:cNvPr id="8" name="TextBox 7">
            <a:extLst>
              <a:ext uri="{FF2B5EF4-FFF2-40B4-BE49-F238E27FC236}">
                <a16:creationId xmlns:a16="http://schemas.microsoft.com/office/drawing/2014/main" id="{AACDE310-4925-8EDB-9EFE-F4F8FED51E3D}"/>
              </a:ext>
            </a:extLst>
          </p:cNvPr>
          <p:cNvSpPr txBox="1"/>
          <p:nvPr/>
        </p:nvSpPr>
        <p:spPr>
          <a:xfrm>
            <a:off x="6350000" y="5098126"/>
            <a:ext cx="4800374" cy="1200329"/>
          </a:xfrm>
          <a:prstGeom prst="rect">
            <a:avLst/>
          </a:prstGeom>
          <a:noFill/>
        </p:spPr>
        <p:txBody>
          <a:bodyPr wrap="square" rtlCol="0">
            <a:spAutoFit/>
          </a:bodyPr>
          <a:lstStyle/>
          <a:p>
            <a:r>
              <a:rPr lang="en-US" dirty="0">
                <a:latin typeface="Aptos Black" panose="020B0604020202020204" pitchFamily="34" charset="0"/>
              </a:rPr>
              <a:t>Payment Mode         Card   Cash</a:t>
            </a:r>
          </a:p>
          <a:p>
            <a:r>
              <a:rPr lang="en-US" dirty="0">
                <a:latin typeface="Aptos Black" panose="020B0604020202020204" pitchFamily="34" charset="0"/>
              </a:rPr>
              <a:t>Short              	107286  71578</a:t>
            </a:r>
          </a:p>
          <a:p>
            <a:r>
              <a:rPr lang="en-US" dirty="0">
                <a:latin typeface="Aptos Black" panose="020B0604020202020204" pitchFamily="34" charset="0"/>
              </a:rPr>
              <a:t>Medium               	   0   	   0</a:t>
            </a:r>
          </a:p>
          <a:p>
            <a:r>
              <a:rPr lang="en-US" dirty="0">
                <a:latin typeface="Aptos Black" panose="020B0604020202020204" pitchFamily="34" charset="0"/>
              </a:rPr>
              <a:t>Long                   	 0    	  0</a:t>
            </a:r>
          </a:p>
        </p:txBody>
      </p:sp>
      <p:pic>
        <p:nvPicPr>
          <p:cNvPr id="4098" name="Picture 2">
            <a:extLst>
              <a:ext uri="{FF2B5EF4-FFF2-40B4-BE49-F238E27FC236}">
                <a16:creationId xmlns:a16="http://schemas.microsoft.com/office/drawing/2014/main" id="{EC8C53CF-1A05-47F6-FE89-E022BFD93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45" y="1536700"/>
            <a:ext cx="3997312" cy="3321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7E4483-9DE8-E210-A76B-540C13A7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369" y="1536700"/>
            <a:ext cx="4291013" cy="3565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19A6AB-0A45-0285-5109-5A3D00430401}"/>
              </a:ext>
            </a:extLst>
          </p:cNvPr>
          <p:cNvSpPr txBox="1"/>
          <p:nvPr/>
        </p:nvSpPr>
        <p:spPr>
          <a:xfrm>
            <a:off x="148545" y="5108113"/>
            <a:ext cx="4517338" cy="1200329"/>
          </a:xfrm>
          <a:prstGeom prst="rect">
            <a:avLst/>
          </a:prstGeom>
          <a:noFill/>
        </p:spPr>
        <p:txBody>
          <a:bodyPr wrap="square">
            <a:spAutoFit/>
          </a:bodyPr>
          <a:lstStyle/>
          <a:p>
            <a:r>
              <a:rPr lang="en-US" dirty="0">
                <a:latin typeface="Aptos Black" panose="020B0604020202020204" pitchFamily="34" charset="0"/>
              </a:rPr>
              <a:t>Company            Pink Cab  Yellow Cab</a:t>
            </a:r>
          </a:p>
          <a:p>
            <a:r>
              <a:rPr lang="en-US" dirty="0">
                <a:latin typeface="Aptos Black" panose="020B0604020202020204" pitchFamily="34" charset="0"/>
              </a:rPr>
              <a:t>Short                   	42117      136747</a:t>
            </a:r>
          </a:p>
          <a:p>
            <a:r>
              <a:rPr lang="en-US" dirty="0">
                <a:latin typeface="Aptos Black" panose="020B0604020202020204" pitchFamily="34" charset="0"/>
              </a:rPr>
              <a:t>Medium                    0           0</a:t>
            </a:r>
          </a:p>
          <a:p>
            <a:r>
              <a:rPr lang="en-US" dirty="0">
                <a:latin typeface="Aptos Black" panose="020B0604020202020204" pitchFamily="34" charset="0"/>
              </a:rPr>
              <a:t>Long                      	0           0</a:t>
            </a:r>
          </a:p>
        </p:txBody>
      </p:sp>
    </p:spTree>
    <p:extLst>
      <p:ext uri="{BB962C8B-B14F-4D97-AF65-F5344CB8AC3E}">
        <p14:creationId xmlns:p14="http://schemas.microsoft.com/office/powerpoint/2010/main" val="30210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mj-lt"/>
              </a:rPr>
              <a:t>Other</a:t>
            </a:r>
          </a:p>
        </p:txBody>
      </p:sp>
      <p:sp>
        <p:nvSpPr>
          <p:cNvPr id="7" name="TextBox 6">
            <a:extLst>
              <a:ext uri="{FF2B5EF4-FFF2-40B4-BE49-F238E27FC236}">
                <a16:creationId xmlns:a16="http://schemas.microsoft.com/office/drawing/2014/main" id="{233482AC-C410-8591-6B6F-5D554512BC46}"/>
              </a:ext>
            </a:extLst>
          </p:cNvPr>
          <p:cNvSpPr txBox="1"/>
          <p:nvPr/>
        </p:nvSpPr>
        <p:spPr>
          <a:xfrm>
            <a:off x="244475" y="2959785"/>
            <a:ext cx="4975225" cy="646331"/>
          </a:xfrm>
          <a:prstGeom prst="rect">
            <a:avLst/>
          </a:prstGeom>
          <a:noFill/>
        </p:spPr>
        <p:txBody>
          <a:bodyPr wrap="square">
            <a:spAutoFit/>
          </a:bodyPr>
          <a:lstStyle/>
          <a:p>
            <a:r>
              <a:rPr lang="en-US" b="1" dirty="0"/>
              <a:t>Mean Squared Error: </a:t>
            </a:r>
            <a:r>
              <a:rPr lang="en-US" dirty="0"/>
              <a:t>0.30274850525392716</a:t>
            </a:r>
          </a:p>
          <a:p>
            <a:r>
              <a:rPr lang="en-US" b="1" dirty="0"/>
              <a:t>Coefficients: </a:t>
            </a:r>
            <a:r>
              <a:rPr lang="en-US" dirty="0"/>
              <a:t>[0.83523086 0.         0.         0.        ]</a:t>
            </a:r>
          </a:p>
        </p:txBody>
      </p:sp>
      <p:sp>
        <p:nvSpPr>
          <p:cNvPr id="12" name="TextBox 11">
            <a:extLst>
              <a:ext uri="{FF2B5EF4-FFF2-40B4-BE49-F238E27FC236}">
                <a16:creationId xmlns:a16="http://schemas.microsoft.com/office/drawing/2014/main" id="{905D32B5-E843-622A-686C-33EF91CC6E96}"/>
              </a:ext>
            </a:extLst>
          </p:cNvPr>
          <p:cNvSpPr txBox="1"/>
          <p:nvPr/>
        </p:nvSpPr>
        <p:spPr>
          <a:xfrm>
            <a:off x="244475" y="2041773"/>
            <a:ext cx="5419725" cy="646331"/>
          </a:xfrm>
          <a:prstGeom prst="rect">
            <a:avLst/>
          </a:prstGeom>
          <a:noFill/>
        </p:spPr>
        <p:txBody>
          <a:bodyPr wrap="square">
            <a:spAutoFit/>
          </a:bodyPr>
          <a:lstStyle/>
          <a:p>
            <a:r>
              <a:rPr lang="en-US" b="1" dirty="0"/>
              <a:t>Other factors like time of day or demand might also influence the price, but distance remains the primary</a:t>
            </a:r>
          </a:p>
        </p:txBody>
      </p:sp>
      <p:sp>
        <p:nvSpPr>
          <p:cNvPr id="13" name="TextBox 12">
            <a:extLst>
              <a:ext uri="{FF2B5EF4-FFF2-40B4-BE49-F238E27FC236}">
                <a16:creationId xmlns:a16="http://schemas.microsoft.com/office/drawing/2014/main" id="{55A55FBA-F1F2-9F07-0A2F-A51120E57521}"/>
              </a:ext>
            </a:extLst>
          </p:cNvPr>
          <p:cNvSpPr txBox="1"/>
          <p:nvPr/>
        </p:nvSpPr>
        <p:spPr>
          <a:xfrm>
            <a:off x="5908675" y="2041772"/>
            <a:ext cx="5419725" cy="646331"/>
          </a:xfrm>
          <a:prstGeom prst="rect">
            <a:avLst/>
          </a:prstGeom>
          <a:noFill/>
        </p:spPr>
        <p:txBody>
          <a:bodyPr wrap="square">
            <a:spAutoFit/>
          </a:bodyPr>
          <a:lstStyle/>
          <a:p>
            <a:r>
              <a:rPr lang="en-US" b="1" dirty="0"/>
              <a:t>This strong correlation holds true across different cities and companies</a:t>
            </a:r>
          </a:p>
        </p:txBody>
      </p:sp>
      <p:pic>
        <p:nvPicPr>
          <p:cNvPr id="17" name="Picture 16">
            <a:extLst>
              <a:ext uri="{FF2B5EF4-FFF2-40B4-BE49-F238E27FC236}">
                <a16:creationId xmlns:a16="http://schemas.microsoft.com/office/drawing/2014/main" id="{7B776AD7-BEEF-88E5-D678-7503FA00E0B8}"/>
              </a:ext>
            </a:extLst>
          </p:cNvPr>
          <p:cNvPicPr>
            <a:picLocks noChangeAspect="1"/>
          </p:cNvPicPr>
          <p:nvPr/>
        </p:nvPicPr>
        <p:blipFill>
          <a:blip r:embed="rId2"/>
          <a:stretch>
            <a:fillRect/>
          </a:stretch>
        </p:blipFill>
        <p:spPr>
          <a:xfrm>
            <a:off x="7191363" y="2692402"/>
            <a:ext cx="2294960" cy="3898215"/>
          </a:xfrm>
          <a:prstGeom prst="rect">
            <a:avLst/>
          </a:prstGeom>
        </p:spPr>
      </p:pic>
    </p:spTree>
    <p:extLst>
      <p:ext uri="{BB962C8B-B14F-4D97-AF65-F5344CB8AC3E}">
        <p14:creationId xmlns:p14="http://schemas.microsoft.com/office/powerpoint/2010/main" val="196470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383912"/>
            <a:ext cx="11430000" cy="5509200"/>
          </a:xfrm>
          <a:prstGeom prst="rect">
            <a:avLst/>
          </a:prstGeom>
          <a:noFill/>
        </p:spPr>
        <p:txBody>
          <a:bodyPr wrap="square" rtlCol="0">
            <a:spAutoFit/>
          </a:bodyPr>
          <a:lstStyle/>
          <a:p>
            <a:r>
              <a:rPr lang="en-US" sz="1600" b="1" dirty="0"/>
              <a:t>Pricing Strategy:</a:t>
            </a:r>
          </a:p>
          <a:p>
            <a:endParaRPr lang="en-US" sz="1600" b="1" dirty="0"/>
          </a:p>
          <a:p>
            <a:r>
              <a:rPr lang="en-US" sz="1600" b="1" dirty="0"/>
              <a:t>Distance-Based Pricing</a:t>
            </a:r>
            <a:r>
              <a:rPr lang="en-US" sz="1600" dirty="0"/>
              <a:t>: Given the strong correlation between distance and price, ensure your pricing model accurately reflects this relationship. Consider a base fare plus a per-kilometer charge, as suggested by Hypothesis 3.</a:t>
            </a:r>
          </a:p>
          <a:p>
            <a:endParaRPr lang="en-US" sz="1600" dirty="0"/>
          </a:p>
          <a:p>
            <a:r>
              <a:rPr lang="en-US" sz="1600" b="1" dirty="0"/>
              <a:t>Time and Demand Sensitivity (Further Exploration): </a:t>
            </a:r>
            <a:r>
              <a:rPr lang="en-US" sz="1600" dirty="0"/>
              <a:t>While initial analysis didn't show a strong linear impact of time or demand, explore non-linear relationships or interactions. If you find significant patterns, consider dynamic pricing strategies that adjust fares based on time of day, day of the week, or demand levels.</a:t>
            </a:r>
          </a:p>
          <a:p>
            <a:endParaRPr lang="en-US" sz="1600" b="1" dirty="0"/>
          </a:p>
          <a:p>
            <a:r>
              <a:rPr lang="en-US" sz="1600" b="1" dirty="0"/>
              <a:t>Target Marketing</a:t>
            </a:r>
            <a:r>
              <a:rPr lang="en-US" sz="1600" dirty="0"/>
              <a:t>: Based on the preliminary findings (with the caveat of binning adjustments), Pink Cab might focus on attracting customers for longer trips, while Yellow Cab could leverage its dominance in the short-distance market. Tailor marketing messages and promotions accordingly.</a:t>
            </a:r>
          </a:p>
          <a:p>
            <a:endParaRPr lang="en-US" sz="1600" dirty="0"/>
          </a:p>
          <a:p>
            <a:r>
              <a:rPr lang="en-US" sz="1600" b="1" dirty="0"/>
              <a:t>Service Offerings: </a:t>
            </a:r>
            <a:r>
              <a:rPr lang="en-US" sz="1600" dirty="0"/>
              <a:t>Consider if each company could offer specialized services to cater to different distance preferences. For example, Pink Cab might offer premium services for longer journeys, while Yellow Cab could optimize for quick, short trips.</a:t>
            </a:r>
          </a:p>
          <a:p>
            <a:endParaRPr lang="en-US" sz="1600" dirty="0"/>
          </a:p>
          <a:p>
            <a:r>
              <a:rPr lang="en-US" sz="1600" b="1" dirty="0"/>
              <a:t>Payment Options:</a:t>
            </a:r>
          </a:p>
          <a:p>
            <a:r>
              <a:rPr lang="en-US" sz="1600" b="1" dirty="0"/>
              <a:t>Promote Card Payments: </a:t>
            </a:r>
            <a:r>
              <a:rPr lang="en-US" sz="1600" dirty="0"/>
              <a:t>Given the higher prevalence of card payments for short trips, consider incentivizing card usage further, especially for convenience-seeking customers on shorter journeys.</a:t>
            </a:r>
          </a:p>
          <a:p>
            <a:endParaRPr lang="en-US" sz="1600" b="1"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506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Black</vt: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Surya Kailash Ramesh</cp:lastModifiedBy>
  <cp:revision>146</cp:revision>
  <cp:lastPrinted>2019-08-24T08:13:50Z</cp:lastPrinted>
  <dcterms:created xsi:type="dcterms:W3CDTF">2019-08-19T15:39:24Z</dcterms:created>
  <dcterms:modified xsi:type="dcterms:W3CDTF">2024-08-15T05:27:34Z</dcterms:modified>
</cp:coreProperties>
</file>