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8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QL%20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TASK%205.-1723541595190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ll-1723542411663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Sheet1!$A$16:$A$25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Sheet1!$B$16:$B$25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155.44</c:v>
                </c:pt>
                <c:pt idx="4">
                  <c:v>154.68</c:v>
                </c:pt>
                <c:pt idx="5">
                  <c:v>151.97</c:v>
                </c:pt>
                <c:pt idx="6">
                  <c:v>151.91</c:v>
                </c:pt>
                <c:pt idx="7">
                  <c:v>150.11000000000001</c:v>
                </c:pt>
                <c:pt idx="8">
                  <c:v>149.88</c:v>
                </c:pt>
                <c:pt idx="9">
                  <c:v>149.56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80-48C1-B40F-0730C3825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1385072"/>
        <c:axId val="543333280"/>
      </c:barChart>
      <c:catAx>
        <c:axId val="36138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333280"/>
        <c:crosses val="autoZero"/>
        <c:auto val="1"/>
        <c:lblAlgn val="ctr"/>
        <c:lblOffset val="100"/>
        <c:noMultiLvlLbl val="0"/>
      </c:catAx>
      <c:valAx>
        <c:axId val="543333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8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5">
            <a:lumMod val="7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average rate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Iqbal Abdulla</c:v>
                </c:pt>
                <c:pt idx="1">
                  <c:v>KL Rahul</c:v>
                </c:pt>
                <c:pt idx="2">
                  <c:v>AB de Villiers</c:v>
                </c:pt>
                <c:pt idx="3">
                  <c:v>DA Warner</c:v>
                </c:pt>
                <c:pt idx="4">
                  <c:v>JP Duminy</c:v>
                </c:pt>
                <c:pt idx="5">
                  <c:v>CH Gayle</c:v>
                </c:pt>
                <c:pt idx="6">
                  <c:v>ML Hayden</c:v>
                </c:pt>
                <c:pt idx="7">
                  <c:v>LMP Simmons</c:v>
                </c:pt>
                <c:pt idx="8">
                  <c:v>KS Williamson</c:v>
                </c:pt>
                <c:pt idx="9">
                  <c:v>OA Shah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88</c:v>
                </c:pt>
                <c:pt idx="1">
                  <c:v>42.69</c:v>
                </c:pt>
                <c:pt idx="2">
                  <c:v>42.54</c:v>
                </c:pt>
                <c:pt idx="3">
                  <c:v>41.7</c:v>
                </c:pt>
                <c:pt idx="4">
                  <c:v>41.41</c:v>
                </c:pt>
                <c:pt idx="5">
                  <c:v>41.14</c:v>
                </c:pt>
                <c:pt idx="6">
                  <c:v>41</c:v>
                </c:pt>
                <c:pt idx="7">
                  <c:v>39.96</c:v>
                </c:pt>
                <c:pt idx="8">
                  <c:v>39.49</c:v>
                </c:pt>
                <c:pt idx="9">
                  <c:v>38.92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DF-4F9E-A4B1-C69209F7F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162160"/>
        <c:axId val="460165040"/>
      </c:barChart>
      <c:catAx>
        <c:axId val="46016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65040"/>
        <c:crosses val="autoZero"/>
        <c:auto val="1"/>
        <c:lblAlgn val="ctr"/>
        <c:lblOffset val="100"/>
        <c:noMultiLvlLbl val="0"/>
      </c:catAx>
      <c:valAx>
        <c:axId val="46016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6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6">
            <a:lumMod val="60000"/>
            <a:lumOff val="40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Sheet1!$B$30</c:f>
              <c:strCache>
                <c:ptCount val="1"/>
                <c:pt idx="0">
                  <c:v>runs_in_boundaries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Sheet1!$A$31:$A$40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Mujeeb Ur Rahman</c:v>
                </c:pt>
                <c:pt idx="9">
                  <c:v>MS Gony</c:v>
                </c:pt>
              </c:strCache>
            </c:strRef>
          </c:cat>
          <c:val>
            <c:numRef>
              <c:f>Sheet1!$B$31:$B$40</c:f>
              <c:numCache>
                <c:formatCode>General</c:formatCode>
                <c:ptCount val="10"/>
                <c:pt idx="0">
                  <c:v>724</c:v>
                </c:pt>
                <c:pt idx="1">
                  <c:v>1194</c:v>
                </c:pt>
                <c:pt idx="2">
                  <c:v>3630</c:v>
                </c:pt>
                <c:pt idx="3">
                  <c:v>136</c:v>
                </c:pt>
                <c:pt idx="4">
                  <c:v>570</c:v>
                </c:pt>
                <c:pt idx="5">
                  <c:v>174</c:v>
                </c:pt>
                <c:pt idx="6">
                  <c:v>62</c:v>
                </c:pt>
                <c:pt idx="7">
                  <c:v>1508</c:v>
                </c:pt>
                <c:pt idx="8">
                  <c:v>8</c:v>
                </c:pt>
                <c:pt idx="9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B-4B0E-9747-12769D8CBD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67237152"/>
        <c:axId val="467237632"/>
      </c:barChart>
      <c:catAx>
        <c:axId val="46723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237632"/>
        <c:crosses val="autoZero"/>
        <c:auto val="1"/>
        <c:lblAlgn val="ctr"/>
        <c:lblOffset val="100"/>
        <c:noMultiLvlLbl val="0"/>
      </c:catAx>
      <c:valAx>
        <c:axId val="46723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23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accent4">
            <a:lumMod val="60000"/>
            <a:lumOff val="40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Sheet1!$B$45</c:f>
              <c:strCache>
                <c:ptCount val="1"/>
                <c:pt idx="0">
                  <c:v>economy_rate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Sheet1!$A$46:$A$55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Sheet1!$B$46:$B$55</c:f>
              <c:numCache>
                <c:formatCode>General</c:formatCode>
                <c:ptCount val="10"/>
                <c:pt idx="0">
                  <c:v>6.33</c:v>
                </c:pt>
                <c:pt idx="1">
                  <c:v>6.65</c:v>
                </c:pt>
                <c:pt idx="2">
                  <c:v>6.68</c:v>
                </c:pt>
                <c:pt idx="3">
                  <c:v>6.77</c:v>
                </c:pt>
                <c:pt idx="4">
                  <c:v>6.77</c:v>
                </c:pt>
                <c:pt idx="5">
                  <c:v>6.82</c:v>
                </c:pt>
                <c:pt idx="6">
                  <c:v>6.83</c:v>
                </c:pt>
                <c:pt idx="7">
                  <c:v>6.89</c:v>
                </c:pt>
                <c:pt idx="8">
                  <c:v>6.92</c:v>
                </c:pt>
                <c:pt idx="9">
                  <c:v>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A-400D-89E3-6C9659F31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5854080"/>
        <c:axId val="455855040"/>
      </c:barChart>
      <c:catAx>
        <c:axId val="4558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855040"/>
        <c:crosses val="autoZero"/>
        <c:auto val="1"/>
        <c:lblAlgn val="ctr"/>
        <c:lblOffset val="100"/>
        <c:noMultiLvlLbl val="0"/>
      </c:catAx>
      <c:valAx>
        <c:axId val="45585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85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2">
            <a:lumMod val="60000"/>
            <a:lumOff val="40000"/>
          </a:schemeClr>
        </a:gs>
        <a:gs pos="95000">
          <a:schemeClr val="accent1">
            <a:lumMod val="45000"/>
            <a:lumOff val="55000"/>
          </a:schemeClr>
        </a:gs>
        <a:gs pos="82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5.-1723541595190'!$B$1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'TASK 5.-1723541595190'!$A$2:$A$11</c:f>
              <c:strCache>
                <c:ptCount val="10"/>
                <c:pt idx="0">
                  <c:v>K Rabada</c:v>
                </c:pt>
                <c:pt idx="1">
                  <c:v>AJ Tye</c:v>
                </c:pt>
                <c:pt idx="2">
                  <c:v>DE Bollinger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YS Chahal</c:v>
                </c:pt>
                <c:pt idx="8">
                  <c:v>KK Cooper</c:v>
                </c:pt>
                <c:pt idx="9">
                  <c:v>TA Boult</c:v>
                </c:pt>
              </c:strCache>
            </c:strRef>
          </c:cat>
          <c:val>
            <c:numRef>
              <c:f>'TASK 5.-1723541595190'!$B$2:$B$11</c:f>
              <c:numCache>
                <c:formatCode>General</c:formatCode>
                <c:ptCount val="10"/>
                <c:pt idx="0">
                  <c:v>13.77</c:v>
                </c:pt>
                <c:pt idx="1">
                  <c:v>16.13</c:v>
                </c:pt>
                <c:pt idx="2">
                  <c:v>16.22</c:v>
                </c:pt>
                <c:pt idx="3">
                  <c:v>16.43</c:v>
                </c:pt>
                <c:pt idx="4">
                  <c:v>17.489999999999998</c:v>
                </c:pt>
                <c:pt idx="5">
                  <c:v>17.510000000000002</c:v>
                </c:pt>
                <c:pt idx="6">
                  <c:v>18</c:v>
                </c:pt>
                <c:pt idx="7">
                  <c:v>18.079999999999998</c:v>
                </c:pt>
                <c:pt idx="8">
                  <c:v>18.18</c:v>
                </c:pt>
                <c:pt idx="9">
                  <c:v>18.29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2-419C-A8D2-F36472A0C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96255"/>
        <c:axId val="3296735"/>
      </c:barChart>
      <c:catAx>
        <c:axId val="329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6735"/>
        <c:crosses val="autoZero"/>
        <c:auto val="1"/>
        <c:lblAlgn val="ctr"/>
        <c:lblOffset val="100"/>
        <c:noMultiLvlLbl val="0"/>
      </c:catAx>
      <c:valAx>
        <c:axId val="3296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rgbClr val="00B050"/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'all-1723542411663'!$B$1</c:f>
              <c:strCache>
                <c:ptCount val="1"/>
                <c:pt idx="0">
                  <c:v>batting_strike_rate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'all-1723542411663'!$A$2:$A$11</c:f>
              <c:strCache>
                <c:ptCount val="10"/>
                <c:pt idx="0">
                  <c:v>AD Russell</c:v>
                </c:pt>
                <c:pt idx="1">
                  <c:v>KK Cooper</c:v>
                </c:pt>
                <c:pt idx="2">
                  <c:v>SP Narine</c:v>
                </c:pt>
                <c:pt idx="3">
                  <c:v>CH Morris</c:v>
                </c:pt>
                <c:pt idx="4">
                  <c:v>JC Archer</c:v>
                </c:pt>
                <c:pt idx="5">
                  <c:v>HH Pandya</c:v>
                </c:pt>
                <c:pt idx="6">
                  <c:v>Harmeet Singh</c:v>
                </c:pt>
                <c:pt idx="7">
                  <c:v>GJ Maxwell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'all-1723542411663'!$B$2:$B$11</c:f>
              <c:numCache>
                <c:formatCode>General</c:formatCode>
                <c:ptCount val="10"/>
                <c:pt idx="0">
                  <c:v>172</c:v>
                </c:pt>
                <c:pt idx="1">
                  <c:v>165.71</c:v>
                </c:pt>
                <c:pt idx="2">
                  <c:v>155.66999999999999</c:v>
                </c:pt>
                <c:pt idx="3">
                  <c:v>153.06</c:v>
                </c:pt>
                <c:pt idx="4">
                  <c:v>152.34</c:v>
                </c:pt>
                <c:pt idx="5">
                  <c:v>150.38999999999999</c:v>
                </c:pt>
                <c:pt idx="6">
                  <c:v>150</c:v>
                </c:pt>
                <c:pt idx="7">
                  <c:v>148.57</c:v>
                </c:pt>
                <c:pt idx="8">
                  <c:v>143.47</c:v>
                </c:pt>
                <c:pt idx="9">
                  <c:v>142.79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EA-4BED-A22D-897ACD6968A2}"/>
            </c:ext>
          </c:extLst>
        </c:ser>
        <c:ser>
          <c:idx val="1"/>
          <c:order val="1"/>
          <c:tx>
            <c:strRef>
              <c:f>'all-1723542411663'!$C$1</c:f>
              <c:strCache>
                <c:ptCount val="1"/>
                <c:pt idx="0">
                  <c:v>bowling_strike_rate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'all-1723542411663'!$A$2:$A$11</c:f>
              <c:strCache>
                <c:ptCount val="10"/>
                <c:pt idx="0">
                  <c:v>AD Russell</c:v>
                </c:pt>
                <c:pt idx="1">
                  <c:v>KK Cooper</c:v>
                </c:pt>
                <c:pt idx="2">
                  <c:v>SP Narine</c:v>
                </c:pt>
                <c:pt idx="3">
                  <c:v>CH Morris</c:v>
                </c:pt>
                <c:pt idx="4">
                  <c:v>JC Archer</c:v>
                </c:pt>
                <c:pt idx="5">
                  <c:v>HH Pandya</c:v>
                </c:pt>
                <c:pt idx="6">
                  <c:v>Harmeet Singh</c:v>
                </c:pt>
                <c:pt idx="7">
                  <c:v>GJ Maxwell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'all-1723542411663'!$C$2:$C$11</c:f>
              <c:numCache>
                <c:formatCode>General</c:formatCode>
                <c:ptCount val="10"/>
                <c:pt idx="0">
                  <c:v>19</c:v>
                </c:pt>
                <c:pt idx="1">
                  <c:v>18</c:v>
                </c:pt>
                <c:pt idx="2">
                  <c:v>22</c:v>
                </c:pt>
                <c:pt idx="3">
                  <c:v>19</c:v>
                </c:pt>
                <c:pt idx="4">
                  <c:v>18</c:v>
                </c:pt>
                <c:pt idx="5">
                  <c:v>21</c:v>
                </c:pt>
                <c:pt idx="6">
                  <c:v>21</c:v>
                </c:pt>
                <c:pt idx="7">
                  <c:v>29</c:v>
                </c:pt>
                <c:pt idx="8">
                  <c:v>23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EA-4BED-A22D-897ACD696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3834511"/>
        <c:axId val="1723838831"/>
      </c:barChart>
      <c:catAx>
        <c:axId val="1723834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838831"/>
        <c:crosses val="autoZero"/>
        <c:auto val="1"/>
        <c:lblAlgn val="ctr"/>
        <c:lblOffset val="100"/>
        <c:noMultiLvlLbl val="0"/>
      </c:catAx>
      <c:valAx>
        <c:axId val="1723838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834511"/>
        <c:crosses val="autoZero"/>
        <c:crossBetween val="between"/>
      </c:valAx>
      <c:sp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23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7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26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7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9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564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71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4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30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7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3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0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9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7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FFEC-7C65-4511-80E5-F6B4D607F385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4D76-35CA-4E40-A94C-FCB747FD4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63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2F20-9DAF-722E-6CE2-BED8BEA65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Final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20B8D-87B6-F82F-A676-EE8A81BC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4812" y="3429000"/>
            <a:ext cx="1828801" cy="432619"/>
          </a:xfrm>
        </p:spPr>
        <p:txBody>
          <a:bodyPr/>
          <a:lstStyle/>
          <a:p>
            <a:r>
              <a:rPr lang="en-US" dirty="0"/>
              <a:t>IPL AUCTION</a:t>
            </a:r>
          </a:p>
        </p:txBody>
      </p:sp>
    </p:spTree>
    <p:extLst>
      <p:ext uri="{BB962C8B-B14F-4D97-AF65-F5344CB8AC3E}">
        <p14:creationId xmlns:p14="http://schemas.microsoft.com/office/powerpoint/2010/main" val="201813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DF4E1-9B17-B99D-6AF4-863D969B04A2}"/>
              </a:ext>
            </a:extLst>
          </p:cNvPr>
          <p:cNvSpPr txBox="1"/>
          <p:nvPr/>
        </p:nvSpPr>
        <p:spPr>
          <a:xfrm>
            <a:off x="0" y="81607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HARD HITTER BATSMAN</a:t>
            </a:r>
            <a:endParaRPr lang="en-IN" sz="24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AC3405A-A3A1-3148-318C-3CD017C0D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748601"/>
              </p:ext>
            </p:extLst>
          </p:nvPr>
        </p:nvGraphicFramePr>
        <p:xfrm>
          <a:off x="3018196" y="1643154"/>
          <a:ext cx="6155608" cy="244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987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CE0F1-28A2-5049-67E3-14519458D17C}"/>
              </a:ext>
            </a:extLst>
          </p:cNvPr>
          <p:cNvSpPr txBox="1"/>
          <p:nvPr/>
        </p:nvSpPr>
        <p:spPr>
          <a:xfrm>
            <a:off x="0" y="127819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Bowler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8029B-BC95-E184-4F8F-B4D78CB6609A}"/>
              </a:ext>
            </a:extLst>
          </p:cNvPr>
          <p:cNvSpPr txBox="1"/>
          <p:nvPr/>
        </p:nvSpPr>
        <p:spPr>
          <a:xfrm>
            <a:off x="0" y="20844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Good economy                                                               Best </a:t>
            </a:r>
            <a:r>
              <a:rPr lang="en-US" sz="2400" b="1" dirty="0" err="1"/>
              <a:t>strike_rate</a:t>
            </a:r>
            <a:r>
              <a:rPr lang="en-US" sz="2400" b="1" dirty="0"/>
              <a:t>                             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5BDF5-0AFD-16E3-7537-67CD2675D496}"/>
              </a:ext>
            </a:extLst>
          </p:cNvPr>
          <p:cNvSpPr txBox="1"/>
          <p:nvPr/>
        </p:nvSpPr>
        <p:spPr>
          <a:xfrm>
            <a:off x="167148" y="2684206"/>
            <a:ext cx="42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Bowled at least 500 balls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115FC-2FDD-19D1-D0B8-241DC163D741}"/>
              </a:ext>
            </a:extLst>
          </p:cNvPr>
          <p:cNvSpPr txBox="1"/>
          <p:nvPr/>
        </p:nvSpPr>
        <p:spPr>
          <a:xfrm>
            <a:off x="8101781" y="2684206"/>
            <a:ext cx="374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Bowled at least 500 balls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115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5AFE4-241F-6C84-8509-37796195669B}"/>
              </a:ext>
            </a:extLst>
          </p:cNvPr>
          <p:cNvSpPr txBox="1"/>
          <p:nvPr/>
        </p:nvSpPr>
        <p:spPr>
          <a:xfrm>
            <a:off x="0" y="122903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GOOD ECONOMY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D6685-11EB-CEDF-F45A-8F03F21AF3E2}"/>
              </a:ext>
            </a:extLst>
          </p:cNvPr>
          <p:cNvSpPr txBox="1"/>
          <p:nvPr/>
        </p:nvSpPr>
        <p:spPr>
          <a:xfrm>
            <a:off x="294968" y="1752252"/>
            <a:ext cx="329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9C276-AC35-B0E8-031C-2CD8502BE298}"/>
              </a:ext>
            </a:extLst>
          </p:cNvPr>
          <p:cNvSpPr txBox="1"/>
          <p:nvPr/>
        </p:nvSpPr>
        <p:spPr>
          <a:xfrm>
            <a:off x="78659" y="2310581"/>
            <a:ext cx="5712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bowler,economy_rate</a:t>
            </a:r>
            <a:r>
              <a:rPr lang="en-US" dirty="0"/>
              <a:t> </a:t>
            </a:r>
          </a:p>
          <a:p>
            <a:r>
              <a:rPr lang="en-US" dirty="0"/>
              <a:t>FROM(        	</a:t>
            </a:r>
          </a:p>
          <a:p>
            <a:r>
              <a:rPr lang="en-US" dirty="0"/>
              <a:t>SELECT   bowler,             </a:t>
            </a:r>
          </a:p>
          <a:p>
            <a:r>
              <a:rPr lang="en-US" dirty="0"/>
              <a:t>SUM(</a:t>
            </a:r>
            <a:r>
              <a:rPr lang="en-US" dirty="0" err="1"/>
              <a:t>total_runs</a:t>
            </a:r>
            <a:r>
              <a:rPr lang="en-US" dirty="0"/>
              <a:t>) AS </a:t>
            </a:r>
            <a:r>
              <a:rPr lang="en-US" dirty="0" err="1"/>
              <a:t>total_runs_conceded</a:t>
            </a:r>
            <a:r>
              <a:rPr lang="en-US" dirty="0"/>
              <a:t>,            COUNT(ball) AS </a:t>
            </a:r>
            <a:r>
              <a:rPr lang="en-US" dirty="0" err="1"/>
              <a:t>total_balls</a:t>
            </a:r>
            <a:r>
              <a:rPr lang="en-US" dirty="0"/>
              <a:t>,	        ROUND(SUM(</a:t>
            </a:r>
            <a:r>
              <a:rPr lang="en-US" dirty="0" err="1"/>
              <a:t>total_runs</a:t>
            </a:r>
            <a:r>
              <a:rPr lang="en-US" dirty="0"/>
              <a:t>)/(COUNT(ball)/6.0),2) AS </a:t>
            </a:r>
            <a:r>
              <a:rPr lang="en-US" dirty="0" err="1"/>
              <a:t>economy_rate</a:t>
            </a:r>
            <a:r>
              <a:rPr lang="en-US" dirty="0"/>
              <a:t>     </a:t>
            </a:r>
          </a:p>
          <a:p>
            <a:r>
              <a:rPr lang="en-US" dirty="0"/>
              <a:t>FROM </a:t>
            </a:r>
            <a:r>
              <a:rPr lang="en-US" dirty="0" err="1"/>
              <a:t>IPL_Ball</a:t>
            </a:r>
            <a:r>
              <a:rPr lang="en-US" dirty="0"/>
              <a:t>            </a:t>
            </a:r>
          </a:p>
          <a:p>
            <a:r>
              <a:rPr lang="en-US" dirty="0"/>
              <a:t>GROUP BY bowler) as A    </a:t>
            </a:r>
          </a:p>
          <a:p>
            <a:r>
              <a:rPr lang="en-US" dirty="0"/>
              <a:t> WHERE </a:t>
            </a:r>
            <a:r>
              <a:rPr lang="en-US" dirty="0" err="1"/>
              <a:t>total_balls</a:t>
            </a:r>
            <a:r>
              <a:rPr lang="en-US" dirty="0"/>
              <a:t> &gt;= 500    </a:t>
            </a:r>
          </a:p>
          <a:p>
            <a:r>
              <a:rPr lang="en-US" dirty="0"/>
              <a:t> ORDER BY   </a:t>
            </a:r>
            <a:r>
              <a:rPr lang="en-US" dirty="0" err="1"/>
              <a:t>economy_rate</a:t>
            </a:r>
            <a:r>
              <a:rPr lang="en-US" dirty="0"/>
              <a:t>  ASC     </a:t>
            </a:r>
          </a:p>
          <a:p>
            <a:r>
              <a:rPr lang="en-US" dirty="0"/>
              <a:t>LIMIT 10;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1AF13-1C07-5967-BDA6-CDFB88DD734A}"/>
              </a:ext>
            </a:extLst>
          </p:cNvPr>
          <p:cNvSpPr txBox="1"/>
          <p:nvPr/>
        </p:nvSpPr>
        <p:spPr>
          <a:xfrm>
            <a:off x="7570839" y="1848916"/>
            <a:ext cx="462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    RESULT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11868D-A9BA-81D8-E25F-CA14D7C14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85108"/>
              </p:ext>
            </p:extLst>
          </p:nvPr>
        </p:nvGraphicFramePr>
        <p:xfrm>
          <a:off x="8436486" y="2490371"/>
          <a:ext cx="3077087" cy="3556465"/>
        </p:xfrm>
        <a:graphic>
          <a:graphicData uri="http://schemas.openxmlformats.org/drawingml/2006/table">
            <a:tbl>
              <a:tblPr/>
              <a:tblGrid>
                <a:gridCol w="1739223">
                  <a:extLst>
                    <a:ext uri="{9D8B030D-6E8A-4147-A177-3AD203B41FA5}">
                      <a16:colId xmlns:a16="http://schemas.microsoft.com/office/drawing/2014/main" val="2756065421"/>
                    </a:ext>
                  </a:extLst>
                </a:gridCol>
                <a:gridCol w="1337864">
                  <a:extLst>
                    <a:ext uri="{9D8B030D-6E8A-4147-A177-3AD203B41FA5}">
                      <a16:colId xmlns:a16="http://schemas.microsoft.com/office/drawing/2014/main" val="529718136"/>
                    </a:ext>
                  </a:extLst>
                </a:gridCol>
              </a:tblGrid>
              <a:tr h="3233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ECONOMY_RATE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962271"/>
                  </a:ext>
                </a:extLst>
              </a:tr>
              <a:tr h="3233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466293"/>
                  </a:ext>
                </a:extLst>
              </a:tr>
              <a:tr h="3233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Kumble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391991"/>
                  </a:ext>
                </a:extLst>
              </a:tr>
              <a:tr h="3233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097856"/>
                  </a:ext>
                </a:extLst>
              </a:tr>
              <a:tr h="3233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Steyn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652301"/>
                  </a:ext>
                </a:extLst>
              </a:tr>
              <a:tr h="3233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Ashwin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033652"/>
                  </a:ext>
                </a:extLst>
              </a:tr>
              <a:tr h="3233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565623"/>
                  </a:ext>
                </a:extLst>
              </a:tr>
              <a:tr h="3233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 Vettori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725241"/>
                  </a:ext>
                </a:extLst>
              </a:tr>
              <a:tr h="3233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Sundar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736207"/>
                  </a:ext>
                </a:extLst>
              </a:tr>
              <a:tr h="3233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Botha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4004"/>
                  </a:ext>
                </a:extLst>
              </a:tr>
              <a:tr h="3233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Tewatia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485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68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BADDB-9634-B284-8558-81CB9FDB2A7E}"/>
              </a:ext>
            </a:extLst>
          </p:cNvPr>
          <p:cNvSpPr txBox="1"/>
          <p:nvPr/>
        </p:nvSpPr>
        <p:spPr>
          <a:xfrm>
            <a:off x="0" y="82591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GOOD ECONOMY RATE BOWLER</a:t>
            </a:r>
            <a:endParaRPr lang="en-IN" sz="24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319AFA-8800-19ED-7E4A-97281CEB1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006678"/>
              </p:ext>
            </p:extLst>
          </p:nvPr>
        </p:nvGraphicFramePr>
        <p:xfrm>
          <a:off x="3092983" y="1723173"/>
          <a:ext cx="6375482" cy="2311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429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4EB295-C76E-3A57-9246-8D76DB524AEF}"/>
              </a:ext>
            </a:extLst>
          </p:cNvPr>
          <p:cNvSpPr txBox="1"/>
          <p:nvPr/>
        </p:nvSpPr>
        <p:spPr>
          <a:xfrm>
            <a:off x="0" y="10520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BEST STRIKE RATE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28DEC-27AC-6609-A6F8-485AE4EFA44F}"/>
              </a:ext>
            </a:extLst>
          </p:cNvPr>
          <p:cNvSpPr txBox="1"/>
          <p:nvPr/>
        </p:nvSpPr>
        <p:spPr>
          <a:xfrm>
            <a:off x="255639" y="1730477"/>
            <a:ext cx="403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F922C-6CD9-C22F-C10A-8D4ABA743349}"/>
              </a:ext>
            </a:extLst>
          </p:cNvPr>
          <p:cNvSpPr txBox="1"/>
          <p:nvPr/>
        </p:nvSpPr>
        <p:spPr>
          <a:xfrm>
            <a:off x="8406581" y="1745225"/>
            <a:ext cx="369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RESULT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67462-13A5-6959-71ED-FB27788EF48F}"/>
              </a:ext>
            </a:extLst>
          </p:cNvPr>
          <p:cNvSpPr txBox="1"/>
          <p:nvPr/>
        </p:nvSpPr>
        <p:spPr>
          <a:xfrm>
            <a:off x="255639" y="219214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    bowler,</a:t>
            </a:r>
          </a:p>
          <a:p>
            <a:r>
              <a:rPr lang="en-IN" dirty="0"/>
              <a:t>    ROUND(COUNT(ball) * 1.0 / NULLIF(SUM(CASE WHEN </a:t>
            </a:r>
            <a:r>
              <a:rPr lang="en-IN" dirty="0" err="1"/>
              <a:t>dismissal_kind</a:t>
            </a:r>
            <a:r>
              <a:rPr lang="en-IN" dirty="0"/>
              <a:t>	IN ('caught', 'bowled', 'lbw', 'stumped', 'caught and bowled', 'hit wicket') 	THEN 1 ELSE 0 END), 0), 2) AS </a:t>
            </a:r>
            <a:r>
              <a:rPr lang="en-IN" dirty="0" err="1"/>
              <a:t>strike_rate</a:t>
            </a:r>
            <a:r>
              <a:rPr lang="en-IN" dirty="0"/>
              <a:t> </a:t>
            </a:r>
          </a:p>
          <a:p>
            <a:r>
              <a:rPr lang="en-IN" dirty="0"/>
              <a:t>FROM     </a:t>
            </a:r>
            <a:r>
              <a:rPr lang="en-IN" dirty="0" err="1"/>
              <a:t>ipl_ball</a:t>
            </a:r>
            <a:r>
              <a:rPr lang="en-IN" dirty="0"/>
              <a:t> </a:t>
            </a:r>
          </a:p>
          <a:p>
            <a:r>
              <a:rPr lang="en-IN" dirty="0"/>
              <a:t>WHERE     bowler IN (        </a:t>
            </a:r>
          </a:p>
          <a:p>
            <a:r>
              <a:rPr lang="en-IN" dirty="0"/>
              <a:t>SELECT             bowler       </a:t>
            </a:r>
          </a:p>
          <a:p>
            <a:r>
              <a:rPr lang="en-IN" dirty="0"/>
              <a:t> FROM    </a:t>
            </a:r>
            <a:r>
              <a:rPr lang="en-IN" dirty="0" err="1"/>
              <a:t>ipl_ball</a:t>
            </a:r>
            <a:r>
              <a:rPr lang="en-IN" dirty="0"/>
              <a:t>        </a:t>
            </a:r>
          </a:p>
          <a:p>
            <a:r>
              <a:rPr lang="en-IN" dirty="0"/>
              <a:t>GROUP BY    bowler   </a:t>
            </a:r>
          </a:p>
          <a:p>
            <a:r>
              <a:rPr lang="en-IN" dirty="0"/>
              <a:t> HAVING      COUNT(ball) &gt;= 500    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GROUP BY     bowler </a:t>
            </a:r>
          </a:p>
          <a:p>
            <a:r>
              <a:rPr lang="en-IN" dirty="0"/>
              <a:t>ORDER BY     </a:t>
            </a:r>
            <a:r>
              <a:rPr lang="en-IN" dirty="0" err="1"/>
              <a:t>strike_rate</a:t>
            </a:r>
            <a:r>
              <a:rPr lang="en-IN" dirty="0"/>
              <a:t> ASC </a:t>
            </a:r>
          </a:p>
          <a:p>
            <a:r>
              <a:rPr lang="en-IN" dirty="0"/>
              <a:t>LIMIT 10;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2F8A11-90AD-5F23-45F0-D4EF599FE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87210"/>
              </p:ext>
            </p:extLst>
          </p:nvPr>
        </p:nvGraphicFramePr>
        <p:xfrm>
          <a:off x="8571219" y="2525704"/>
          <a:ext cx="2844032" cy="3280244"/>
        </p:xfrm>
        <a:graphic>
          <a:graphicData uri="http://schemas.openxmlformats.org/drawingml/2006/table">
            <a:tbl>
              <a:tblPr/>
              <a:tblGrid>
                <a:gridCol w="1422016">
                  <a:extLst>
                    <a:ext uri="{9D8B030D-6E8A-4147-A177-3AD203B41FA5}">
                      <a16:colId xmlns:a16="http://schemas.microsoft.com/office/drawing/2014/main" val="509272595"/>
                    </a:ext>
                  </a:extLst>
                </a:gridCol>
                <a:gridCol w="1422016">
                  <a:extLst>
                    <a:ext uri="{9D8B030D-6E8A-4147-A177-3AD203B41FA5}">
                      <a16:colId xmlns:a16="http://schemas.microsoft.com/office/drawing/2014/main" val="4212347842"/>
                    </a:ext>
                  </a:extLst>
                </a:gridCol>
              </a:tblGrid>
              <a:tr h="298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674296"/>
                  </a:ext>
                </a:extLst>
              </a:tr>
              <a:tr h="298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Rabada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884650"/>
                  </a:ext>
                </a:extLst>
              </a:tr>
              <a:tr h="298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 Tye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077344"/>
                  </a:ext>
                </a:extLst>
              </a:tr>
              <a:tr h="298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Bollinger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056890"/>
                  </a:ext>
                </a:extLst>
              </a:tr>
              <a:tr h="298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Imran Tahir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363565"/>
                  </a:ext>
                </a:extLst>
              </a:tr>
              <a:tr h="298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725446"/>
                  </a:ext>
                </a:extLst>
              </a:tr>
              <a:tr h="298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Aravind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729972"/>
                  </a:ext>
                </a:extLst>
              </a:tr>
              <a:tr h="298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 Starc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6115"/>
                  </a:ext>
                </a:extLst>
              </a:tr>
              <a:tr h="298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YS Chahal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17008"/>
                  </a:ext>
                </a:extLst>
              </a:tr>
              <a:tr h="298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 Cooper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040435"/>
                  </a:ext>
                </a:extLst>
              </a:tr>
              <a:tr h="298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 Boult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36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01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9D00F-7A78-A3E4-0847-0B6D87FEB0BD}"/>
              </a:ext>
            </a:extLst>
          </p:cNvPr>
          <p:cNvSpPr txBox="1"/>
          <p:nvPr/>
        </p:nvSpPr>
        <p:spPr>
          <a:xfrm>
            <a:off x="0" y="1238865"/>
            <a:ext cx="1210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BEST STRIKE RATE BOWLER</a:t>
            </a:r>
            <a:endParaRPr lang="en-IN" sz="24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F979F2-F846-AEFE-44FA-050C215F75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598390"/>
              </p:ext>
            </p:extLst>
          </p:nvPr>
        </p:nvGraphicFramePr>
        <p:xfrm>
          <a:off x="3411793" y="2044679"/>
          <a:ext cx="5589639" cy="2851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430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E64D8-ED63-7A8B-1C7A-3ED7ADBDBF7B}"/>
              </a:ext>
            </a:extLst>
          </p:cNvPr>
          <p:cNvSpPr txBox="1"/>
          <p:nvPr/>
        </p:nvSpPr>
        <p:spPr>
          <a:xfrm>
            <a:off x="0" y="11995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Allrounder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471AE-FB91-B342-177A-70894E795416}"/>
              </a:ext>
            </a:extLst>
          </p:cNvPr>
          <p:cNvSpPr txBox="1"/>
          <p:nvPr/>
        </p:nvSpPr>
        <p:spPr>
          <a:xfrm>
            <a:off x="924232" y="1936955"/>
            <a:ext cx="633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Best batting as well as bowling strike rate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57A34-F2DB-F9FE-4317-7A9C3DE343C3}"/>
              </a:ext>
            </a:extLst>
          </p:cNvPr>
          <p:cNvSpPr txBox="1"/>
          <p:nvPr/>
        </p:nvSpPr>
        <p:spPr>
          <a:xfrm>
            <a:off x="855406" y="2585884"/>
            <a:ext cx="405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Faced at least 500 balls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Bowled minimum 300 balls</a:t>
            </a:r>
          </a:p>
        </p:txBody>
      </p:sp>
    </p:spTree>
    <p:extLst>
      <p:ext uri="{BB962C8B-B14F-4D97-AF65-F5344CB8AC3E}">
        <p14:creationId xmlns:p14="http://schemas.microsoft.com/office/powerpoint/2010/main" val="277673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DE8E9-9B29-0558-5D20-2D1161E27DA0}"/>
              </a:ext>
            </a:extLst>
          </p:cNvPr>
          <p:cNvSpPr txBox="1"/>
          <p:nvPr/>
        </p:nvSpPr>
        <p:spPr>
          <a:xfrm>
            <a:off x="0" y="64983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BEST BATTING AS WELL AS BOWLING STRIKE RATE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3554F-D2DA-0E11-CB01-43E34185422D}"/>
              </a:ext>
            </a:extLst>
          </p:cNvPr>
          <p:cNvSpPr txBox="1"/>
          <p:nvPr/>
        </p:nvSpPr>
        <p:spPr>
          <a:xfrm>
            <a:off x="452592" y="880663"/>
            <a:ext cx="291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Query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73CD2-E23A-8142-7D2D-F07F0B02EF95}"/>
              </a:ext>
            </a:extLst>
          </p:cNvPr>
          <p:cNvSpPr txBox="1"/>
          <p:nvPr/>
        </p:nvSpPr>
        <p:spPr>
          <a:xfrm>
            <a:off x="8436077" y="171081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RESULT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D94BF-5469-7F14-3D38-76CA4FFBF8B1}"/>
              </a:ext>
            </a:extLst>
          </p:cNvPr>
          <p:cNvSpPr txBox="1"/>
          <p:nvPr/>
        </p:nvSpPr>
        <p:spPr>
          <a:xfrm>
            <a:off x="452591" y="1249449"/>
            <a:ext cx="712507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    player,    </a:t>
            </a:r>
            <a:r>
              <a:rPr lang="en-IN" dirty="0" err="1"/>
              <a:t>batting_strike_rate</a:t>
            </a:r>
            <a:r>
              <a:rPr lang="en-IN" dirty="0"/>
              <a:t>,    </a:t>
            </a:r>
            <a:r>
              <a:rPr lang="en-IN" dirty="0" err="1"/>
              <a:t>bowling_strike_rate</a:t>
            </a:r>
            <a:endParaRPr lang="en-IN" dirty="0"/>
          </a:p>
          <a:p>
            <a:r>
              <a:rPr lang="en-IN" dirty="0"/>
              <a:t>FROM (    </a:t>
            </a:r>
          </a:p>
          <a:p>
            <a:r>
              <a:rPr lang="en-IN" dirty="0"/>
              <a:t>SELECT         </a:t>
            </a:r>
            <a:r>
              <a:rPr lang="en-IN" dirty="0" err="1"/>
              <a:t>a.batsman</a:t>
            </a:r>
            <a:r>
              <a:rPr lang="en-IN" dirty="0"/>
              <a:t> AS player,        ROUND((SUM(</a:t>
            </a:r>
            <a:r>
              <a:rPr lang="en-IN" dirty="0" err="1"/>
              <a:t>a.batsman_run</a:t>
            </a:r>
            <a:r>
              <a:rPr lang="en-IN" dirty="0"/>
              <a:t>)::NUMERIC / COUNT(</a:t>
            </a:r>
            <a:r>
              <a:rPr lang="en-IN" dirty="0" err="1"/>
              <a:t>a.ball</a:t>
            </a:r>
            <a:r>
              <a:rPr lang="en-IN" dirty="0"/>
              <a:t>)) * 100, 2) AS </a:t>
            </a:r>
            <a:r>
              <a:rPr lang="en-IN" dirty="0" err="1"/>
              <a:t>batting_strike_rate</a:t>
            </a:r>
            <a:r>
              <a:rPr lang="en-IN" dirty="0"/>
              <a:t>,        </a:t>
            </a:r>
            <a:r>
              <a:rPr lang="en-IN" dirty="0" err="1"/>
              <a:t>b.total_balls_bowled</a:t>
            </a:r>
            <a:r>
              <a:rPr lang="en-IN" dirty="0"/>
              <a:t>,        </a:t>
            </a:r>
            <a:r>
              <a:rPr lang="en-IN" dirty="0" err="1"/>
              <a:t>b.total_wickets</a:t>
            </a:r>
            <a:r>
              <a:rPr lang="en-IN" dirty="0"/>
              <a:t>,    ROUND(</a:t>
            </a:r>
            <a:r>
              <a:rPr lang="en-IN" dirty="0" err="1"/>
              <a:t>b.total_balls_bowled</a:t>
            </a:r>
            <a:r>
              <a:rPr lang="en-IN" dirty="0"/>
              <a:t> / NULLIF(</a:t>
            </a:r>
            <a:r>
              <a:rPr lang="en-IN" dirty="0" err="1"/>
              <a:t>b.total_wickets</a:t>
            </a:r>
            <a:r>
              <a:rPr lang="en-IN" dirty="0"/>
              <a:t>, 0), 2) AS </a:t>
            </a:r>
            <a:r>
              <a:rPr lang="en-IN" dirty="0" err="1"/>
              <a:t>bowling_strike_rate</a:t>
            </a:r>
            <a:r>
              <a:rPr lang="en-IN" dirty="0"/>
              <a:t>    </a:t>
            </a:r>
          </a:p>
          <a:p>
            <a:r>
              <a:rPr lang="en-IN" dirty="0"/>
              <a:t>FROM   </a:t>
            </a:r>
            <a:r>
              <a:rPr lang="en-IN" dirty="0" err="1"/>
              <a:t>IPL_Ball</a:t>
            </a:r>
            <a:r>
              <a:rPr lang="en-IN" dirty="0"/>
              <a:t>  AS  a    </a:t>
            </a:r>
          </a:p>
          <a:p>
            <a:r>
              <a:rPr lang="en-IN" dirty="0"/>
              <a:t>JOIN (       </a:t>
            </a:r>
          </a:p>
          <a:p>
            <a:r>
              <a:rPr lang="en-IN" dirty="0"/>
              <a:t> SELECT    bowler,  COUNT(ball) AS </a:t>
            </a:r>
            <a:r>
              <a:rPr lang="en-IN" dirty="0" err="1"/>
              <a:t>total_balls_bowled</a:t>
            </a:r>
            <a:r>
              <a:rPr lang="en-IN" dirty="0"/>
              <a:t>,            SUM(CASE  WHEN </a:t>
            </a:r>
            <a:r>
              <a:rPr lang="en-IN" dirty="0" err="1"/>
              <a:t>is_wicket</a:t>
            </a:r>
            <a:r>
              <a:rPr lang="en-IN" dirty="0"/>
              <a:t> = 1 AND </a:t>
            </a:r>
            <a:r>
              <a:rPr lang="en-IN" dirty="0" err="1"/>
              <a:t>dismissal_kind</a:t>
            </a:r>
            <a:r>
              <a:rPr lang="en-IN" dirty="0"/>
              <a:t> NOT IN ('run out')  THEN 1   ELSE 0   END) AS </a:t>
            </a:r>
            <a:r>
              <a:rPr lang="en-IN" dirty="0" err="1"/>
              <a:t>total_wickets</a:t>
            </a:r>
            <a:r>
              <a:rPr lang="en-IN" dirty="0"/>
              <a:t>      </a:t>
            </a:r>
          </a:p>
          <a:p>
            <a:r>
              <a:rPr lang="en-IN" dirty="0"/>
              <a:t>  FROM  </a:t>
            </a:r>
            <a:r>
              <a:rPr lang="en-IN" dirty="0" err="1"/>
              <a:t>IPL_Ball</a:t>
            </a:r>
            <a:r>
              <a:rPr lang="en-IN" dirty="0"/>
              <a:t>        </a:t>
            </a:r>
          </a:p>
          <a:p>
            <a:r>
              <a:rPr lang="en-IN" dirty="0"/>
              <a:t>GROUP BY  bowler        </a:t>
            </a:r>
          </a:p>
          <a:p>
            <a:r>
              <a:rPr lang="en-IN" dirty="0"/>
              <a:t>HAVING   COUNT(ball) &gt;= 300    )  AS  b   </a:t>
            </a:r>
          </a:p>
          <a:p>
            <a:r>
              <a:rPr lang="en-IN" dirty="0"/>
              <a:t> ON  </a:t>
            </a:r>
            <a:r>
              <a:rPr lang="en-IN" dirty="0" err="1"/>
              <a:t>a.batsman</a:t>
            </a:r>
            <a:r>
              <a:rPr lang="en-IN" dirty="0"/>
              <a:t> = </a:t>
            </a:r>
            <a:r>
              <a:rPr lang="en-IN" dirty="0" err="1"/>
              <a:t>b.bowler</a:t>
            </a:r>
            <a:r>
              <a:rPr lang="en-IN" dirty="0"/>
              <a:t>    </a:t>
            </a:r>
          </a:p>
          <a:p>
            <a:r>
              <a:rPr lang="en-IN" dirty="0"/>
              <a:t>GROUP BY   </a:t>
            </a:r>
            <a:r>
              <a:rPr lang="en-IN" dirty="0" err="1"/>
              <a:t>a.batsman</a:t>
            </a:r>
            <a:r>
              <a:rPr lang="en-IN" dirty="0"/>
              <a:t>, </a:t>
            </a:r>
            <a:r>
              <a:rPr lang="en-IN" dirty="0" err="1"/>
              <a:t>b.total_balls_bowled</a:t>
            </a:r>
            <a:r>
              <a:rPr lang="en-IN" dirty="0"/>
              <a:t>,         </a:t>
            </a:r>
            <a:r>
              <a:rPr lang="en-IN" dirty="0" err="1"/>
              <a:t>b.total_wickets</a:t>
            </a:r>
            <a:r>
              <a:rPr lang="en-IN" dirty="0"/>
              <a:t>) AS c </a:t>
            </a:r>
          </a:p>
          <a:p>
            <a:r>
              <a:rPr lang="en-IN" dirty="0"/>
              <a:t>WHERE     </a:t>
            </a:r>
            <a:r>
              <a:rPr lang="en-IN" dirty="0" err="1"/>
              <a:t>total_balls_bowled</a:t>
            </a:r>
            <a:r>
              <a:rPr lang="en-IN" dirty="0"/>
              <a:t> &gt;= 500 ORDER BY     </a:t>
            </a:r>
            <a:r>
              <a:rPr lang="en-IN" dirty="0" err="1"/>
              <a:t>batting_strike_rate</a:t>
            </a:r>
            <a:r>
              <a:rPr lang="en-IN" dirty="0"/>
              <a:t> DESC,     </a:t>
            </a:r>
            <a:r>
              <a:rPr lang="en-IN" dirty="0" err="1"/>
              <a:t>bowling_strike_rate</a:t>
            </a:r>
            <a:r>
              <a:rPr lang="en-IN" dirty="0"/>
              <a:t> ASC</a:t>
            </a:r>
          </a:p>
          <a:p>
            <a:r>
              <a:rPr lang="en-IN" dirty="0"/>
              <a:t> LIMIT 10;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9835A7-E9E3-36BA-6073-068C1BE21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46147"/>
              </p:ext>
            </p:extLst>
          </p:nvPr>
        </p:nvGraphicFramePr>
        <p:xfrm>
          <a:off x="7867122" y="2771795"/>
          <a:ext cx="3943878" cy="3649980"/>
        </p:xfrm>
        <a:graphic>
          <a:graphicData uri="http://schemas.openxmlformats.org/drawingml/2006/table">
            <a:tbl>
              <a:tblPr/>
              <a:tblGrid>
                <a:gridCol w="1079871">
                  <a:extLst>
                    <a:ext uri="{9D8B030D-6E8A-4147-A177-3AD203B41FA5}">
                      <a16:colId xmlns:a16="http://schemas.microsoft.com/office/drawing/2014/main" val="1686117614"/>
                    </a:ext>
                  </a:extLst>
                </a:gridCol>
                <a:gridCol w="1392878">
                  <a:extLst>
                    <a:ext uri="{9D8B030D-6E8A-4147-A177-3AD203B41FA5}">
                      <a16:colId xmlns:a16="http://schemas.microsoft.com/office/drawing/2014/main" val="3323397396"/>
                    </a:ext>
                  </a:extLst>
                </a:gridCol>
                <a:gridCol w="1471129">
                  <a:extLst>
                    <a:ext uri="{9D8B030D-6E8A-4147-A177-3AD203B41FA5}">
                      <a16:colId xmlns:a16="http://schemas.microsoft.com/office/drawing/2014/main" val="3023949552"/>
                    </a:ext>
                  </a:extLst>
                </a:gridCol>
              </a:tblGrid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batting_strike_rate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bowling_strike_rate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6071"/>
                  </a:ext>
                </a:extLst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822748"/>
                  </a:ext>
                </a:extLst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 Cooper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876115"/>
                  </a:ext>
                </a:extLst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711907"/>
                  </a:ext>
                </a:extLst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Morris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573109"/>
                  </a:ext>
                </a:extLst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JC Archer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367870"/>
                  </a:ext>
                </a:extLst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198800"/>
                  </a:ext>
                </a:extLst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Harmeet Singh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048563"/>
                  </a:ext>
                </a:extLst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138213"/>
                  </a:ext>
                </a:extLst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63592"/>
                  </a:ext>
                </a:extLst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13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51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23BD4-12F9-7EEE-C845-73949D14B78D}"/>
              </a:ext>
            </a:extLst>
          </p:cNvPr>
          <p:cNvSpPr txBox="1"/>
          <p:nvPr/>
        </p:nvSpPr>
        <p:spPr>
          <a:xfrm>
            <a:off x="0" y="118533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BATTING AND BOWLING STRIKE RATE</a:t>
            </a:r>
            <a:endParaRPr lang="en-IN" sz="24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4FE80B1-83B9-2432-29EF-0CCB7DAB2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05985"/>
              </p:ext>
            </p:extLst>
          </p:nvPr>
        </p:nvGraphicFramePr>
        <p:xfrm>
          <a:off x="3268133" y="1896533"/>
          <a:ext cx="536786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804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D4EBB3-AB98-F6D7-AF7A-D1780701E5B1}"/>
              </a:ext>
            </a:extLst>
          </p:cNvPr>
          <p:cNvSpPr txBox="1"/>
          <p:nvPr/>
        </p:nvSpPr>
        <p:spPr>
          <a:xfrm>
            <a:off x="629264" y="985878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Criteria for selecting best wicketkeeper with explanation.</a:t>
            </a:r>
          </a:p>
          <a:p>
            <a:endParaRPr lang="en-IN" dirty="0"/>
          </a:p>
          <a:p>
            <a:r>
              <a:rPr lang="en-IN" dirty="0"/>
              <a:t>  1 </a:t>
            </a:r>
            <a:r>
              <a:rPr lang="en-IN" sz="2000" b="1" dirty="0"/>
              <a:t>Batting Strike Rate   </a:t>
            </a:r>
            <a:endParaRPr lang="en-IN" b="1" dirty="0"/>
          </a:p>
          <a:p>
            <a:r>
              <a:rPr lang="en-IN" dirty="0"/>
              <a:t> A high strike rate indicates the player's ability to score runs </a:t>
            </a:r>
            <a:r>
              <a:rPr lang="en-IN" dirty="0" err="1"/>
              <a:t>quickly,which</a:t>
            </a:r>
            <a:r>
              <a:rPr lang="en-IN" dirty="0"/>
              <a:t> play a crucial role in T20 </a:t>
            </a:r>
            <a:r>
              <a:rPr lang="en-IN" dirty="0" err="1"/>
              <a:t>ipl</a:t>
            </a:r>
            <a:r>
              <a:rPr lang="en-IN" dirty="0"/>
              <a:t> match.  </a:t>
            </a:r>
          </a:p>
          <a:p>
            <a:endParaRPr lang="en-IN" dirty="0"/>
          </a:p>
          <a:p>
            <a:r>
              <a:rPr lang="en-IN" dirty="0"/>
              <a:t>  2. </a:t>
            </a:r>
            <a:r>
              <a:rPr lang="en-IN" sz="2000" b="1" dirty="0"/>
              <a:t>Dismissals Per Match</a:t>
            </a:r>
          </a:p>
          <a:p>
            <a:endParaRPr lang="en-IN" dirty="0"/>
          </a:p>
          <a:p>
            <a:r>
              <a:rPr lang="en-IN" dirty="0"/>
              <a:t>A wicketkeeper’s primary role is to contribute behind the stumps. A higher number of dismissals per match indicates proficiency in catching and stumping, it also indicates the </a:t>
            </a:r>
            <a:r>
              <a:rPr lang="en-IN" dirty="0" err="1"/>
              <a:t>crucil</a:t>
            </a:r>
            <a:r>
              <a:rPr lang="en-IN" dirty="0"/>
              <a:t> player for wicketkeeper.	</a:t>
            </a:r>
          </a:p>
          <a:p>
            <a:endParaRPr lang="en-IN" dirty="0"/>
          </a:p>
          <a:p>
            <a:r>
              <a:rPr lang="en-IN" dirty="0"/>
              <a:t>3. </a:t>
            </a:r>
            <a:r>
              <a:rPr lang="en-IN" sz="2000" b="1" dirty="0"/>
              <a:t>Experience and Match Impact</a:t>
            </a:r>
          </a:p>
          <a:p>
            <a:r>
              <a:rPr lang="en-IN" dirty="0"/>
              <a:t>Experienced players often handle high-pressure situations better. Previous impactful performances can be indicative of their ability to influence the outcome of matches.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A06D0-7F05-A511-EBCE-6034090BE25D}"/>
              </a:ext>
            </a:extLst>
          </p:cNvPr>
          <p:cNvSpPr txBox="1"/>
          <p:nvPr/>
        </p:nvSpPr>
        <p:spPr>
          <a:xfrm>
            <a:off x="0" y="2654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Wicketkeeper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54100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72669-8FE0-A0D0-5E52-AA46164BF436}"/>
              </a:ext>
            </a:extLst>
          </p:cNvPr>
          <p:cNvSpPr txBox="1"/>
          <p:nvPr/>
        </p:nvSpPr>
        <p:spPr>
          <a:xfrm>
            <a:off x="4070555" y="1838632"/>
            <a:ext cx="449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WE NEED TO CREATE TABLE</a:t>
            </a:r>
          </a:p>
          <a:p>
            <a:r>
              <a:rPr lang="en-US" sz="2000" dirty="0"/>
              <a:t>       AND RESTORE DATA IN IT.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289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D771AF-FBA4-2549-3FB3-805647CDBF0A}"/>
              </a:ext>
            </a:extLst>
          </p:cNvPr>
          <p:cNvSpPr txBox="1"/>
          <p:nvPr/>
        </p:nvSpPr>
        <p:spPr>
          <a:xfrm>
            <a:off x="389467" y="526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b="1" dirty="0"/>
              <a:t>Additional Questions for Final Assessment</a:t>
            </a:r>
            <a:endParaRPr lang="en-IN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DCB7A-A72E-544E-24B5-8EB14E838A49}"/>
              </a:ext>
            </a:extLst>
          </p:cNvPr>
          <p:cNvSpPr txBox="1"/>
          <p:nvPr/>
        </p:nvSpPr>
        <p:spPr>
          <a:xfrm>
            <a:off x="389467" y="10823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FIRST WE NEED TO CREATE TWO TABLE USING IPL_BALL DATA AND IPL_MATCH DATA.</a:t>
            </a:r>
          </a:p>
          <a:p>
            <a:r>
              <a:rPr lang="en-US" sz="1800" dirty="0"/>
              <a:t>       </a:t>
            </a: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9E6E5-ADAC-9A7C-ABCA-BD16408EA7C3}"/>
              </a:ext>
            </a:extLst>
          </p:cNvPr>
          <p:cNvSpPr txBox="1"/>
          <p:nvPr/>
        </p:nvSpPr>
        <p:spPr>
          <a:xfrm>
            <a:off x="389467" y="28440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Deliveries  AS SELECT * FROM IPL_BALL;</a:t>
            </a:r>
          </a:p>
          <a:p>
            <a:endParaRPr lang="en-IN" dirty="0"/>
          </a:p>
          <a:p>
            <a:r>
              <a:rPr lang="en-IN" dirty="0"/>
              <a:t>SELECT * FROM DELIVERIESS;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02BE7-21F9-FEEE-90D8-B3900FB888AC}"/>
              </a:ext>
            </a:extLst>
          </p:cNvPr>
          <p:cNvSpPr txBox="1"/>
          <p:nvPr/>
        </p:nvSpPr>
        <p:spPr>
          <a:xfrm>
            <a:off x="516467" y="1938867"/>
            <a:ext cx="310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 table Deliveries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3ACA2-D7B6-3DBC-3AA9-AA03855AFDDB}"/>
              </a:ext>
            </a:extLst>
          </p:cNvPr>
          <p:cNvSpPr txBox="1"/>
          <p:nvPr/>
        </p:nvSpPr>
        <p:spPr>
          <a:xfrm>
            <a:off x="8128000" y="2386084"/>
            <a:ext cx="328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 table Matches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6BD16-CA06-EEC1-BDCE-C725268516C6}"/>
              </a:ext>
            </a:extLst>
          </p:cNvPr>
          <p:cNvSpPr txBox="1"/>
          <p:nvPr/>
        </p:nvSpPr>
        <p:spPr>
          <a:xfrm>
            <a:off x="6417733" y="3505200"/>
            <a:ext cx="5960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Matches AS SELECT * FROM </a:t>
            </a:r>
            <a:r>
              <a:rPr lang="en-US" dirty="0" err="1"/>
              <a:t>IPL_matches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* FROM Matches;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216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3ECBED-4901-D3B3-A81F-8390E96F395A}"/>
              </a:ext>
            </a:extLst>
          </p:cNvPr>
          <p:cNvSpPr txBox="1"/>
          <p:nvPr/>
        </p:nvSpPr>
        <p:spPr>
          <a:xfrm>
            <a:off x="924231" y="9853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Get the count of cities that have hosted an IPL match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3002F-1C28-B2AF-DACC-2AE34F581E6F}"/>
              </a:ext>
            </a:extLst>
          </p:cNvPr>
          <p:cNvSpPr txBox="1"/>
          <p:nvPr/>
        </p:nvSpPr>
        <p:spPr>
          <a:xfrm>
            <a:off x="800406" y="28547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COUNT(DISTINCT city) AS </a:t>
            </a:r>
            <a:r>
              <a:rPr lang="en-IN" dirty="0" err="1"/>
              <a:t>unique_city_count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IPL_matches</a:t>
            </a:r>
            <a:r>
              <a:rPr lang="en-IN" dirty="0"/>
              <a:t>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82AA23-1EE4-E95F-D973-BB359373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11706"/>
              </p:ext>
            </p:extLst>
          </p:nvPr>
        </p:nvGraphicFramePr>
        <p:xfrm>
          <a:off x="9332605" y="3301227"/>
          <a:ext cx="2269460" cy="502920"/>
        </p:xfrm>
        <a:graphic>
          <a:graphicData uri="http://schemas.openxmlformats.org/drawingml/2006/table">
            <a:tbl>
              <a:tblPr/>
              <a:tblGrid>
                <a:gridCol w="2269460">
                  <a:extLst>
                    <a:ext uri="{9D8B030D-6E8A-4147-A177-3AD203B41FA5}">
                      <a16:colId xmlns:a16="http://schemas.microsoft.com/office/drawing/2014/main" val="385031299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unique_city_count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915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8291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213F9E-7012-D90F-10C5-54E320818CC2}"/>
              </a:ext>
            </a:extLst>
          </p:cNvPr>
          <p:cNvSpPr txBox="1"/>
          <p:nvPr/>
        </p:nvSpPr>
        <p:spPr>
          <a:xfrm>
            <a:off x="9332605" y="2310581"/>
            <a:ext cx="2584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RESULT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F496C6-0C67-0E73-78CB-F382AC5CA7C9}"/>
              </a:ext>
            </a:extLst>
          </p:cNvPr>
          <p:cNvSpPr txBox="1"/>
          <p:nvPr/>
        </p:nvSpPr>
        <p:spPr>
          <a:xfrm>
            <a:off x="800406" y="2278477"/>
            <a:ext cx="26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9635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5C64FC-73BA-4849-D890-626E43ACF010}"/>
              </a:ext>
            </a:extLst>
          </p:cNvPr>
          <p:cNvSpPr txBox="1"/>
          <p:nvPr/>
        </p:nvSpPr>
        <p:spPr>
          <a:xfrm>
            <a:off x="845574" y="339494"/>
            <a:ext cx="75315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Create table deliveries_v02 with all the columns of the table ‘deliveries’ and an additional column </a:t>
            </a:r>
            <a:r>
              <a:rPr lang="en-US" dirty="0" err="1"/>
              <a:t>ball_result</a:t>
            </a:r>
            <a:r>
              <a:rPr lang="en-US" dirty="0"/>
              <a:t> containing values boundary, dot or other depending on the </a:t>
            </a:r>
            <a:r>
              <a:rPr lang="en-US" dirty="0" err="1"/>
              <a:t>total_run</a:t>
            </a:r>
            <a:r>
              <a:rPr lang="en-US" dirty="0"/>
              <a:t> (boundary for &gt;= 4, dot for 0 and other for any other number) (Hint 1 : CASE WHEN statement is used to get condition based results) (Hint 2: To convert the output data of the select statement into a table, you can use a subquery. Create table </a:t>
            </a:r>
            <a:r>
              <a:rPr lang="en-US" dirty="0" err="1"/>
              <a:t>table_name</a:t>
            </a:r>
            <a:r>
              <a:rPr lang="en-US" dirty="0"/>
              <a:t> as [entire select statement].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0966A-1B42-A294-A229-6ED5E958DFA2}"/>
              </a:ext>
            </a:extLst>
          </p:cNvPr>
          <p:cNvSpPr txBox="1"/>
          <p:nvPr/>
        </p:nvSpPr>
        <p:spPr>
          <a:xfrm>
            <a:off x="845574" y="352732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deliveries_v02 as</a:t>
            </a:r>
          </a:p>
          <a:p>
            <a:r>
              <a:rPr lang="en-IN" dirty="0"/>
              <a:t>select *,</a:t>
            </a:r>
          </a:p>
          <a:p>
            <a:r>
              <a:rPr lang="en-IN" dirty="0"/>
              <a:t> case when </a:t>
            </a:r>
            <a:r>
              <a:rPr lang="en-IN" dirty="0" err="1"/>
              <a:t>total_runs</a:t>
            </a:r>
            <a:r>
              <a:rPr lang="en-IN" dirty="0"/>
              <a:t> &gt;=4 then 'boundary’			              when </a:t>
            </a:r>
            <a:r>
              <a:rPr lang="en-IN" dirty="0" err="1"/>
              <a:t>total_runs</a:t>
            </a:r>
            <a:r>
              <a:rPr lang="en-IN" dirty="0"/>
              <a:t> =0 then 'dot’			</a:t>
            </a:r>
          </a:p>
          <a:p>
            <a:r>
              <a:rPr lang="en-IN" dirty="0"/>
              <a:t>else 'other’			</a:t>
            </a:r>
          </a:p>
          <a:p>
            <a:r>
              <a:rPr lang="en-IN" dirty="0"/>
              <a:t>end as </a:t>
            </a:r>
            <a:r>
              <a:rPr lang="en-IN" dirty="0" err="1"/>
              <a:t>ball_result</a:t>
            </a:r>
            <a:r>
              <a:rPr lang="en-IN" dirty="0"/>
              <a:t>		</a:t>
            </a:r>
          </a:p>
          <a:p>
            <a:r>
              <a:rPr lang="en-IN" dirty="0"/>
              <a:t>from </a:t>
            </a:r>
            <a:r>
              <a:rPr lang="en-IN" dirty="0" err="1"/>
              <a:t>ipl_ball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04E16-10B1-3F56-5563-D5DEDD002A1C}"/>
              </a:ext>
            </a:extLst>
          </p:cNvPr>
          <p:cNvSpPr txBox="1"/>
          <p:nvPr/>
        </p:nvSpPr>
        <p:spPr>
          <a:xfrm>
            <a:off x="845574" y="57433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* from deliveries_v02;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53C02-918B-7F0F-3072-796A54CB7E81}"/>
              </a:ext>
            </a:extLst>
          </p:cNvPr>
          <p:cNvSpPr txBox="1"/>
          <p:nvPr/>
        </p:nvSpPr>
        <p:spPr>
          <a:xfrm>
            <a:off x="845574" y="2819344"/>
            <a:ext cx="277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382C3-250F-8E2A-EFB2-8EC65D5C614C}"/>
              </a:ext>
            </a:extLst>
          </p:cNvPr>
          <p:cNvSpPr txBox="1"/>
          <p:nvPr/>
        </p:nvSpPr>
        <p:spPr>
          <a:xfrm>
            <a:off x="9516534" y="2796232"/>
            <a:ext cx="430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</a:t>
            </a:r>
            <a:endParaRPr lang="en-IN" sz="24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2D5B333-254D-761C-0667-6CD13CC8AA46}"/>
              </a:ext>
            </a:extLst>
          </p:cNvPr>
          <p:cNvSpPr/>
          <p:nvPr/>
        </p:nvSpPr>
        <p:spPr>
          <a:xfrm>
            <a:off x="9838267" y="3281009"/>
            <a:ext cx="457200" cy="8466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32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A3D743-13DE-AFFD-ED40-AF7FD938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57846"/>
              </p:ext>
            </p:extLst>
          </p:nvPr>
        </p:nvGraphicFramePr>
        <p:xfrm>
          <a:off x="83820" y="259080"/>
          <a:ext cx="11971018" cy="5930625"/>
        </p:xfrm>
        <a:graphic>
          <a:graphicData uri="http://schemas.openxmlformats.org/drawingml/2006/table">
            <a:tbl>
              <a:tblPr/>
              <a:tblGrid>
                <a:gridCol w="633527">
                  <a:extLst>
                    <a:ext uri="{9D8B030D-6E8A-4147-A177-3AD203B41FA5}">
                      <a16:colId xmlns:a16="http://schemas.microsoft.com/office/drawing/2014/main" val="2521276422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190439393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3506304965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2730694195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689423803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562633685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1541830735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694245669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2014271627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480692976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3032847232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3763736118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3030292575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1970545290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3681171925"/>
                    </a:ext>
                  </a:extLst>
                </a:gridCol>
                <a:gridCol w="884295">
                  <a:extLst>
                    <a:ext uri="{9D8B030D-6E8A-4147-A177-3AD203B41FA5}">
                      <a16:colId xmlns:a16="http://schemas.microsoft.com/office/drawing/2014/main" val="1472612111"/>
                    </a:ext>
                  </a:extLst>
                </a:gridCol>
                <a:gridCol w="950291">
                  <a:extLst>
                    <a:ext uri="{9D8B030D-6E8A-4147-A177-3AD203B41FA5}">
                      <a16:colId xmlns:a16="http://schemas.microsoft.com/office/drawing/2014/main" val="3840840861"/>
                    </a:ext>
                  </a:extLst>
                </a:gridCol>
                <a:gridCol w="633527">
                  <a:extLst>
                    <a:ext uri="{9D8B030D-6E8A-4147-A177-3AD203B41FA5}">
                      <a16:colId xmlns:a16="http://schemas.microsoft.com/office/drawing/2014/main" val="2804728285"/>
                    </a:ext>
                  </a:extLst>
                </a:gridCol>
              </a:tblGrid>
              <a:tr h="2588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non_striker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batsman_run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extra_runs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is_wicket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dismissal_kind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player_dismissed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extras_type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batting_team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bowling_team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ball_result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811477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 Noffke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207067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 Noffke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868141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455106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627989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888260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079609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26874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650956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 Kallis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420808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 Kallis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1017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 Kallis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19788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 Kallis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478378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 Kallis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48838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 Kallis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214873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 Joshi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609844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 Joshi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60239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 Joshi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50049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 Joshi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117678"/>
                  </a:ext>
                </a:extLst>
              </a:tr>
              <a:tr h="298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 Joshi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</a:p>
                  </a:txBody>
                  <a:tcPr marL="2731" marR="2731" marT="2731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768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3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373434-A85F-4558-EDB6-E14DA159CCF8}"/>
              </a:ext>
            </a:extLst>
          </p:cNvPr>
          <p:cNvSpPr txBox="1"/>
          <p:nvPr/>
        </p:nvSpPr>
        <p:spPr>
          <a:xfrm>
            <a:off x="781050" y="4959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Write a query to fetch the total number of boundaries and dot balls from the deliveries_v02 table.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FEC60-504A-0465-3E08-8E2A2C150E15}"/>
              </a:ext>
            </a:extLst>
          </p:cNvPr>
          <p:cNvSpPr txBox="1"/>
          <p:nvPr/>
        </p:nvSpPr>
        <p:spPr>
          <a:xfrm>
            <a:off x="1057275" y="1971675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5FA5C-FC31-F625-2DD2-EA7BEB42F95E}"/>
              </a:ext>
            </a:extLst>
          </p:cNvPr>
          <p:cNvSpPr txBox="1"/>
          <p:nvPr/>
        </p:nvSpPr>
        <p:spPr>
          <a:xfrm>
            <a:off x="9048750" y="222885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66103-5421-7D32-035A-DD92D30235CA}"/>
              </a:ext>
            </a:extLst>
          </p:cNvPr>
          <p:cNvSpPr txBox="1"/>
          <p:nvPr/>
        </p:nvSpPr>
        <p:spPr>
          <a:xfrm>
            <a:off x="971550" y="26625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    SUM(CASE WHEN </a:t>
            </a:r>
            <a:r>
              <a:rPr lang="en-IN" dirty="0" err="1"/>
              <a:t>batsman_run</a:t>
            </a:r>
            <a:r>
              <a:rPr lang="en-IN" dirty="0"/>
              <a:t> in (4,6) THEN 1 ELSE 0 END) AS </a:t>
            </a:r>
            <a:r>
              <a:rPr lang="en-IN" dirty="0" err="1"/>
              <a:t>total_boundaries</a:t>
            </a:r>
            <a:r>
              <a:rPr lang="en-IN" dirty="0"/>
              <a:t>,    SUM(CASE WHEN </a:t>
            </a:r>
            <a:r>
              <a:rPr lang="en-IN" dirty="0" err="1"/>
              <a:t>total_runs</a:t>
            </a:r>
            <a:r>
              <a:rPr lang="en-IN" dirty="0"/>
              <a:t> = 0 THEN 1 ELSE 0 END) AS </a:t>
            </a:r>
            <a:r>
              <a:rPr lang="en-IN" dirty="0" err="1"/>
              <a:t>total_dot_ballsFROM</a:t>
            </a:r>
            <a:r>
              <a:rPr lang="en-IN" dirty="0"/>
              <a:t>     deliveries_v02;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07B3CC-286E-0C4B-9E9F-17594DA42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99993"/>
              </p:ext>
            </p:extLst>
          </p:nvPr>
        </p:nvGraphicFramePr>
        <p:xfrm>
          <a:off x="8205788" y="2872173"/>
          <a:ext cx="3205162" cy="781050"/>
        </p:xfrm>
        <a:graphic>
          <a:graphicData uri="http://schemas.openxmlformats.org/drawingml/2006/table">
            <a:tbl>
              <a:tblPr/>
              <a:tblGrid>
                <a:gridCol w="1700698">
                  <a:extLst>
                    <a:ext uri="{9D8B030D-6E8A-4147-A177-3AD203B41FA5}">
                      <a16:colId xmlns:a16="http://schemas.microsoft.com/office/drawing/2014/main" val="3290451909"/>
                    </a:ext>
                  </a:extLst>
                </a:gridCol>
                <a:gridCol w="1504464">
                  <a:extLst>
                    <a:ext uri="{9D8B030D-6E8A-4147-A177-3AD203B41FA5}">
                      <a16:colId xmlns:a16="http://schemas.microsoft.com/office/drawing/2014/main" val="2859246204"/>
                    </a:ext>
                  </a:extLst>
                </a:gridCol>
              </a:tblGrid>
              <a:tr h="4339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total_boundaries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total_dot_balls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934871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0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61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D0C13E-B327-93CF-E414-2EB2B16CE4DE}"/>
              </a:ext>
            </a:extLst>
          </p:cNvPr>
          <p:cNvSpPr txBox="1"/>
          <p:nvPr/>
        </p:nvSpPr>
        <p:spPr>
          <a:xfrm>
            <a:off x="609600" y="4285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Write a query to fetch the total number of boundaries scored by each team from the deliveries_v02 table and order it in descending order of the number of boundaries scored.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51E00-678D-5B37-DEE0-8A9A799FF876}"/>
              </a:ext>
            </a:extLst>
          </p:cNvPr>
          <p:cNvSpPr txBox="1"/>
          <p:nvPr/>
        </p:nvSpPr>
        <p:spPr>
          <a:xfrm>
            <a:off x="609600" y="1893242"/>
            <a:ext cx="292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5F8F5-F764-481C-502A-67102C02D042}"/>
              </a:ext>
            </a:extLst>
          </p:cNvPr>
          <p:cNvSpPr txBox="1"/>
          <p:nvPr/>
        </p:nvSpPr>
        <p:spPr>
          <a:xfrm>
            <a:off x="9229725" y="1893242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0F974-7EFF-FA06-4C5B-01EDD27FF633}"/>
              </a:ext>
            </a:extLst>
          </p:cNvPr>
          <p:cNvSpPr txBox="1"/>
          <p:nvPr/>
        </p:nvSpPr>
        <p:spPr>
          <a:xfrm>
            <a:off x="547688" y="2504986"/>
            <a:ext cx="61579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batting_team</a:t>
            </a:r>
            <a:r>
              <a:rPr lang="en-IN" dirty="0"/>
              <a:t>, </a:t>
            </a:r>
          </a:p>
          <a:p>
            <a:r>
              <a:rPr lang="en-IN" dirty="0"/>
              <a:t>COUNT(</a:t>
            </a:r>
            <a:r>
              <a:rPr lang="en-IN" dirty="0" err="1"/>
              <a:t>batsman_run</a:t>
            </a:r>
            <a:r>
              <a:rPr lang="en-IN" dirty="0"/>
              <a:t>) AS </a:t>
            </a:r>
            <a:r>
              <a:rPr lang="en-IN" dirty="0" err="1"/>
              <a:t>tot_boundaries</a:t>
            </a:r>
            <a:r>
              <a:rPr lang="en-IN" dirty="0"/>
              <a:t> </a:t>
            </a:r>
          </a:p>
          <a:p>
            <a:r>
              <a:rPr lang="en-IN" dirty="0"/>
              <a:t>FROM deliveries_v02 </a:t>
            </a:r>
          </a:p>
          <a:p>
            <a:r>
              <a:rPr lang="en-IN" dirty="0"/>
              <a:t>WHERE  </a:t>
            </a:r>
            <a:r>
              <a:rPr lang="en-IN" dirty="0" err="1"/>
              <a:t>batsman_run</a:t>
            </a:r>
            <a:r>
              <a:rPr lang="en-IN" dirty="0"/>
              <a:t> IN (4,6) 	</a:t>
            </a:r>
          </a:p>
          <a:p>
            <a:r>
              <a:rPr lang="en-IN" dirty="0"/>
              <a:t>GROUP BY </a:t>
            </a:r>
            <a:r>
              <a:rPr lang="en-IN" dirty="0" err="1"/>
              <a:t>batting_team</a:t>
            </a:r>
            <a:r>
              <a:rPr lang="en-IN" dirty="0"/>
              <a:t> </a:t>
            </a:r>
          </a:p>
          <a:p>
            <a:r>
              <a:rPr lang="en-IN" dirty="0"/>
              <a:t>ORDER BY </a:t>
            </a:r>
            <a:r>
              <a:rPr lang="en-IN" dirty="0" err="1"/>
              <a:t>tot_boundaries</a:t>
            </a:r>
            <a:r>
              <a:rPr lang="en-IN" dirty="0"/>
              <a:t> DESC;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43A3A7-DF1D-50AD-F005-05A3C54A6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879641"/>
              </p:ext>
            </p:extLst>
          </p:nvPr>
        </p:nvGraphicFramePr>
        <p:xfrm>
          <a:off x="8231187" y="2504985"/>
          <a:ext cx="3627438" cy="3867242"/>
        </p:xfrm>
        <a:graphic>
          <a:graphicData uri="http://schemas.openxmlformats.org/drawingml/2006/table">
            <a:tbl>
              <a:tblPr/>
              <a:tblGrid>
                <a:gridCol w="2111975">
                  <a:extLst>
                    <a:ext uri="{9D8B030D-6E8A-4147-A177-3AD203B41FA5}">
                      <a16:colId xmlns:a16="http://schemas.microsoft.com/office/drawing/2014/main" val="2788311911"/>
                    </a:ext>
                  </a:extLst>
                </a:gridCol>
                <a:gridCol w="1515463">
                  <a:extLst>
                    <a:ext uri="{9D8B030D-6E8A-4147-A177-3AD203B41FA5}">
                      <a16:colId xmlns:a16="http://schemas.microsoft.com/office/drawing/2014/main" val="3889500021"/>
                    </a:ext>
                  </a:extLst>
                </a:gridCol>
              </a:tblGrid>
              <a:tr h="3031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batting_team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tot_boundaries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380431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781478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17947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644886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315760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065798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433429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158468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157260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35170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731073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321925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116917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61260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80445"/>
                  </a:ext>
                </a:extLst>
              </a:tr>
              <a:tr h="2376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90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23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15505-6FBF-05EF-FF1B-46EF715DED52}"/>
              </a:ext>
            </a:extLst>
          </p:cNvPr>
          <p:cNvSpPr txBox="1"/>
          <p:nvPr/>
        </p:nvSpPr>
        <p:spPr>
          <a:xfrm>
            <a:off x="685800" y="5003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Write a query to fetch the total number of dot balls bowled by each team and order it in descending order of the total number of dot balls bowled.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98829-FF61-37E3-4115-20667A368CFB}"/>
              </a:ext>
            </a:extLst>
          </p:cNvPr>
          <p:cNvSpPr txBox="1"/>
          <p:nvPr/>
        </p:nvSpPr>
        <p:spPr>
          <a:xfrm>
            <a:off x="685800" y="1588442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93B42-8CEA-86A0-254E-AA8248508C19}"/>
              </a:ext>
            </a:extLst>
          </p:cNvPr>
          <p:cNvSpPr txBox="1"/>
          <p:nvPr/>
        </p:nvSpPr>
        <p:spPr>
          <a:xfrm>
            <a:off x="8963025" y="1668512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47CE4-D828-D8B8-0A18-5D4B980361AB}"/>
              </a:ext>
            </a:extLst>
          </p:cNvPr>
          <p:cNvSpPr txBox="1"/>
          <p:nvPr/>
        </p:nvSpPr>
        <p:spPr>
          <a:xfrm>
            <a:off x="685800" y="237163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bowling_team</a:t>
            </a:r>
            <a:r>
              <a:rPr lang="en-IN" dirty="0"/>
              <a:t>, </a:t>
            </a:r>
          </a:p>
          <a:p>
            <a:r>
              <a:rPr lang="en-IN" dirty="0"/>
              <a:t>COUNT(</a:t>
            </a:r>
            <a:r>
              <a:rPr lang="en-IN" dirty="0" err="1"/>
              <a:t>total_runs</a:t>
            </a:r>
            <a:r>
              <a:rPr lang="en-IN" dirty="0"/>
              <a:t>) AS </a:t>
            </a:r>
            <a:r>
              <a:rPr lang="en-IN" dirty="0" err="1"/>
              <a:t>total_dot_ball</a:t>
            </a:r>
            <a:r>
              <a:rPr lang="en-IN" dirty="0"/>
              <a:t> </a:t>
            </a:r>
          </a:p>
          <a:p>
            <a:r>
              <a:rPr lang="en-IN" dirty="0"/>
              <a:t>FROM deliveries_v02</a:t>
            </a:r>
          </a:p>
          <a:p>
            <a:r>
              <a:rPr lang="en-IN" dirty="0"/>
              <a:t>WHERE </a:t>
            </a:r>
            <a:r>
              <a:rPr lang="en-IN" dirty="0" err="1"/>
              <a:t>total_runs</a:t>
            </a:r>
            <a:r>
              <a:rPr lang="en-IN" dirty="0"/>
              <a:t> = '0’</a:t>
            </a:r>
          </a:p>
          <a:p>
            <a:r>
              <a:rPr lang="en-IN" dirty="0"/>
              <a:t>GROUP BY </a:t>
            </a:r>
            <a:r>
              <a:rPr lang="en-IN" dirty="0" err="1"/>
              <a:t>bowling_team</a:t>
            </a:r>
            <a:endParaRPr lang="en-IN" dirty="0"/>
          </a:p>
          <a:p>
            <a:r>
              <a:rPr lang="en-IN" dirty="0"/>
              <a:t>ORDER BY </a:t>
            </a:r>
            <a:r>
              <a:rPr lang="en-IN" dirty="0" err="1"/>
              <a:t>total_dot_ball</a:t>
            </a:r>
            <a:r>
              <a:rPr lang="en-IN" dirty="0"/>
              <a:t> DESC;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2F65B0-1994-D3B1-D218-BACAEF028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30420"/>
              </p:ext>
            </p:extLst>
          </p:nvPr>
        </p:nvGraphicFramePr>
        <p:xfrm>
          <a:off x="8343902" y="2224772"/>
          <a:ext cx="3552823" cy="4271283"/>
        </p:xfrm>
        <a:graphic>
          <a:graphicData uri="http://schemas.openxmlformats.org/drawingml/2006/table">
            <a:tbl>
              <a:tblPr/>
              <a:tblGrid>
                <a:gridCol w="2144792">
                  <a:extLst>
                    <a:ext uri="{9D8B030D-6E8A-4147-A177-3AD203B41FA5}">
                      <a16:colId xmlns:a16="http://schemas.microsoft.com/office/drawing/2014/main" val="3209952240"/>
                    </a:ext>
                  </a:extLst>
                </a:gridCol>
                <a:gridCol w="1408031">
                  <a:extLst>
                    <a:ext uri="{9D8B030D-6E8A-4147-A177-3AD203B41FA5}">
                      <a16:colId xmlns:a16="http://schemas.microsoft.com/office/drawing/2014/main" val="1458805795"/>
                    </a:ext>
                  </a:extLst>
                </a:gridCol>
              </a:tblGrid>
              <a:tr h="312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owling_team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total_dot_ball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800135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735450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853812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44697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691567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722914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715882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77560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01349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479337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699863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835717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157173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130796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118560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850465"/>
                  </a:ext>
                </a:extLst>
              </a:tr>
              <a:tr h="247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360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66A01-257E-5449-83CD-7E9EC224E81B}"/>
              </a:ext>
            </a:extLst>
          </p:cNvPr>
          <p:cNvSpPr txBox="1"/>
          <p:nvPr/>
        </p:nvSpPr>
        <p:spPr>
          <a:xfrm>
            <a:off x="638175" y="4674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Write a query to fetch the total number of dismissals by dismissal kinds where dismissal kind is not NA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9BB71-7109-553D-8A4C-D81CEE78CFC2}"/>
              </a:ext>
            </a:extLst>
          </p:cNvPr>
          <p:cNvSpPr txBox="1"/>
          <p:nvPr/>
        </p:nvSpPr>
        <p:spPr>
          <a:xfrm>
            <a:off x="638175" y="1288063"/>
            <a:ext cx="322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56EE3-FD4F-99FC-B951-24B9D0EB90AF}"/>
              </a:ext>
            </a:extLst>
          </p:cNvPr>
          <p:cNvSpPr txBox="1"/>
          <p:nvPr/>
        </p:nvSpPr>
        <p:spPr>
          <a:xfrm>
            <a:off x="9201150" y="1721153"/>
            <a:ext cx="305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E2246-515B-C6A7-A662-9AF9E879BA1D}"/>
              </a:ext>
            </a:extLst>
          </p:cNvPr>
          <p:cNvSpPr txBox="1"/>
          <p:nvPr/>
        </p:nvSpPr>
        <p:spPr>
          <a:xfrm>
            <a:off x="638175" y="2100560"/>
            <a:ext cx="6129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dismissal_kind</a:t>
            </a:r>
            <a:r>
              <a:rPr lang="en-IN" dirty="0"/>
              <a:t>,  </a:t>
            </a:r>
          </a:p>
          <a:p>
            <a:r>
              <a:rPr lang="en-IN" dirty="0"/>
              <a:t>COUNT(</a:t>
            </a:r>
            <a:r>
              <a:rPr lang="en-IN" dirty="0" err="1"/>
              <a:t>dismissal_kind</a:t>
            </a:r>
            <a:r>
              <a:rPr lang="en-IN" dirty="0"/>
              <a:t>) AS </a:t>
            </a:r>
            <a:r>
              <a:rPr lang="en-IN" dirty="0" err="1"/>
              <a:t>total_dismissals</a:t>
            </a:r>
            <a:endParaRPr lang="en-IN" dirty="0"/>
          </a:p>
          <a:p>
            <a:r>
              <a:rPr lang="en-IN" dirty="0"/>
              <a:t>FROM  deliveries_v02</a:t>
            </a:r>
          </a:p>
          <a:p>
            <a:r>
              <a:rPr lang="en-IN" dirty="0"/>
              <a:t>WHERE  </a:t>
            </a:r>
            <a:r>
              <a:rPr lang="en-IN" dirty="0" err="1"/>
              <a:t>dismissal_kind</a:t>
            </a:r>
            <a:r>
              <a:rPr lang="en-IN" dirty="0"/>
              <a:t> != 'NA’</a:t>
            </a:r>
          </a:p>
          <a:p>
            <a:r>
              <a:rPr lang="en-IN" dirty="0"/>
              <a:t>GROUP BY </a:t>
            </a:r>
            <a:r>
              <a:rPr lang="en-IN" dirty="0" err="1"/>
              <a:t>dismissal_kind</a:t>
            </a:r>
            <a:r>
              <a:rPr lang="en-IN" dirty="0"/>
              <a:t>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DA259A-7D7B-EF16-6DB5-6A97C8E79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09197"/>
              </p:ext>
            </p:extLst>
          </p:nvPr>
        </p:nvGraphicFramePr>
        <p:xfrm>
          <a:off x="8372475" y="2514600"/>
          <a:ext cx="3257549" cy="3409950"/>
        </p:xfrm>
        <a:graphic>
          <a:graphicData uri="http://schemas.openxmlformats.org/drawingml/2006/table">
            <a:tbl>
              <a:tblPr/>
              <a:tblGrid>
                <a:gridCol w="1801233">
                  <a:extLst>
                    <a:ext uri="{9D8B030D-6E8A-4147-A177-3AD203B41FA5}">
                      <a16:colId xmlns:a16="http://schemas.microsoft.com/office/drawing/2014/main" val="3288726823"/>
                    </a:ext>
                  </a:extLst>
                </a:gridCol>
                <a:gridCol w="1456316">
                  <a:extLst>
                    <a:ext uri="{9D8B030D-6E8A-4147-A177-3AD203B41FA5}">
                      <a16:colId xmlns:a16="http://schemas.microsoft.com/office/drawing/2014/main" val="2496299072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dismissal_kind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total_dismissals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68638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802097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560218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caught and bowled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0341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 wicket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05223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9739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obstructing the field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03811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retired hurt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862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out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915178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stumped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97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119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71022A-9F0C-A771-4187-4C48CB25752B}"/>
              </a:ext>
            </a:extLst>
          </p:cNvPr>
          <p:cNvSpPr txBox="1"/>
          <p:nvPr/>
        </p:nvSpPr>
        <p:spPr>
          <a:xfrm>
            <a:off x="676275" y="5436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7. Write a query to get the top 5 bowlers who conceded maximum extra runs from the deliveries table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39FC-859F-FCA2-A1BD-2C79D05DB269}"/>
              </a:ext>
            </a:extLst>
          </p:cNvPr>
          <p:cNvSpPr txBox="1"/>
          <p:nvPr/>
        </p:nvSpPr>
        <p:spPr>
          <a:xfrm>
            <a:off x="676275" y="1476375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21D46-A58D-B4C7-ED8F-D161397FE09A}"/>
              </a:ext>
            </a:extLst>
          </p:cNvPr>
          <p:cNvSpPr txBox="1"/>
          <p:nvPr/>
        </p:nvSpPr>
        <p:spPr>
          <a:xfrm>
            <a:off x="9191625" y="1476375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BB5BE-E969-FF2B-5CF5-2877ACC03D26}"/>
              </a:ext>
            </a:extLst>
          </p:cNvPr>
          <p:cNvSpPr txBox="1"/>
          <p:nvPr/>
        </p:nvSpPr>
        <p:spPr>
          <a:xfrm>
            <a:off x="676275" y="222447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bowler,</a:t>
            </a:r>
          </a:p>
          <a:p>
            <a:r>
              <a:rPr lang="en-IN" dirty="0"/>
              <a:t>SUM(</a:t>
            </a:r>
            <a:r>
              <a:rPr lang="en-IN" dirty="0" err="1"/>
              <a:t>extra_runs</a:t>
            </a:r>
            <a:r>
              <a:rPr lang="en-IN" dirty="0"/>
              <a:t>) AS </a:t>
            </a:r>
            <a:r>
              <a:rPr lang="en-IN" dirty="0" err="1"/>
              <a:t>tot_extra_run</a:t>
            </a:r>
            <a:r>
              <a:rPr lang="en-IN" dirty="0"/>
              <a:t> </a:t>
            </a:r>
          </a:p>
          <a:p>
            <a:r>
              <a:rPr lang="en-IN" dirty="0"/>
              <a:t>FROM deliveries </a:t>
            </a:r>
          </a:p>
          <a:p>
            <a:r>
              <a:rPr lang="en-IN" dirty="0"/>
              <a:t>GROUP BY bowler </a:t>
            </a:r>
          </a:p>
          <a:p>
            <a:r>
              <a:rPr lang="en-IN" dirty="0"/>
              <a:t>ORDER BY </a:t>
            </a:r>
            <a:r>
              <a:rPr lang="en-IN" dirty="0" err="1"/>
              <a:t>tot_extra_run</a:t>
            </a:r>
            <a:r>
              <a:rPr lang="en-IN" dirty="0"/>
              <a:t> DESC</a:t>
            </a:r>
          </a:p>
          <a:p>
            <a:r>
              <a:rPr lang="en-IN" dirty="0"/>
              <a:t>LIMIT 5;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BC8A4B-E0EC-E3C7-E78B-52631B59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79283"/>
              </p:ext>
            </p:extLst>
          </p:nvPr>
        </p:nvGraphicFramePr>
        <p:xfrm>
          <a:off x="8885238" y="2501741"/>
          <a:ext cx="2278062" cy="2418222"/>
        </p:xfrm>
        <a:graphic>
          <a:graphicData uri="http://schemas.openxmlformats.org/drawingml/2006/table">
            <a:tbl>
              <a:tblPr/>
              <a:tblGrid>
                <a:gridCol w="995456">
                  <a:extLst>
                    <a:ext uri="{9D8B030D-6E8A-4147-A177-3AD203B41FA5}">
                      <a16:colId xmlns:a16="http://schemas.microsoft.com/office/drawing/2014/main" val="813737391"/>
                    </a:ext>
                  </a:extLst>
                </a:gridCol>
                <a:gridCol w="1282606">
                  <a:extLst>
                    <a:ext uri="{9D8B030D-6E8A-4147-A177-3AD203B41FA5}">
                      <a16:colId xmlns:a16="http://schemas.microsoft.com/office/drawing/2014/main" val="2213392509"/>
                    </a:ext>
                  </a:extLst>
                </a:gridCol>
              </a:tblGrid>
              <a:tr h="403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tot_extra_run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034286"/>
                  </a:ext>
                </a:extLst>
              </a:tr>
              <a:tr h="403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402085"/>
                  </a:ext>
                </a:extLst>
              </a:tr>
              <a:tr h="403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Kumar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414312"/>
                  </a:ext>
                </a:extLst>
              </a:tr>
              <a:tr h="403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 Yadav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07820"/>
                  </a:ext>
                </a:extLst>
              </a:tr>
              <a:tr h="403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 Bravo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58131"/>
                  </a:ext>
                </a:extLst>
              </a:tr>
              <a:tr h="403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Kumar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85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975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2B126-D4AB-5A39-5A17-B32985429318}"/>
              </a:ext>
            </a:extLst>
          </p:cNvPr>
          <p:cNvSpPr txBox="1"/>
          <p:nvPr/>
        </p:nvSpPr>
        <p:spPr>
          <a:xfrm>
            <a:off x="752475" y="45711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8. Write a query to create a table named deliveries_v03 with all the columns of deliveries_v02 table and two additional column (named venue and </a:t>
            </a:r>
            <a:r>
              <a:rPr lang="en-US" dirty="0" err="1"/>
              <a:t>match_date</a:t>
            </a:r>
            <a:r>
              <a:rPr lang="en-US" dirty="0"/>
              <a:t>) of venue and date from table matches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2487-ECEB-1593-8A2E-93E0CD062706}"/>
              </a:ext>
            </a:extLst>
          </p:cNvPr>
          <p:cNvSpPr txBox="1"/>
          <p:nvPr/>
        </p:nvSpPr>
        <p:spPr>
          <a:xfrm>
            <a:off x="752475" y="1855187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31B19-901C-7577-8F39-717B268591A4}"/>
              </a:ext>
            </a:extLst>
          </p:cNvPr>
          <p:cNvSpPr txBox="1"/>
          <p:nvPr/>
        </p:nvSpPr>
        <p:spPr>
          <a:xfrm>
            <a:off x="9039227" y="1855187"/>
            <a:ext cx="178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410E7-F46F-A05D-C8EF-A884E62B3DDC}"/>
              </a:ext>
            </a:extLst>
          </p:cNvPr>
          <p:cNvSpPr txBox="1"/>
          <p:nvPr/>
        </p:nvSpPr>
        <p:spPr>
          <a:xfrm>
            <a:off x="752475" y="251459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deliveries_v03 AS 			</a:t>
            </a:r>
          </a:p>
          <a:p>
            <a:r>
              <a:rPr lang="en-IN" dirty="0"/>
              <a:t>SELECT b.*,					</a:t>
            </a:r>
          </a:p>
          <a:p>
            <a:r>
              <a:rPr lang="en-IN" dirty="0"/>
              <a:t>  		</a:t>
            </a:r>
            <a:r>
              <a:rPr lang="en-IN" dirty="0" err="1"/>
              <a:t>m.venue</a:t>
            </a:r>
            <a:r>
              <a:rPr lang="en-IN" dirty="0"/>
              <a:t>,					</a:t>
            </a:r>
          </a:p>
          <a:p>
            <a:r>
              <a:rPr lang="en-IN" dirty="0"/>
              <a:t>		</a:t>
            </a:r>
            <a:r>
              <a:rPr lang="en-IN" dirty="0" err="1"/>
              <a:t>m.date</a:t>
            </a:r>
            <a:r>
              <a:rPr lang="en-IN" dirty="0"/>
              <a:t> </a:t>
            </a:r>
          </a:p>
          <a:p>
            <a:r>
              <a:rPr lang="en-IN" dirty="0"/>
              <a:t>FROM deliveries_v02 AS b </a:t>
            </a:r>
          </a:p>
          <a:p>
            <a:r>
              <a:rPr lang="en-IN" dirty="0"/>
              <a:t>LEFT JOIN </a:t>
            </a:r>
            <a:r>
              <a:rPr lang="en-IN" dirty="0" err="1"/>
              <a:t>ipl_matches</a:t>
            </a:r>
            <a:r>
              <a:rPr lang="en-IN" dirty="0"/>
              <a:t> AS m</a:t>
            </a:r>
          </a:p>
          <a:p>
            <a:r>
              <a:rPr lang="en-IN" dirty="0"/>
              <a:t>ON b.id:: int = m.id;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 * FROM deliveries_v03;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FD4E99BB-DC0A-0A25-899D-DBD9CDCA13A0}"/>
              </a:ext>
            </a:extLst>
          </p:cNvPr>
          <p:cNvSpPr/>
          <p:nvPr/>
        </p:nvSpPr>
        <p:spPr>
          <a:xfrm>
            <a:off x="9440333" y="2353732"/>
            <a:ext cx="389467" cy="3217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2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F39822-1839-2135-9753-4BB20FFFAA69}"/>
              </a:ext>
            </a:extLst>
          </p:cNvPr>
          <p:cNvSpPr txBox="1"/>
          <p:nvPr/>
        </p:nvSpPr>
        <p:spPr>
          <a:xfrm>
            <a:off x="501444" y="592278"/>
            <a:ext cx="383458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create table IPL_BALL(	</a:t>
            </a:r>
          </a:p>
          <a:p>
            <a:r>
              <a:rPr lang="en-IN" sz="1600" dirty="0"/>
              <a:t>id varchar(255),	</a:t>
            </a:r>
          </a:p>
          <a:p>
            <a:r>
              <a:rPr lang="en-IN" sz="1600" dirty="0"/>
              <a:t>inning int,	</a:t>
            </a:r>
          </a:p>
          <a:p>
            <a:r>
              <a:rPr lang="en-IN" sz="1600" dirty="0"/>
              <a:t>over int,	ball int,	</a:t>
            </a:r>
          </a:p>
          <a:p>
            <a:r>
              <a:rPr lang="en-IN" sz="1600" dirty="0"/>
              <a:t>Batsman varchar(255),</a:t>
            </a:r>
          </a:p>
          <a:p>
            <a:r>
              <a:rPr lang="en-IN" sz="1600" dirty="0" err="1"/>
              <a:t>non_striker</a:t>
            </a:r>
            <a:r>
              <a:rPr lang="en-IN" sz="1600" dirty="0"/>
              <a:t> varchar(255),</a:t>
            </a:r>
          </a:p>
          <a:p>
            <a:r>
              <a:rPr lang="en-IN" sz="1600" dirty="0"/>
              <a:t>bowler varchar(255),</a:t>
            </a:r>
          </a:p>
          <a:p>
            <a:r>
              <a:rPr lang="en-IN" sz="1600" dirty="0" err="1"/>
              <a:t>batsman_run</a:t>
            </a:r>
            <a:r>
              <a:rPr lang="en-IN" sz="1600" dirty="0"/>
              <a:t> int,</a:t>
            </a:r>
          </a:p>
          <a:p>
            <a:r>
              <a:rPr lang="en-IN" sz="1600" dirty="0" err="1"/>
              <a:t>extra_runs</a:t>
            </a:r>
            <a:r>
              <a:rPr lang="en-IN" sz="1600" dirty="0"/>
              <a:t> int,	</a:t>
            </a:r>
          </a:p>
          <a:p>
            <a:r>
              <a:rPr lang="en-IN" sz="1600" dirty="0" err="1"/>
              <a:t>total_runs</a:t>
            </a:r>
            <a:r>
              <a:rPr lang="en-IN" sz="1600" dirty="0"/>
              <a:t> int,	</a:t>
            </a:r>
          </a:p>
          <a:p>
            <a:r>
              <a:rPr lang="en-IN" sz="1600" dirty="0" err="1"/>
              <a:t>is_wicket</a:t>
            </a:r>
            <a:r>
              <a:rPr lang="en-IN" sz="1600" dirty="0"/>
              <a:t> int,	</a:t>
            </a:r>
          </a:p>
          <a:p>
            <a:r>
              <a:rPr lang="en-IN" sz="1600" dirty="0" err="1"/>
              <a:t>dismissal_kind</a:t>
            </a:r>
            <a:r>
              <a:rPr lang="en-IN" sz="1600" dirty="0"/>
              <a:t> varchar(100),</a:t>
            </a:r>
          </a:p>
          <a:p>
            <a:r>
              <a:rPr lang="en-IN" sz="1600" dirty="0" err="1"/>
              <a:t>player_dismissed</a:t>
            </a:r>
            <a:r>
              <a:rPr lang="en-IN" sz="1600" dirty="0"/>
              <a:t> varchar(100),</a:t>
            </a:r>
          </a:p>
          <a:p>
            <a:r>
              <a:rPr lang="en-IN" sz="1600" dirty="0"/>
              <a:t>fielder varchar(100),	</a:t>
            </a:r>
          </a:p>
          <a:p>
            <a:r>
              <a:rPr lang="en-IN" sz="1600" dirty="0" err="1"/>
              <a:t>extras_type</a:t>
            </a:r>
            <a:r>
              <a:rPr lang="en-IN" sz="1600" dirty="0"/>
              <a:t> varchar(255),</a:t>
            </a:r>
          </a:p>
          <a:p>
            <a:r>
              <a:rPr lang="en-IN" sz="1600" dirty="0" err="1"/>
              <a:t>batting_team</a:t>
            </a:r>
            <a:r>
              <a:rPr lang="en-IN" sz="1600" dirty="0"/>
              <a:t> varchar(255),</a:t>
            </a:r>
          </a:p>
          <a:p>
            <a:r>
              <a:rPr lang="en-IN" sz="1600" dirty="0" err="1"/>
              <a:t>bowling_team</a:t>
            </a:r>
            <a:r>
              <a:rPr lang="en-IN" sz="1600" dirty="0"/>
              <a:t> varchar(255)	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75939-02A3-C277-47AB-BD4023E2A2E1}"/>
              </a:ext>
            </a:extLst>
          </p:cNvPr>
          <p:cNvSpPr txBox="1"/>
          <p:nvPr/>
        </p:nvSpPr>
        <p:spPr>
          <a:xfrm>
            <a:off x="501444" y="265471"/>
            <a:ext cx="403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ipl_ball</a:t>
            </a:r>
            <a:r>
              <a:rPr lang="en-US" dirty="0"/>
              <a:t> table: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EFB31-D702-AC58-91E3-FD1911B95CA7}"/>
              </a:ext>
            </a:extLst>
          </p:cNvPr>
          <p:cNvSpPr txBox="1"/>
          <p:nvPr/>
        </p:nvSpPr>
        <p:spPr>
          <a:xfrm>
            <a:off x="7590503" y="265471"/>
            <a:ext cx="33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Create </a:t>
            </a:r>
            <a:r>
              <a:rPr lang="en-US" dirty="0" err="1"/>
              <a:t>ipl_match</a:t>
            </a:r>
            <a:r>
              <a:rPr lang="en-US" dirty="0"/>
              <a:t> table: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D0A44-B51E-75CC-BA2D-03D5641208A9}"/>
              </a:ext>
            </a:extLst>
          </p:cNvPr>
          <p:cNvSpPr txBox="1"/>
          <p:nvPr/>
        </p:nvSpPr>
        <p:spPr>
          <a:xfrm>
            <a:off x="501444" y="5434725"/>
            <a:ext cx="4945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copy IPL_BALL from 'C:\Program Files\PostgreSQL\16\data\IPL Dataset\IPL Dataset\IPL_Ball.csv 'delimiter ',' csv header;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0061A-4B6D-C40A-6A06-E2B604966BBA}"/>
              </a:ext>
            </a:extLst>
          </p:cNvPr>
          <p:cNvSpPr txBox="1"/>
          <p:nvPr/>
        </p:nvSpPr>
        <p:spPr>
          <a:xfrm>
            <a:off x="8062451" y="806245"/>
            <a:ext cx="342162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create table IPL_MATCHES</a:t>
            </a:r>
          </a:p>
          <a:p>
            <a:r>
              <a:rPr lang="en-IN" sz="1600" dirty="0"/>
              <a:t>id int,	</a:t>
            </a:r>
          </a:p>
          <a:p>
            <a:r>
              <a:rPr lang="en-IN" sz="1600" dirty="0"/>
              <a:t>city varchar(255),	</a:t>
            </a:r>
          </a:p>
          <a:p>
            <a:r>
              <a:rPr lang="en-IN" sz="1600" dirty="0"/>
              <a:t>date </a:t>
            </a:r>
            <a:r>
              <a:rPr lang="en-IN" sz="1600" dirty="0" err="1"/>
              <a:t>date</a:t>
            </a:r>
            <a:r>
              <a:rPr lang="en-IN" sz="1600" dirty="0"/>
              <a:t>,</a:t>
            </a:r>
          </a:p>
          <a:p>
            <a:r>
              <a:rPr lang="en-IN" sz="1600" dirty="0" err="1"/>
              <a:t>player_of_match</a:t>
            </a:r>
            <a:r>
              <a:rPr lang="en-IN" sz="1600" dirty="0"/>
              <a:t> varchar(255),</a:t>
            </a:r>
          </a:p>
          <a:p>
            <a:r>
              <a:rPr lang="en-IN" sz="1600" dirty="0"/>
              <a:t>venue varchar(255),</a:t>
            </a:r>
          </a:p>
          <a:p>
            <a:r>
              <a:rPr lang="en-IN" sz="1600" dirty="0" err="1"/>
              <a:t>neutral_venue</a:t>
            </a:r>
            <a:r>
              <a:rPr lang="en-IN" sz="1600" dirty="0"/>
              <a:t> int,	</a:t>
            </a:r>
          </a:p>
          <a:p>
            <a:r>
              <a:rPr lang="en-IN" sz="1600" dirty="0"/>
              <a:t>team1 varchar(255),	</a:t>
            </a:r>
          </a:p>
          <a:p>
            <a:r>
              <a:rPr lang="en-IN" sz="1600" dirty="0"/>
              <a:t>team2 varchar(255),</a:t>
            </a:r>
          </a:p>
          <a:p>
            <a:r>
              <a:rPr lang="en-IN" sz="1600" dirty="0" err="1"/>
              <a:t>toss_winner</a:t>
            </a:r>
            <a:r>
              <a:rPr lang="en-IN" sz="1600" dirty="0"/>
              <a:t> varchar(255),</a:t>
            </a:r>
          </a:p>
          <a:p>
            <a:r>
              <a:rPr lang="en-IN" sz="1600" dirty="0" err="1"/>
              <a:t>toss_decision</a:t>
            </a:r>
            <a:r>
              <a:rPr lang="en-IN" sz="1600" dirty="0"/>
              <a:t> varchar(255),</a:t>
            </a:r>
          </a:p>
          <a:p>
            <a:r>
              <a:rPr lang="en-IN" sz="1600" dirty="0"/>
              <a:t>winner varchar(255),	</a:t>
            </a:r>
          </a:p>
          <a:p>
            <a:r>
              <a:rPr lang="en-IN" sz="1600" dirty="0"/>
              <a:t>result varchar(255),</a:t>
            </a:r>
          </a:p>
          <a:p>
            <a:r>
              <a:rPr lang="en-IN" sz="1600" dirty="0" err="1"/>
              <a:t>result_margin</a:t>
            </a:r>
            <a:r>
              <a:rPr lang="en-IN" sz="1600" dirty="0"/>
              <a:t> int,	</a:t>
            </a:r>
          </a:p>
          <a:p>
            <a:r>
              <a:rPr lang="en-IN" sz="1600" dirty="0"/>
              <a:t>eliminator varchar(100),</a:t>
            </a:r>
          </a:p>
          <a:p>
            <a:r>
              <a:rPr lang="en-IN" sz="1600" dirty="0"/>
              <a:t>method varchar(100),	</a:t>
            </a:r>
          </a:p>
          <a:p>
            <a:r>
              <a:rPr lang="en-IN" sz="1600" dirty="0"/>
              <a:t>umpire1 varchar(100),	</a:t>
            </a:r>
          </a:p>
          <a:p>
            <a:r>
              <a:rPr lang="en-IN" sz="1600" dirty="0"/>
              <a:t>umpire2 varchar(100)	);</a:t>
            </a:r>
            <a:r>
              <a:rPr lang="en-IN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390D5-5154-A78A-B4CB-EA68F7182BBE}"/>
              </a:ext>
            </a:extLst>
          </p:cNvPr>
          <p:cNvSpPr txBox="1"/>
          <p:nvPr/>
        </p:nvSpPr>
        <p:spPr>
          <a:xfrm>
            <a:off x="6282813" y="5532780"/>
            <a:ext cx="5761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copy IPL_MATCHES from 'C:\Program Files\PostgreSQL\16\data\IPL Dataset\IPL Dataset\IPL_matches.csv 'delimiter ',' csv header;</a:t>
            </a:r>
          </a:p>
        </p:txBody>
      </p:sp>
    </p:spTree>
    <p:extLst>
      <p:ext uri="{BB962C8B-B14F-4D97-AF65-F5344CB8AC3E}">
        <p14:creationId xmlns:p14="http://schemas.microsoft.com/office/powerpoint/2010/main" val="22540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D4FBFC-2C77-D970-DF9E-3B2604B47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43848"/>
              </p:ext>
            </p:extLst>
          </p:nvPr>
        </p:nvGraphicFramePr>
        <p:xfrm>
          <a:off x="101600" y="118533"/>
          <a:ext cx="11938006" cy="5907989"/>
        </p:xfrm>
        <a:graphic>
          <a:graphicData uri="http://schemas.openxmlformats.org/drawingml/2006/table">
            <a:tbl>
              <a:tblPr/>
              <a:tblGrid>
                <a:gridCol w="587115">
                  <a:extLst>
                    <a:ext uri="{9D8B030D-6E8A-4147-A177-3AD203B41FA5}">
                      <a16:colId xmlns:a16="http://schemas.microsoft.com/office/drawing/2014/main" val="2368746056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3762141826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386125759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1990172756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3204675604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2164538441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4280733340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2014480919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2286222915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2518917892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3521407490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3320991540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2000091708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1114857076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2517654130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2844116187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2852900770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3511281904"/>
                    </a:ext>
                  </a:extLst>
                </a:gridCol>
                <a:gridCol w="587115">
                  <a:extLst>
                    <a:ext uri="{9D8B030D-6E8A-4147-A177-3AD203B41FA5}">
                      <a16:colId xmlns:a16="http://schemas.microsoft.com/office/drawing/2014/main" val="1505537304"/>
                    </a:ext>
                  </a:extLst>
                </a:gridCol>
                <a:gridCol w="782821">
                  <a:extLst>
                    <a:ext uri="{9D8B030D-6E8A-4147-A177-3AD203B41FA5}">
                      <a16:colId xmlns:a16="http://schemas.microsoft.com/office/drawing/2014/main" val="3973426751"/>
                    </a:ext>
                  </a:extLst>
                </a:gridCol>
              </a:tblGrid>
              <a:tr h="150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non_striker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batsman_run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extra_runs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is_wicket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dismissal_kind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player_dismissed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extras_type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batting_team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bowling_team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ball_result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408699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 Noffke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748310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 Noffke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2906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</a:t>
                      </a:r>
                      <a:r>
                        <a:rPr lang="en-IN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Chinnaswamy</a:t>
                      </a:r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061441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018813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77524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725279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855695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255701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 Kallis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72632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 Kallis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660172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 Kallis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388255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 Kallis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977491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 Kallis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368398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 Kallis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043060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 Joshi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57877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 Joshi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234133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 Joshi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28250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 Joshi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569185"/>
                  </a:ext>
                </a:extLst>
              </a:tr>
              <a:tr h="298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335982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McCullum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 Ponting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 Joshi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18-04-2008</a:t>
                      </a:r>
                    </a:p>
                  </a:txBody>
                  <a:tcPr marL="2073" marR="2073" marT="207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9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281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00752-62CF-2505-270A-9865ABAC738D}"/>
              </a:ext>
            </a:extLst>
          </p:cNvPr>
          <p:cNvSpPr txBox="1"/>
          <p:nvPr/>
        </p:nvSpPr>
        <p:spPr>
          <a:xfrm>
            <a:off x="790575" y="4432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9. Write a query to fetch the total runs scored for each venue and order it in the descending order of total runs scored.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F192B-76A9-4D5D-57A4-3F27BFA04A62}"/>
              </a:ext>
            </a:extLst>
          </p:cNvPr>
          <p:cNvSpPr txBox="1"/>
          <p:nvPr/>
        </p:nvSpPr>
        <p:spPr>
          <a:xfrm>
            <a:off x="790575" y="1540817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8252F-15F2-E044-FFDF-284DB3F047AA}"/>
              </a:ext>
            </a:extLst>
          </p:cNvPr>
          <p:cNvSpPr txBox="1"/>
          <p:nvPr/>
        </p:nvSpPr>
        <p:spPr>
          <a:xfrm>
            <a:off x="8391525" y="2370147"/>
            <a:ext cx="157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531B5-74E3-ABEE-929A-640E55AC5B0B}"/>
              </a:ext>
            </a:extLst>
          </p:cNvPr>
          <p:cNvSpPr txBox="1"/>
          <p:nvPr/>
        </p:nvSpPr>
        <p:spPr>
          <a:xfrm>
            <a:off x="790575" y="217675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venue, </a:t>
            </a:r>
          </a:p>
          <a:p>
            <a:r>
              <a:rPr lang="en-IN" dirty="0"/>
              <a:t>SUM(</a:t>
            </a:r>
            <a:r>
              <a:rPr lang="en-IN" dirty="0" err="1"/>
              <a:t>total_runs</a:t>
            </a:r>
            <a:r>
              <a:rPr lang="en-IN" dirty="0"/>
              <a:t>) AS </a:t>
            </a:r>
            <a:r>
              <a:rPr lang="en-IN" dirty="0" err="1"/>
              <a:t>total_runs_scored</a:t>
            </a:r>
            <a:r>
              <a:rPr lang="en-IN" dirty="0"/>
              <a:t> </a:t>
            </a:r>
          </a:p>
          <a:p>
            <a:r>
              <a:rPr lang="en-IN" dirty="0"/>
              <a:t>FROM deliveries_v03 	</a:t>
            </a:r>
          </a:p>
          <a:p>
            <a:r>
              <a:rPr lang="en-IN" dirty="0"/>
              <a:t>GROUP BY venue	</a:t>
            </a:r>
          </a:p>
          <a:p>
            <a:r>
              <a:rPr lang="en-IN" dirty="0"/>
              <a:t>ORDER BY </a:t>
            </a:r>
            <a:r>
              <a:rPr lang="en-IN" dirty="0" err="1"/>
              <a:t>total_runs_scored</a:t>
            </a:r>
            <a:r>
              <a:rPr lang="en-IN" dirty="0"/>
              <a:t> DESC;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417AB91-8590-E71A-A530-50AEDFA32CCC}"/>
              </a:ext>
            </a:extLst>
          </p:cNvPr>
          <p:cNvSpPr/>
          <p:nvPr/>
        </p:nvSpPr>
        <p:spPr>
          <a:xfrm>
            <a:off x="8702040" y="2831812"/>
            <a:ext cx="556260" cy="7162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52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AEF1CE-F321-E31B-2385-891B136B0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67564"/>
              </p:ext>
            </p:extLst>
          </p:nvPr>
        </p:nvGraphicFramePr>
        <p:xfrm>
          <a:off x="4336437" y="118533"/>
          <a:ext cx="3833895" cy="6171407"/>
        </p:xfrm>
        <a:graphic>
          <a:graphicData uri="http://schemas.openxmlformats.org/drawingml/2006/table">
            <a:tbl>
              <a:tblPr/>
              <a:tblGrid>
                <a:gridCol w="2843760">
                  <a:extLst>
                    <a:ext uri="{9D8B030D-6E8A-4147-A177-3AD203B41FA5}">
                      <a16:colId xmlns:a16="http://schemas.microsoft.com/office/drawing/2014/main" val="2183205206"/>
                    </a:ext>
                  </a:extLst>
                </a:gridCol>
                <a:gridCol w="990135">
                  <a:extLst>
                    <a:ext uri="{9D8B030D-6E8A-4147-A177-3AD203B41FA5}">
                      <a16:colId xmlns:a16="http://schemas.microsoft.com/office/drawing/2014/main" val="3998495337"/>
                    </a:ext>
                  </a:extLst>
                </a:gridCol>
              </a:tblGrid>
              <a:tr h="1504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venue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total_runs_scored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0578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23658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18917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Wankhede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23390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345591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Feroz Shah Kotla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22947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429106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20237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378173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Rajiv Gandhi International Stadium, Uppal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19484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598550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 Chidambaram Stadium, Chepauk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17821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088721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Sawai Mansingh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14264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594846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Stadium, Mohali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10987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55457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Dubai International Cricket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10402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512490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Sheikh Zayed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8830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522814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IS Bindra Stadium, Mohali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7021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564801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Maharashtra Cricket Association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6780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900088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Sharjah Cricket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5924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392049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M.Chinnaswamy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5127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586751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DY Patil Sports Academy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4810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319537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Subrata Roy Sahara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4755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15168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Kingsmead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16929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Brabourne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3842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688557"/>
                  </a:ext>
                </a:extLst>
              </a:tr>
              <a:tr h="2852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Y.S. Rajasekhara Reddy ACA-VDCA Cricket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858961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Sardar Patel Stadium, Motera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733990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SuperSport Park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3653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386234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Saurashtra Cricket Association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3316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158890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Himachal Pradesh Cricket Association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2897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997961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Holkar Cricket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2872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39412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Wanderers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2292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461112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Barabati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2278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243836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JSCA International Stadium Complex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2056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070535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George's Park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996336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Newlands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2216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Shaheed Veer Narayan Singh International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1741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638830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Nehru Stadium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1363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67249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Park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64870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Beers Diamond Oval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36300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Vidarbha Cricket Association Stadium, Jamtha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09514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 Park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86560"/>
                  </a:ext>
                </a:extLst>
              </a:tr>
              <a:tr h="16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OUTsurance Oval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4053" marR="4053" marT="405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82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50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4E3EDC-AE8C-E74D-013F-CEC0FA905706}"/>
              </a:ext>
            </a:extLst>
          </p:cNvPr>
          <p:cNvSpPr txBox="1"/>
          <p:nvPr/>
        </p:nvSpPr>
        <p:spPr>
          <a:xfrm>
            <a:off x="533400" y="5517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10. Write a query to fetch the year-wise total runs scored at Eden Gardens and order it in the descending order of total runs scored.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81662-0E78-963A-E281-4949DD2B54BB}"/>
              </a:ext>
            </a:extLst>
          </p:cNvPr>
          <p:cNvSpPr txBox="1"/>
          <p:nvPr/>
        </p:nvSpPr>
        <p:spPr>
          <a:xfrm>
            <a:off x="533400" y="1653539"/>
            <a:ext cx="227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6BA2E-1E3B-85D8-26FB-0CA260DE5D8C}"/>
              </a:ext>
            </a:extLst>
          </p:cNvPr>
          <p:cNvSpPr txBox="1"/>
          <p:nvPr/>
        </p:nvSpPr>
        <p:spPr>
          <a:xfrm>
            <a:off x="9197340" y="1653539"/>
            <a:ext cx="2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RESULT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D9711-8360-8112-08A6-4ED374AD0DBD}"/>
              </a:ext>
            </a:extLst>
          </p:cNvPr>
          <p:cNvSpPr txBox="1"/>
          <p:nvPr/>
        </p:nvSpPr>
        <p:spPr>
          <a:xfrm>
            <a:off x="533400" y="229361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</a:p>
          <a:p>
            <a:r>
              <a:rPr lang="en-IN" dirty="0"/>
              <a:t>EXTRACT(YEAR FROM date) AS year,  </a:t>
            </a:r>
          </a:p>
          <a:p>
            <a:r>
              <a:rPr lang="en-IN" dirty="0"/>
              <a:t>SUM(</a:t>
            </a:r>
            <a:r>
              <a:rPr lang="en-IN" dirty="0" err="1"/>
              <a:t>total_runs</a:t>
            </a:r>
            <a:r>
              <a:rPr lang="en-IN" dirty="0"/>
              <a:t>) AS </a:t>
            </a:r>
            <a:r>
              <a:rPr lang="en-IN" dirty="0" err="1"/>
              <a:t>total_runs_scored</a:t>
            </a:r>
            <a:r>
              <a:rPr lang="en-IN" dirty="0"/>
              <a:t> 	</a:t>
            </a:r>
          </a:p>
          <a:p>
            <a:r>
              <a:rPr lang="en-IN" dirty="0"/>
              <a:t>FROM deliveries_v03</a:t>
            </a:r>
          </a:p>
          <a:p>
            <a:r>
              <a:rPr lang="en-IN" dirty="0"/>
              <a:t>WHERE venue = 'Eden Gardens’ 	</a:t>
            </a:r>
          </a:p>
          <a:p>
            <a:r>
              <a:rPr lang="en-IN" dirty="0"/>
              <a:t>GROUP BY year </a:t>
            </a:r>
          </a:p>
          <a:p>
            <a:r>
              <a:rPr lang="en-IN" dirty="0"/>
              <a:t>ORDER BY </a:t>
            </a:r>
            <a:r>
              <a:rPr lang="en-IN" dirty="0" err="1"/>
              <a:t>total_runs_scored</a:t>
            </a:r>
            <a:r>
              <a:rPr lang="en-IN" dirty="0"/>
              <a:t> DESC;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7B2699-B4F9-9C43-CFCD-7A3969732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2976"/>
              </p:ext>
            </p:extLst>
          </p:nvPr>
        </p:nvGraphicFramePr>
        <p:xfrm>
          <a:off x="8660448" y="2406491"/>
          <a:ext cx="2449512" cy="2682240"/>
        </p:xfrm>
        <a:graphic>
          <a:graphicData uri="http://schemas.openxmlformats.org/drawingml/2006/table">
            <a:tbl>
              <a:tblPr/>
              <a:tblGrid>
                <a:gridCol w="877437">
                  <a:extLst>
                    <a:ext uri="{9D8B030D-6E8A-4147-A177-3AD203B41FA5}">
                      <a16:colId xmlns:a16="http://schemas.microsoft.com/office/drawing/2014/main" val="1099934481"/>
                    </a:ext>
                  </a:extLst>
                </a:gridCol>
                <a:gridCol w="1572075">
                  <a:extLst>
                    <a:ext uri="{9D8B030D-6E8A-4147-A177-3AD203B41FA5}">
                      <a16:colId xmlns:a16="http://schemas.microsoft.com/office/drawing/2014/main" val="26132914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total_runs_scored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855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7720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142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335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551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90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032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7511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186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9872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127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14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5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D77AA2-B62B-798D-80DB-372027FA93A7}"/>
              </a:ext>
            </a:extLst>
          </p:cNvPr>
          <p:cNvSpPr txBox="1"/>
          <p:nvPr/>
        </p:nvSpPr>
        <p:spPr>
          <a:xfrm>
            <a:off x="5098025" y="1002891"/>
            <a:ext cx="239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Batsman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F8903-1CEC-B23C-9BB6-CE020E0F64A2}"/>
              </a:ext>
            </a:extLst>
          </p:cNvPr>
          <p:cNvSpPr txBox="1"/>
          <p:nvPr/>
        </p:nvSpPr>
        <p:spPr>
          <a:xfrm>
            <a:off x="1219200" y="2517058"/>
            <a:ext cx="1015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High strike rate                                Good Avg                                            Hard hitter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60CA-3437-DA7C-FEBF-BAC186C45131}"/>
              </a:ext>
            </a:extLst>
          </p:cNvPr>
          <p:cNvSpPr txBox="1"/>
          <p:nvPr/>
        </p:nvSpPr>
        <p:spPr>
          <a:xfrm>
            <a:off x="1337187" y="3234813"/>
            <a:ext cx="20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Faced </a:t>
            </a:r>
            <a:r>
              <a:rPr lang="en-US" b="1" dirty="0" err="1"/>
              <a:t>atleast</a:t>
            </a:r>
            <a:r>
              <a:rPr lang="en-US" b="1" dirty="0"/>
              <a:t> 500 balls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C467F-F32B-9D2C-BB55-DAE0FD189AE6}"/>
              </a:ext>
            </a:extLst>
          </p:cNvPr>
          <p:cNvSpPr txBox="1"/>
          <p:nvPr/>
        </p:nvSpPr>
        <p:spPr>
          <a:xfrm>
            <a:off x="5112774" y="3242187"/>
            <a:ext cx="259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Played </a:t>
            </a:r>
            <a:r>
              <a:rPr lang="en-US" b="1" dirty="0" err="1"/>
              <a:t>atleast</a:t>
            </a:r>
            <a:r>
              <a:rPr lang="en-US" b="1" dirty="0"/>
              <a:t> 2 </a:t>
            </a:r>
          </a:p>
          <a:p>
            <a:r>
              <a:rPr lang="en-US" b="1" dirty="0"/>
              <a:t>     IPL season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5D157-F227-0B1C-80C8-B7DF090AE699}"/>
              </a:ext>
            </a:extLst>
          </p:cNvPr>
          <p:cNvSpPr txBox="1"/>
          <p:nvPr/>
        </p:nvSpPr>
        <p:spPr>
          <a:xfrm>
            <a:off x="9458632" y="3116014"/>
            <a:ext cx="2949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boundary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Played </a:t>
            </a:r>
            <a:r>
              <a:rPr lang="en-US" b="1" dirty="0" err="1"/>
              <a:t>atleast</a:t>
            </a:r>
            <a:r>
              <a:rPr lang="en-US" b="1" dirty="0"/>
              <a:t> 2 IPL season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7619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C1EDB-5713-EC54-0AF1-D23A22277A13}"/>
              </a:ext>
            </a:extLst>
          </p:cNvPr>
          <p:cNvSpPr txBox="1"/>
          <p:nvPr/>
        </p:nvSpPr>
        <p:spPr>
          <a:xfrm>
            <a:off x="1523999" y="1201682"/>
            <a:ext cx="7669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HIGH STRIKE RATE BATSMAN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5378C-51C7-080F-B717-B86170E5B752}"/>
              </a:ext>
            </a:extLst>
          </p:cNvPr>
          <p:cNvSpPr txBox="1"/>
          <p:nvPr/>
        </p:nvSpPr>
        <p:spPr>
          <a:xfrm>
            <a:off x="1523999" y="2009226"/>
            <a:ext cx="303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4365A-2B19-8DA5-0F6A-A38B1112CB4E}"/>
              </a:ext>
            </a:extLst>
          </p:cNvPr>
          <p:cNvSpPr txBox="1"/>
          <p:nvPr/>
        </p:nvSpPr>
        <p:spPr>
          <a:xfrm>
            <a:off x="1111045" y="2497394"/>
            <a:ext cx="58305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batsman,strike_rate</a:t>
            </a:r>
            <a:r>
              <a:rPr lang="en-US" dirty="0"/>
              <a:t> </a:t>
            </a:r>
          </a:p>
          <a:p>
            <a:r>
              <a:rPr lang="en-US" dirty="0"/>
              <a:t>FROM (    	</a:t>
            </a:r>
          </a:p>
          <a:p>
            <a:r>
              <a:rPr lang="en-US" dirty="0"/>
              <a:t>SELECT         batsman,        </a:t>
            </a:r>
          </a:p>
          <a:p>
            <a:r>
              <a:rPr lang="en-US" dirty="0"/>
              <a:t>COUNT(ball) AS </a:t>
            </a:r>
            <a:r>
              <a:rPr lang="en-US" dirty="0" err="1"/>
              <a:t>balls_faced</a:t>
            </a:r>
            <a:r>
              <a:rPr lang="en-US" dirty="0"/>
              <a:t>,        </a:t>
            </a:r>
          </a:p>
          <a:p>
            <a:r>
              <a:rPr lang="en-US" dirty="0"/>
              <a:t>SUM(</a:t>
            </a:r>
            <a:r>
              <a:rPr lang="en-US" dirty="0" err="1"/>
              <a:t>batsman_run</a:t>
            </a:r>
            <a:r>
              <a:rPr lang="en-US" dirty="0"/>
              <a:t>) AS </a:t>
            </a:r>
            <a:r>
              <a:rPr lang="en-US" dirty="0" err="1"/>
              <a:t>runs_scored</a:t>
            </a:r>
            <a:r>
              <a:rPr lang="en-US" dirty="0"/>
              <a:t>,</a:t>
            </a:r>
          </a:p>
          <a:p>
            <a:r>
              <a:rPr lang="en-US" dirty="0"/>
              <a:t>ROUND(SUM(</a:t>
            </a:r>
            <a:r>
              <a:rPr lang="en-US" dirty="0" err="1"/>
              <a:t>batsman_run</a:t>
            </a:r>
            <a:r>
              <a:rPr lang="en-US" dirty="0"/>
              <a:t>)::NUMERIC / COUNT(ball)*100,2) as </a:t>
            </a:r>
            <a:r>
              <a:rPr lang="en-US" dirty="0" err="1"/>
              <a:t>strike_rate</a:t>
            </a:r>
            <a:r>
              <a:rPr lang="en-US" dirty="0"/>
              <a:t>    </a:t>
            </a:r>
          </a:p>
          <a:p>
            <a:r>
              <a:rPr lang="en-US" dirty="0"/>
              <a:t>FROM </a:t>
            </a:r>
            <a:r>
              <a:rPr lang="en-US" dirty="0" err="1"/>
              <a:t>IPL_Ball</a:t>
            </a:r>
            <a:r>
              <a:rPr lang="en-US" dirty="0"/>
              <a:t>    </a:t>
            </a:r>
          </a:p>
          <a:p>
            <a:r>
              <a:rPr lang="en-US" dirty="0"/>
              <a:t>WHERE </a:t>
            </a:r>
            <a:r>
              <a:rPr lang="en-US" dirty="0" err="1"/>
              <a:t>extras_type</a:t>
            </a:r>
            <a:r>
              <a:rPr lang="en-US" dirty="0"/>
              <a:t> != '</a:t>
            </a:r>
            <a:r>
              <a:rPr lang="en-US" dirty="0" err="1"/>
              <a:t>wides</a:t>
            </a:r>
            <a:r>
              <a:rPr lang="en-US" dirty="0"/>
              <a:t>' OR </a:t>
            </a:r>
            <a:r>
              <a:rPr lang="en-US" dirty="0" err="1"/>
              <a:t>extras_type</a:t>
            </a:r>
            <a:r>
              <a:rPr lang="en-US" dirty="0"/>
              <a:t>='NA'    GROUP BY batsman) AS A </a:t>
            </a:r>
          </a:p>
          <a:p>
            <a:r>
              <a:rPr lang="en-US" dirty="0"/>
              <a:t>WHERE </a:t>
            </a:r>
            <a:r>
              <a:rPr lang="en-US" dirty="0" err="1"/>
              <a:t>balls_faced</a:t>
            </a:r>
            <a:r>
              <a:rPr lang="en-US" dirty="0"/>
              <a:t> &gt;= 500</a:t>
            </a:r>
          </a:p>
          <a:p>
            <a:r>
              <a:rPr lang="en-US" dirty="0"/>
              <a:t>ORDER BY </a:t>
            </a:r>
            <a:r>
              <a:rPr lang="en-US" dirty="0" err="1"/>
              <a:t>strike_rate</a:t>
            </a:r>
            <a:r>
              <a:rPr lang="en-US" dirty="0"/>
              <a:t> </a:t>
            </a:r>
          </a:p>
          <a:p>
            <a:r>
              <a:rPr lang="en-US" dirty="0"/>
              <a:t>DESC LIMIT 10;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04157-2880-DE89-19E7-74F6623F6A06}"/>
              </a:ext>
            </a:extLst>
          </p:cNvPr>
          <p:cNvSpPr txBox="1"/>
          <p:nvPr/>
        </p:nvSpPr>
        <p:spPr>
          <a:xfrm>
            <a:off x="9193160" y="2147726"/>
            <a:ext cx="346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E3D56-72F2-96A6-7DB7-0D65BE8DB244}"/>
              </a:ext>
            </a:extLst>
          </p:cNvPr>
          <p:cNvSpPr txBox="1"/>
          <p:nvPr/>
        </p:nvSpPr>
        <p:spPr>
          <a:xfrm>
            <a:off x="8091948" y="2713703"/>
            <a:ext cx="346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DC7D35-9DD8-CAAB-1B1D-1E1A2B1E7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4939"/>
              </p:ext>
            </p:extLst>
          </p:nvPr>
        </p:nvGraphicFramePr>
        <p:xfrm>
          <a:off x="8932069" y="2713702"/>
          <a:ext cx="2148886" cy="3244648"/>
        </p:xfrm>
        <a:graphic>
          <a:graphicData uri="http://schemas.openxmlformats.org/drawingml/2006/table">
            <a:tbl>
              <a:tblPr/>
              <a:tblGrid>
                <a:gridCol w="1074443">
                  <a:extLst>
                    <a:ext uri="{9D8B030D-6E8A-4147-A177-3AD203B41FA5}">
                      <a16:colId xmlns:a16="http://schemas.microsoft.com/office/drawing/2014/main" val="3762773584"/>
                    </a:ext>
                  </a:extLst>
                </a:gridCol>
                <a:gridCol w="1074443">
                  <a:extLst>
                    <a:ext uri="{9D8B030D-6E8A-4147-A177-3AD203B41FA5}">
                      <a16:colId xmlns:a16="http://schemas.microsoft.com/office/drawing/2014/main" val="3135907477"/>
                    </a:ext>
                  </a:extLst>
                </a:gridCol>
              </a:tblGrid>
              <a:tr h="2949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141420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492952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Narine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981766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717759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966478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619958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 Pant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651739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90978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906417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200073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JC Buttler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172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83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250F4-76EB-A500-C1E8-6E0231C01FBA}"/>
              </a:ext>
            </a:extLst>
          </p:cNvPr>
          <p:cNvSpPr txBox="1"/>
          <p:nvPr/>
        </p:nvSpPr>
        <p:spPr>
          <a:xfrm>
            <a:off x="3952567" y="688257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High strike rate Batsman</a:t>
            </a:r>
            <a:endParaRPr lang="en-IN" sz="2800" b="1" dirty="0">
              <a:latin typeface="+mj-lt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B5D957-353C-61D7-B995-046814365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937070"/>
              </p:ext>
            </p:extLst>
          </p:nvPr>
        </p:nvGraphicFramePr>
        <p:xfrm>
          <a:off x="3038169" y="1334666"/>
          <a:ext cx="6263148" cy="2018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910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B94408-8216-E7E3-BF7C-A393E106F155}"/>
              </a:ext>
            </a:extLst>
          </p:cNvPr>
          <p:cNvSpPr txBox="1"/>
          <p:nvPr/>
        </p:nvSpPr>
        <p:spPr>
          <a:xfrm>
            <a:off x="0" y="11995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   </a:t>
            </a:r>
            <a:r>
              <a:rPr lang="en-US" sz="2800" b="1" dirty="0"/>
              <a:t>GOOD AVERAGE 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51885-C634-ADFE-40C5-1B75A8842DD5}"/>
              </a:ext>
            </a:extLst>
          </p:cNvPr>
          <p:cNvSpPr txBox="1"/>
          <p:nvPr/>
        </p:nvSpPr>
        <p:spPr>
          <a:xfrm>
            <a:off x="1091379" y="1722755"/>
            <a:ext cx="456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 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95A28-072E-D6BD-6D4E-52E86BC1415D}"/>
              </a:ext>
            </a:extLst>
          </p:cNvPr>
          <p:cNvSpPr txBox="1"/>
          <p:nvPr/>
        </p:nvSpPr>
        <p:spPr>
          <a:xfrm>
            <a:off x="314632" y="2340077"/>
            <a:ext cx="6941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batsman,average</a:t>
            </a:r>
            <a:r>
              <a:rPr lang="en-US" dirty="0"/>
              <a:t> FROM (    </a:t>
            </a:r>
          </a:p>
          <a:p>
            <a:r>
              <a:rPr lang="en-US" dirty="0"/>
              <a:t>SELECT    </a:t>
            </a:r>
            <a:r>
              <a:rPr lang="en-US" dirty="0" err="1"/>
              <a:t>b.batsman</a:t>
            </a:r>
            <a:r>
              <a:rPr lang="en-US" dirty="0"/>
              <a:t>,   </a:t>
            </a:r>
          </a:p>
          <a:p>
            <a:r>
              <a:rPr lang="en-US" dirty="0"/>
              <a:t> COUNT(DISTINCT EXTRACT(YEAR FROM </a:t>
            </a:r>
            <a:r>
              <a:rPr lang="en-US" dirty="0" err="1"/>
              <a:t>m.date</a:t>
            </a:r>
            <a:r>
              <a:rPr lang="en-US" dirty="0"/>
              <a:t>)) AS </a:t>
            </a:r>
            <a:r>
              <a:rPr lang="en-US" dirty="0" err="1"/>
              <a:t>seasons_played</a:t>
            </a:r>
            <a:r>
              <a:rPr lang="en-US" dirty="0"/>
              <a:t>,   </a:t>
            </a:r>
          </a:p>
          <a:p>
            <a:r>
              <a:rPr lang="en-US" dirty="0"/>
              <a:t> SUM(</a:t>
            </a:r>
            <a:r>
              <a:rPr lang="en-US" dirty="0" err="1"/>
              <a:t>b.batsman_run</a:t>
            </a:r>
            <a:r>
              <a:rPr lang="en-US" dirty="0"/>
              <a:t>) AS </a:t>
            </a:r>
            <a:r>
              <a:rPr lang="en-US" dirty="0" err="1"/>
              <a:t>total_runs</a:t>
            </a:r>
            <a:r>
              <a:rPr lang="en-US" dirty="0"/>
              <a:t>,    </a:t>
            </a:r>
          </a:p>
          <a:p>
            <a:r>
              <a:rPr lang="en-US" dirty="0"/>
              <a:t>SUM(CASE WHEN </a:t>
            </a:r>
            <a:r>
              <a:rPr lang="en-US" dirty="0" err="1"/>
              <a:t>b.is_wicket</a:t>
            </a:r>
            <a:r>
              <a:rPr lang="en-US" dirty="0"/>
              <a:t> = 1 THEN 1 ELSE 0 END) AS dismissals,   </a:t>
            </a:r>
          </a:p>
          <a:p>
            <a:r>
              <a:rPr lang="en-US" dirty="0"/>
              <a:t> ROUND(SUM(</a:t>
            </a:r>
            <a:r>
              <a:rPr lang="en-US" dirty="0" err="1"/>
              <a:t>b.batsman_run</a:t>
            </a:r>
            <a:r>
              <a:rPr lang="en-US" dirty="0"/>
              <a:t>)::NUMERIC / </a:t>
            </a:r>
            <a:r>
              <a:rPr lang="en-US" dirty="0" err="1"/>
              <a:t>nullif</a:t>
            </a:r>
            <a:r>
              <a:rPr lang="en-US" dirty="0"/>
              <a:t> (SUM(CASE WHEN </a:t>
            </a:r>
            <a:r>
              <a:rPr lang="en-US" dirty="0" err="1"/>
              <a:t>b.is_wicket</a:t>
            </a:r>
            <a:r>
              <a:rPr lang="en-US" dirty="0"/>
              <a:t> = 1 THEN 1 ELSE 0 END),0),2) AS average FROM </a:t>
            </a:r>
            <a:r>
              <a:rPr lang="en-US" dirty="0" err="1"/>
              <a:t>ipl_ball</a:t>
            </a:r>
            <a:r>
              <a:rPr lang="en-US" dirty="0"/>
              <a:t> as b </a:t>
            </a:r>
          </a:p>
          <a:p>
            <a:r>
              <a:rPr lang="en-US" dirty="0"/>
              <a:t>full JOIN </a:t>
            </a:r>
            <a:r>
              <a:rPr lang="en-US" dirty="0" err="1"/>
              <a:t>ipl_matches</a:t>
            </a:r>
            <a:r>
              <a:rPr lang="en-US" dirty="0"/>
              <a:t> as m </a:t>
            </a:r>
          </a:p>
          <a:p>
            <a:r>
              <a:rPr lang="en-US" dirty="0"/>
              <a:t>ON CAST(b.id AS INTEGER) = </a:t>
            </a:r>
            <a:r>
              <a:rPr lang="en-US" dirty="0" err="1"/>
              <a:t>m.idGROUP</a:t>
            </a:r>
            <a:r>
              <a:rPr lang="en-US" dirty="0"/>
              <a:t> BY </a:t>
            </a:r>
            <a:r>
              <a:rPr lang="en-US" dirty="0" err="1"/>
              <a:t>b.batsman</a:t>
            </a:r>
            <a:r>
              <a:rPr lang="en-US" dirty="0"/>
              <a:t>) as A     where </a:t>
            </a:r>
            <a:r>
              <a:rPr lang="en-US" dirty="0" err="1"/>
              <a:t>seasons_played</a:t>
            </a:r>
            <a:r>
              <a:rPr lang="en-US" dirty="0"/>
              <a:t> &gt; 2 and dismissals &gt; 0    </a:t>
            </a:r>
          </a:p>
          <a:p>
            <a:r>
              <a:rPr lang="en-US" dirty="0"/>
              <a:t> order by average desc    limit 10;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78C28-CBF2-38F8-4578-9CC08DFB8080}"/>
              </a:ext>
            </a:extLst>
          </p:cNvPr>
          <p:cNvSpPr txBox="1"/>
          <p:nvPr/>
        </p:nvSpPr>
        <p:spPr>
          <a:xfrm>
            <a:off x="9556954" y="1784310"/>
            <a:ext cx="348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</a:t>
            </a:r>
            <a:endParaRPr lang="en-IN" sz="2000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FBF9CD1-D12E-3822-5506-F84F7814D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84084"/>
              </p:ext>
            </p:extLst>
          </p:nvPr>
        </p:nvGraphicFramePr>
        <p:xfrm>
          <a:off x="9438966" y="2340077"/>
          <a:ext cx="1858297" cy="3647765"/>
        </p:xfrm>
        <a:graphic>
          <a:graphicData uri="http://schemas.openxmlformats.org/drawingml/2006/table">
            <a:tbl>
              <a:tblPr/>
              <a:tblGrid>
                <a:gridCol w="1082660">
                  <a:extLst>
                    <a:ext uri="{9D8B030D-6E8A-4147-A177-3AD203B41FA5}">
                      <a16:colId xmlns:a16="http://schemas.microsoft.com/office/drawing/2014/main" val="1929930899"/>
                    </a:ext>
                  </a:extLst>
                </a:gridCol>
                <a:gridCol w="775637">
                  <a:extLst>
                    <a:ext uri="{9D8B030D-6E8A-4147-A177-3AD203B41FA5}">
                      <a16:colId xmlns:a16="http://schemas.microsoft.com/office/drawing/2014/main" val="2066627347"/>
                    </a:ext>
                  </a:extLst>
                </a:gridCol>
              </a:tblGrid>
              <a:tr h="3316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543075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Iqbal Abdulla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296983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 Rahul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844816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59783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 Warner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416146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 Duminy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455392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164762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 Hayden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609392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LMP Simmons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873221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 Williamson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252226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 Shah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7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25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116999-169F-883B-C930-F086DFD448C4}"/>
              </a:ext>
            </a:extLst>
          </p:cNvPr>
          <p:cNvSpPr txBox="1"/>
          <p:nvPr/>
        </p:nvSpPr>
        <p:spPr>
          <a:xfrm>
            <a:off x="0" y="8947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GOOD AVERAGE BATSMAN</a:t>
            </a:r>
            <a:endParaRPr lang="en-IN" sz="24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FB81EA-C422-CB92-1CC2-5D7D7B73A3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917215"/>
              </p:ext>
            </p:extLst>
          </p:nvPr>
        </p:nvGraphicFramePr>
        <p:xfrm>
          <a:off x="3503232" y="1687645"/>
          <a:ext cx="5601437" cy="2559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768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EB5663-492B-135B-90DE-C3B7317CE604}"/>
              </a:ext>
            </a:extLst>
          </p:cNvPr>
          <p:cNvSpPr txBox="1"/>
          <p:nvPr/>
        </p:nvSpPr>
        <p:spPr>
          <a:xfrm>
            <a:off x="78658" y="10913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HARD HITTER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864FB-888A-E68F-0BA9-7F2D0B523FF9}"/>
              </a:ext>
            </a:extLst>
          </p:cNvPr>
          <p:cNvSpPr txBox="1"/>
          <p:nvPr/>
        </p:nvSpPr>
        <p:spPr>
          <a:xfrm>
            <a:off x="707923" y="1553045"/>
            <a:ext cx="262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58BC1-8F3A-90BA-C19C-5312373A2739}"/>
              </a:ext>
            </a:extLst>
          </p:cNvPr>
          <p:cNvSpPr txBox="1"/>
          <p:nvPr/>
        </p:nvSpPr>
        <p:spPr>
          <a:xfrm>
            <a:off x="78658" y="2153265"/>
            <a:ext cx="6607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batsman,total_runs,runs_in_boundaries</a:t>
            </a:r>
            <a:r>
              <a:rPr lang="en-US" dirty="0"/>
              <a:t>,</a:t>
            </a:r>
          </a:p>
          <a:p>
            <a:r>
              <a:rPr lang="en-US" dirty="0" err="1"/>
              <a:t>boundary_in_percentage</a:t>
            </a:r>
            <a:r>
              <a:rPr lang="en-US" dirty="0"/>
              <a:t> FROM (</a:t>
            </a:r>
          </a:p>
          <a:p>
            <a:r>
              <a:rPr lang="en-US" dirty="0"/>
              <a:t>SELECT batsman,       </a:t>
            </a:r>
          </a:p>
          <a:p>
            <a:r>
              <a:rPr lang="en-US" dirty="0"/>
              <a:t>SUM(</a:t>
            </a:r>
            <a:r>
              <a:rPr lang="en-US" dirty="0" err="1"/>
              <a:t>b.batsman_run</a:t>
            </a:r>
            <a:r>
              <a:rPr lang="en-US" dirty="0"/>
              <a:t>) AS </a:t>
            </a:r>
            <a:r>
              <a:rPr lang="en-US" dirty="0" err="1"/>
              <a:t>total_runs</a:t>
            </a:r>
            <a:r>
              <a:rPr lang="en-US" dirty="0"/>
              <a:t>,       </a:t>
            </a:r>
          </a:p>
          <a:p>
            <a:r>
              <a:rPr lang="en-US" dirty="0"/>
              <a:t>SUM(CASE WHEN </a:t>
            </a:r>
            <a:r>
              <a:rPr lang="en-US" dirty="0" err="1"/>
              <a:t>b.batsman_run</a:t>
            </a:r>
            <a:r>
              <a:rPr lang="en-US" dirty="0"/>
              <a:t> IN (4, 6) THEN </a:t>
            </a:r>
            <a:r>
              <a:rPr lang="en-US" dirty="0" err="1"/>
              <a:t>b.batsman_run</a:t>
            </a:r>
            <a:r>
              <a:rPr lang="en-US" dirty="0"/>
              <a:t> ELSE 0 END) AS </a:t>
            </a:r>
            <a:r>
              <a:rPr lang="en-US" dirty="0" err="1"/>
              <a:t>runs_in_boundaries</a:t>
            </a:r>
            <a:r>
              <a:rPr lang="en-US" dirty="0"/>
              <a:t>,       COUNT(DISTINCT EXTRACT(YEAR FROM </a:t>
            </a:r>
            <a:r>
              <a:rPr lang="en-US" dirty="0" err="1"/>
              <a:t>m.date</a:t>
            </a:r>
            <a:r>
              <a:rPr lang="en-US" dirty="0"/>
              <a:t>)) AS </a:t>
            </a:r>
            <a:r>
              <a:rPr lang="en-US" dirty="0" err="1"/>
              <a:t>seasons_played</a:t>
            </a:r>
            <a:r>
              <a:rPr lang="en-US" dirty="0"/>
              <a:t>,       </a:t>
            </a:r>
          </a:p>
          <a:p>
            <a:r>
              <a:rPr lang="en-US" dirty="0"/>
              <a:t>round((SUM(CASE WHEN </a:t>
            </a:r>
            <a:r>
              <a:rPr lang="en-US" dirty="0" err="1"/>
              <a:t>b.batsman_run</a:t>
            </a:r>
            <a:r>
              <a:rPr lang="en-US" dirty="0"/>
              <a:t> IN (4, 6) THEN </a:t>
            </a:r>
            <a:r>
              <a:rPr lang="en-US" dirty="0" err="1"/>
              <a:t>b.batsman_run</a:t>
            </a:r>
            <a:r>
              <a:rPr lang="en-US" dirty="0"/>
              <a:t> ELSE 0 END) * 100.0) / SUM(</a:t>
            </a:r>
            <a:r>
              <a:rPr lang="en-US" dirty="0" err="1"/>
              <a:t>b.batsman_run</a:t>
            </a:r>
            <a:r>
              <a:rPr lang="en-US" dirty="0"/>
              <a:t>),2) AS </a:t>
            </a:r>
            <a:r>
              <a:rPr lang="en-US" dirty="0" err="1"/>
              <a:t>boundary_in_percentage</a:t>
            </a:r>
            <a:r>
              <a:rPr lang="en-US" dirty="0"/>
              <a:t> FROM </a:t>
            </a:r>
            <a:r>
              <a:rPr lang="en-US" dirty="0" err="1"/>
              <a:t>ipl_ball</a:t>
            </a:r>
            <a:r>
              <a:rPr lang="en-US" dirty="0"/>
              <a:t> as b JOIN </a:t>
            </a:r>
            <a:r>
              <a:rPr lang="en-US" dirty="0" err="1"/>
              <a:t>ipl_matches</a:t>
            </a:r>
            <a:r>
              <a:rPr lang="en-US" dirty="0"/>
              <a:t> as m </a:t>
            </a:r>
          </a:p>
          <a:p>
            <a:r>
              <a:rPr lang="en-US" dirty="0"/>
              <a:t>ON (b.id::INT) = </a:t>
            </a:r>
            <a:r>
              <a:rPr lang="en-US" dirty="0" err="1"/>
              <a:t>m.idGROUP</a:t>
            </a:r>
            <a:r>
              <a:rPr lang="en-US" dirty="0"/>
              <a:t> BY batsman) AS a </a:t>
            </a:r>
          </a:p>
          <a:p>
            <a:r>
              <a:rPr lang="en-US" dirty="0"/>
              <a:t>WHERE </a:t>
            </a:r>
            <a:r>
              <a:rPr lang="en-US" dirty="0" err="1"/>
              <a:t>seasons_played</a:t>
            </a:r>
            <a:r>
              <a:rPr lang="en-US" dirty="0"/>
              <a:t> &gt; 2ORDER BY </a:t>
            </a:r>
            <a:r>
              <a:rPr lang="en-US" dirty="0" err="1"/>
              <a:t>boundary_in_percentage</a:t>
            </a:r>
            <a:r>
              <a:rPr lang="en-US" dirty="0"/>
              <a:t> DESC</a:t>
            </a:r>
          </a:p>
          <a:p>
            <a:r>
              <a:rPr lang="en-US" dirty="0"/>
              <a:t>LIMIT 10;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81507-5E6D-78AC-5B5B-931F7097500E}"/>
              </a:ext>
            </a:extLst>
          </p:cNvPr>
          <p:cNvSpPr txBox="1"/>
          <p:nvPr/>
        </p:nvSpPr>
        <p:spPr>
          <a:xfrm>
            <a:off x="9556955" y="1562425"/>
            <a:ext cx="432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</a:t>
            </a:r>
            <a:endParaRPr lang="en-IN" sz="24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147D6C-1CAA-EF10-9F00-6AC5536F2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15332"/>
              </p:ext>
            </p:extLst>
          </p:nvPr>
        </p:nvGraphicFramePr>
        <p:xfrm>
          <a:off x="6982952" y="2153264"/>
          <a:ext cx="4737100" cy="3873914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117988167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8714789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347896347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048611891"/>
                    </a:ext>
                  </a:extLst>
                </a:gridCol>
              </a:tblGrid>
              <a:tr h="352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runs_in_boundaries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boundary_in_percentage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364687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119411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066379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443281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 Brathwaite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866426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949845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BCJ Cutting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08245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MJ McClenaghan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595858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 Gilchrist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04754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Mujeeb Ur Rahman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640900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Gony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70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5519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1231</TotalTime>
  <Words>3958</Words>
  <Application>Microsoft Office PowerPoint</Application>
  <PresentationFormat>Widescreen</PresentationFormat>
  <Paragraphs>1384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Wingdings</vt:lpstr>
      <vt:lpstr>Berlin</vt:lpstr>
      <vt:lpstr>SQL Final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suryakant0123@outlook.com</dc:creator>
  <cp:lastModifiedBy>suryakant0123@outlook.com</cp:lastModifiedBy>
  <cp:revision>9</cp:revision>
  <dcterms:created xsi:type="dcterms:W3CDTF">2024-08-06T16:16:44Z</dcterms:created>
  <dcterms:modified xsi:type="dcterms:W3CDTF">2024-08-13T10:10:17Z</dcterms:modified>
</cp:coreProperties>
</file>