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63" r:id="rId3"/>
    <p:sldId id="285" r:id="rId4"/>
    <p:sldId id="264" r:id="rId5"/>
    <p:sldId id="266" r:id="rId6"/>
    <p:sldId id="288" r:id="rId7"/>
    <p:sldId id="262" r:id="rId8"/>
    <p:sldId id="287" r:id="rId9"/>
    <p:sldId id="267" r:id="rId10"/>
    <p:sldId id="268" r:id="rId11"/>
    <p:sldId id="269" r:id="rId12"/>
    <p:sldId id="258" r:id="rId13"/>
    <p:sldId id="259" r:id="rId14"/>
    <p:sldId id="270" r:id="rId15"/>
    <p:sldId id="271" r:id="rId16"/>
    <p:sldId id="278" r:id="rId17"/>
    <p:sldId id="274" r:id="rId18"/>
    <p:sldId id="272" r:id="rId19"/>
    <p:sldId id="279" r:id="rId20"/>
    <p:sldId id="281" r:id="rId21"/>
    <p:sldId id="273" r:id="rId22"/>
    <p:sldId id="282" r:id="rId23"/>
    <p:sldId id="276" r:id="rId24"/>
    <p:sldId id="283" r:id="rId25"/>
    <p:sldId id="277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balgunde, Suryakant Kashinath" userId="8a04ddc4-4f7f-4054-9790-216f1b02687e" providerId="ADAL" clId="{F5425A55-756D-4130-9E61-EE8926918DCB}"/>
    <pc:docChg chg="modSld sldOrd">
      <pc:chgData name="Dubalgunde, Suryakant Kashinath" userId="8a04ddc4-4f7f-4054-9790-216f1b02687e" providerId="ADAL" clId="{F5425A55-756D-4130-9E61-EE8926918DCB}" dt="2022-05-02T16:19:50.092" v="1"/>
      <pc:docMkLst>
        <pc:docMk/>
      </pc:docMkLst>
      <pc:sldChg chg="ord">
        <pc:chgData name="Dubalgunde, Suryakant Kashinath" userId="8a04ddc4-4f7f-4054-9790-216f1b02687e" providerId="ADAL" clId="{F5425A55-756D-4130-9E61-EE8926918DCB}" dt="2022-05-02T16:19:50.092" v="1"/>
        <pc:sldMkLst>
          <pc:docMk/>
          <pc:sldMk cId="4030003273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docs.apigee.com/api-services/content/environment-keyvalue-maps" TargetMode="External"/><Relationship Id="rId2" Type="http://schemas.openxmlformats.org/officeDocument/2006/relationships/hyperlink" Target="https://docs.apigee.com/api-platform/reference/policies/key-value-map-operations-polic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docs.apigee.com/api/cach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n?client_id=01b478c0264a1fbd7183&amp;return_to=%2Flogin%2Foauth%2Fauthorize%3Fclient_id%3D01b478c0264a1fbd7183%26redirect_uri%3Dhttps%253A%252F%252Fstackauth.com%252Fauth%252Foauth2%252Fgithub%26response_type%3Dcode%26scope%3Duser%253Aemail%26state%3D%257B%2522sid%2522%253A1%252C%2522st%2522%253A%252259%253A3%253ABBC%252C16%253Ac301be9d335fc83e%252C10%253A1596920723%252C16%253Ae0704b2b77886354%252C4c399fad6e8f3519934953186207db9a170e87c8dd6ed85d6a119de308f2ee52%2522%252C%2522cdl%2522%253Anull%252C%2522cid%2522%253A%252201b478c0264a1fbd7183%2522%252C%2522k%2522%253A%2522GitHub%2522%252C%2522ses%2522%253A%2522687343a68481429fb7c13e85750a97bc%2522%257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zeittech/users-api/archive/master.zip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users/oauth/github?code=6118146e3b9530fe6a19&amp;state=%7b%22sid%22%3a1%2c%22st%22%3a%2259%3a3%3aBBC%2c16%3afa7d66fbf5f565d2%2c10%3a1596927904%2c16%3a1cce0cf3996d056d%2c9b1cb2ff40b42c28b73e76dac30b6a242e933e5ed6901aae8341ca6ffc0972af%22%2c%22cdl%22%3anull%2c%22cid%22%3a%2201b478c0264a1fbd7183%22%2c%22k%22%3a%22GitHub%22%2c%22ses%22%3a%22c39472b3ebd749de8022cd233654aa02%22%7d&amp;s=c39472b3ebd749de8022cd233654aa0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8A4BC-D644-48C3-BC68-58B76387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050" y="399497"/>
            <a:ext cx="6154664" cy="60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 err="1"/>
              <a:t>KeyValue</a:t>
            </a:r>
            <a:r>
              <a:rPr lang="en-AU" dirty="0"/>
              <a:t> Map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84964"/>
            <a:ext cx="8915399" cy="4774885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https://docs.apigee.com/api-platform/reference/policies/key-value-map-operations-policy</a:t>
            </a:r>
            <a:endParaRPr lang="en-AU" dirty="0"/>
          </a:p>
          <a:p>
            <a:r>
              <a:rPr lang="en-AU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KVM API Link:</a:t>
            </a:r>
            <a:r>
              <a:rPr lang="en-AU" dirty="0">
                <a:hlinkClick r:id="rId3"/>
              </a:rPr>
              <a:t> </a:t>
            </a:r>
          </a:p>
          <a:p>
            <a:r>
              <a:rPr lang="en-AU" dirty="0">
                <a:hlinkClick r:id="rId3"/>
              </a:rPr>
              <a:t>https://apidocs.apigee.com/api-services/content/environment-keyvalue-maps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79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Cache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84964"/>
            <a:ext cx="975200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Cache configuration  - 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https://api.enterprise.apigee.com /v1/o/{</a:t>
            </a:r>
            <a:r>
              <a:rPr lang="en-AU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org_name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}/environments/{</a:t>
            </a:r>
            <a:r>
              <a:rPr lang="en-AU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env_name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}/caches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en-AU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cache_name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AU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entries?action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Calibri" panose="020F0502020204030204" pitchFamily="34" charset="0"/>
                <a:cs typeface="Times New Roman" panose="02020603050405020304" pitchFamily="18" charset="0"/>
              </a:rPr>
              <a:t>Clear Cache configuration - 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https://api.enterprise.apigee.com /v1/o/{</a:t>
            </a:r>
            <a:r>
              <a:rPr lang="en-AU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org_name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}/environments/{</a:t>
            </a:r>
            <a:r>
              <a:rPr lang="en-AU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env_name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}/caches/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AU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cache_name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entries?action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=clear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Calibri" panose="020F0502020204030204" pitchFamily="34" charset="0"/>
                <a:cs typeface="Times New Roman" panose="02020603050405020304" pitchFamily="18" charset="0"/>
              </a:rPr>
              <a:t>Create Cache - 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https://api.enterprise.apigee.com </a:t>
            </a:r>
            <a:r>
              <a:rPr kumimoji="0" lang="en-AU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/v1/o/{</a:t>
            </a:r>
            <a:r>
              <a:rPr kumimoji="0" lang="en-AU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org_name</a:t>
            </a:r>
            <a:r>
              <a:rPr kumimoji="0" lang="en-AU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}/environments/{</a:t>
            </a:r>
            <a:r>
              <a:rPr kumimoji="0" lang="en-AU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env_name</a:t>
            </a:r>
            <a:r>
              <a:rPr kumimoji="0" lang="en-AU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}/caches</a:t>
            </a:r>
            <a:r>
              <a:rPr lang="en-GB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?name={</a:t>
            </a:r>
            <a:r>
              <a:rPr lang="en-GB" sz="16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cache_name</a:t>
            </a:r>
            <a:r>
              <a:rPr lang="en-GB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 Cache - </a:t>
            </a:r>
            <a:r>
              <a:rPr lang="en-AU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https://api.enterprise.apigee.com/v1/o/{org_name}/environments/{env_name}/caches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600" dirty="0">
                <a:hlinkClick r:id="rId2"/>
              </a:rPr>
              <a:t>https://apidocs.apigee.com/api/caches</a:t>
            </a:r>
            <a:endParaRPr lang="en-AU" sz="16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8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Cyber Security is critical to all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Aspects of API Security</a:t>
            </a:r>
          </a:p>
          <a:p>
            <a:pPr lvl="0"/>
            <a:r>
              <a:rPr lang="en-AU" dirty="0"/>
              <a:t>	</a:t>
            </a:r>
            <a:r>
              <a:rPr lang="en-AU" sz="1400" dirty="0"/>
              <a:t>- Protecting data in transit (while on network)</a:t>
            </a:r>
          </a:p>
          <a:p>
            <a:pPr lvl="0"/>
            <a:r>
              <a:rPr lang="en-AU" sz="1400" dirty="0"/>
              <a:t>	- Protecting APIs from Denial Of Service attacks</a:t>
            </a:r>
          </a:p>
          <a:p>
            <a:pPr lvl="0"/>
            <a:r>
              <a:rPr lang="en-AU" sz="1400" dirty="0"/>
              <a:t>	- Protecting illegal access/view/modification of data/resource</a:t>
            </a:r>
          </a:p>
          <a:p>
            <a:r>
              <a:rPr lang="en-AU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in transit – TLS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Protecting DoS attacks - Spike arrest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Illegal access/view/modification – Authentication,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Not dealing with other aspects of security. Just some aspects about API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7714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API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Concepts about API and Web Application security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Identity</a:t>
            </a:r>
          </a:p>
          <a:p>
            <a:pPr lvl="0"/>
            <a:r>
              <a:rPr lang="en-AU" dirty="0"/>
              <a:t>	</a:t>
            </a:r>
            <a:r>
              <a:rPr lang="en-AU" sz="1400" dirty="0"/>
              <a:t>- Identity declaration is very basic form of security</a:t>
            </a:r>
          </a:p>
          <a:p>
            <a:pPr lvl="0"/>
            <a:r>
              <a:rPr lang="en-AU" sz="1400" dirty="0"/>
              <a:t>	- It’s more for the purpose of Security Audit than active security</a:t>
            </a:r>
          </a:p>
          <a:p>
            <a:pPr lvl="0"/>
            <a:r>
              <a:rPr lang="en-AU" sz="1400" dirty="0"/>
              <a:t>	- Example: Meet someone at their office, asked to make an entry through an app</a:t>
            </a:r>
          </a:p>
          <a:p>
            <a:r>
              <a:rPr lang="en-AU" sz="1400" dirty="0"/>
              <a:t>	- This mechanism being implemented in APIs using API Keys</a:t>
            </a:r>
          </a:p>
          <a:p>
            <a:r>
              <a:rPr lang="en-AU" sz="1400" dirty="0"/>
              <a:t>	- You need to obtain an API Key in order to invoke the APIs </a:t>
            </a:r>
          </a:p>
          <a:p>
            <a:r>
              <a:rPr lang="en-AU" sz="1400" dirty="0"/>
              <a:t>	- When you register to get an API Key you divulge your identity</a:t>
            </a:r>
          </a:p>
          <a:p>
            <a:r>
              <a:rPr lang="en-AU" sz="1400" dirty="0"/>
              <a:t>	- Use the API Key to invoke the APIs</a:t>
            </a:r>
          </a:p>
          <a:p>
            <a:r>
              <a:rPr lang="en-AU" sz="1400" dirty="0"/>
              <a:t>	- Then provider already knows who is invoking the APIs </a:t>
            </a:r>
          </a:p>
          <a:p>
            <a:r>
              <a:rPr lang="en-AU" sz="1400" dirty="0"/>
              <a:t>	- Provider avoids unwanted access to its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API Key as header because</a:t>
            </a:r>
          </a:p>
          <a:p>
            <a:r>
              <a:rPr lang="en-AU" sz="1400" dirty="0"/>
              <a:t>	- Being in header makes it secure because its encrypted in case of HTTPS</a:t>
            </a:r>
          </a:p>
          <a:p>
            <a:r>
              <a:rPr lang="en-AU" sz="1400" dirty="0"/>
              <a:t>	- It is not a part of the resource or operation of your API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89548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Basic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Obtain credentials as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Authenticate your self using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Pass Base64 </a:t>
            </a:r>
            <a:r>
              <a:rPr lang="en-AU" sz="1400" dirty="0" err="1"/>
              <a:t>encdoed</a:t>
            </a:r>
            <a:r>
              <a:rPr lang="en-AU" sz="1400" dirty="0"/>
              <a:t> value of </a:t>
            </a:r>
            <a:r>
              <a:rPr lang="en-AU" sz="1400" b="1" dirty="0"/>
              <a:t>&lt;username&gt;:&lt;password&gt;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5501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 is a security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https://tools.ietf.org/html/rfc6749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Give permission to one application to access your data in another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not share username and password with other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authorize one application to access data or use features in another application on your behalf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works with HTTPS</a:t>
            </a:r>
          </a:p>
        </p:txBody>
      </p:sp>
    </p:spTree>
    <p:extLst>
      <p:ext uri="{BB962C8B-B14F-4D97-AF65-F5344CB8AC3E}">
        <p14:creationId xmlns:p14="http://schemas.microsoft.com/office/powerpoint/2010/main" val="187233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Some basic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Owner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Server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Server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 URI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Type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87587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Some basic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ID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Secret</a:t>
            </a:r>
            <a:endParaRPr lang="en-AU" sz="1400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Code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Token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86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5" y="100264"/>
            <a:ext cx="11223056" cy="1143000"/>
          </a:xfrm>
        </p:spPr>
        <p:txBody>
          <a:bodyPr>
            <a:normAutofit/>
          </a:bodyPr>
          <a:lstStyle/>
          <a:p>
            <a:r>
              <a:rPr lang="en-AU" sz="4800" dirty="0"/>
              <a:t>OAuth 2.0 – Authorization Code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2"/>
            <a:ext cx="9484590" cy="5610423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endParaRPr lang="en-A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74F7E-12B0-472F-A7E6-47176507C164}"/>
              </a:ext>
            </a:extLst>
          </p:cNvPr>
          <p:cNvGrpSpPr/>
          <p:nvPr/>
        </p:nvGrpSpPr>
        <p:grpSpPr>
          <a:xfrm>
            <a:off x="1863306" y="1715389"/>
            <a:ext cx="457200" cy="841075"/>
            <a:chOff x="1863306" y="1561381"/>
            <a:chExt cx="457200" cy="84107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C789D5E-3C14-4AAA-9BCA-EB7F72E5C115}"/>
                </a:ext>
              </a:extLst>
            </p:cNvPr>
            <p:cNvSpPr/>
            <p:nvPr/>
          </p:nvSpPr>
          <p:spPr>
            <a:xfrm>
              <a:off x="1966823" y="1561381"/>
              <a:ext cx="198407" cy="20703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79782A-4185-4E37-ADC7-B8EB829AAE3F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061713" y="1768415"/>
              <a:ext cx="4314" cy="52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425FDE-3BC5-4CA7-8551-C39A50B32759}"/>
                </a:ext>
              </a:extLst>
            </p:cNvPr>
            <p:cNvCxnSpPr/>
            <p:nvPr/>
          </p:nvCxnSpPr>
          <p:spPr>
            <a:xfrm flipH="1">
              <a:off x="1867620" y="1880558"/>
              <a:ext cx="194093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0CA3B-F416-4F64-9759-83D93F68D7B6}"/>
                </a:ext>
              </a:extLst>
            </p:cNvPr>
            <p:cNvCxnSpPr/>
            <p:nvPr/>
          </p:nvCxnSpPr>
          <p:spPr>
            <a:xfrm>
              <a:off x="2066027" y="1880558"/>
              <a:ext cx="254479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B0C70-0611-47F7-83DC-26441E20479E}"/>
                </a:ext>
              </a:extLst>
            </p:cNvPr>
            <p:cNvCxnSpPr/>
            <p:nvPr/>
          </p:nvCxnSpPr>
          <p:spPr>
            <a:xfrm flipH="1">
              <a:off x="1863306" y="2290313"/>
              <a:ext cx="198407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13F689-8529-4ABF-8D51-5C497F0EEB39}"/>
                </a:ext>
              </a:extLst>
            </p:cNvPr>
            <p:cNvCxnSpPr/>
            <p:nvPr/>
          </p:nvCxnSpPr>
          <p:spPr>
            <a:xfrm>
              <a:off x="2066027" y="2290313"/>
              <a:ext cx="254479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3DE-D4D9-40CA-B5BF-B3E80DA077D0}"/>
              </a:ext>
            </a:extLst>
          </p:cNvPr>
          <p:cNvCxnSpPr/>
          <p:nvPr/>
        </p:nvCxnSpPr>
        <p:spPr>
          <a:xfrm>
            <a:off x="2264434" y="2029364"/>
            <a:ext cx="96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7DBB2-945B-49DE-8CA5-4BBCFAC9D29B}"/>
              </a:ext>
            </a:extLst>
          </p:cNvPr>
          <p:cNvSpPr txBox="1"/>
          <p:nvPr/>
        </p:nvSpPr>
        <p:spPr>
          <a:xfrm>
            <a:off x="2550695" y="1768415"/>
            <a:ext cx="41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7" y="1561381"/>
            <a:ext cx="2815709" cy="34163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 (</a:t>
            </a:r>
            <a:r>
              <a:rPr lang="en-AU" sz="1400" dirty="0"/>
              <a:t>accounts.github.com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4E654-575F-4858-9DEB-AC78ECC3AEC6}"/>
              </a:ext>
            </a:extLst>
          </p:cNvPr>
          <p:cNvCxnSpPr>
            <a:cxnSpLocks/>
          </p:cNvCxnSpPr>
          <p:nvPr/>
        </p:nvCxnSpPr>
        <p:spPr>
          <a:xfrm>
            <a:off x="4622893" y="2137747"/>
            <a:ext cx="326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D1A44C-3373-4685-9C28-AA98325863A1}"/>
              </a:ext>
            </a:extLst>
          </p:cNvPr>
          <p:cNvSpPr txBox="1"/>
          <p:nvPr/>
        </p:nvSpPr>
        <p:spPr>
          <a:xfrm>
            <a:off x="5109351" y="132783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Redirect URI</a:t>
            </a:r>
          </a:p>
          <a:p>
            <a:r>
              <a:rPr lang="en-AU" sz="1200" dirty="0"/>
              <a:t>    - Response Type = code</a:t>
            </a:r>
          </a:p>
          <a:p>
            <a:r>
              <a:rPr lang="en-AU" sz="1200" dirty="0"/>
              <a:t>    - Scope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F84CB-EC41-417E-A22C-0060B5F9CA5B}"/>
              </a:ext>
            </a:extLst>
          </p:cNvPr>
          <p:cNvCxnSpPr/>
          <p:nvPr/>
        </p:nvCxnSpPr>
        <p:spPr>
          <a:xfrm flipH="1">
            <a:off x="2264434" y="2444321"/>
            <a:ext cx="561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8E0C6-3884-468D-B459-96B3FC4C7A7C}"/>
              </a:ext>
            </a:extLst>
          </p:cNvPr>
          <p:cNvSpPr txBox="1"/>
          <p:nvPr/>
        </p:nvSpPr>
        <p:spPr>
          <a:xfrm>
            <a:off x="4632379" y="249031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3. - Tries to verify who you are. May even pop up a login screen.</a:t>
            </a:r>
          </a:p>
          <a:p>
            <a:r>
              <a:rPr lang="en-AU" sz="1200" dirty="0"/>
              <a:t>    - Presents consent 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4F37F-03EE-49B0-88F5-F78AB6146A0A}"/>
              </a:ext>
            </a:extLst>
          </p:cNvPr>
          <p:cNvCxnSpPr/>
          <p:nvPr/>
        </p:nvCxnSpPr>
        <p:spPr>
          <a:xfrm flipH="1">
            <a:off x="4632379" y="3438626"/>
            <a:ext cx="325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1664898"/>
            <a:ext cx="1401790" cy="507831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E3A49-1F6B-47AC-9598-22C795550331}"/>
              </a:ext>
            </a:extLst>
          </p:cNvPr>
          <p:cNvSpPr txBox="1"/>
          <p:nvPr/>
        </p:nvSpPr>
        <p:spPr>
          <a:xfrm>
            <a:off x="4789190" y="3440542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4. Redirects and sends Authorization Code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F40361-2A77-44BD-A0F6-CB79ACEE2B6A}"/>
              </a:ext>
            </a:extLst>
          </p:cNvPr>
          <p:cNvCxnSpPr/>
          <p:nvPr/>
        </p:nvCxnSpPr>
        <p:spPr>
          <a:xfrm>
            <a:off x="4596786" y="5624641"/>
            <a:ext cx="32609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2D6F2E-677A-4DF0-9A71-BCE36404F846}"/>
              </a:ext>
            </a:extLst>
          </p:cNvPr>
          <p:cNvSpPr txBox="1"/>
          <p:nvPr/>
        </p:nvSpPr>
        <p:spPr>
          <a:xfrm>
            <a:off x="4769900" y="5617280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8. Access Token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54BB8-BC46-4702-A509-17B37C2D256C}"/>
              </a:ext>
            </a:extLst>
          </p:cNvPr>
          <p:cNvSpPr txBox="1"/>
          <p:nvPr/>
        </p:nvSpPr>
        <p:spPr>
          <a:xfrm>
            <a:off x="8040269" y="4254843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6. Verifies the Auth Code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2D2BC-FD1E-4BBB-ABF4-CAEB88CFDC95}"/>
              </a:ext>
            </a:extLst>
          </p:cNvPr>
          <p:cNvCxnSpPr/>
          <p:nvPr/>
        </p:nvCxnSpPr>
        <p:spPr>
          <a:xfrm flipH="1">
            <a:off x="4632378" y="4882511"/>
            <a:ext cx="325149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E80A9-5794-4505-A86B-EBFCEA4AD400}"/>
              </a:ext>
            </a:extLst>
          </p:cNvPr>
          <p:cNvSpPr txBox="1"/>
          <p:nvPr/>
        </p:nvSpPr>
        <p:spPr>
          <a:xfrm>
            <a:off x="4796007" y="4942257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Access 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8ACB8-06E2-4B8C-A77E-497FE01C079C}"/>
              </a:ext>
            </a:extLst>
          </p:cNvPr>
          <p:cNvSpPr txBox="1"/>
          <p:nvPr/>
        </p:nvSpPr>
        <p:spPr>
          <a:xfrm>
            <a:off x="7874392" y="5066866"/>
            <a:ext cx="2815708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Resource Server (</a:t>
            </a:r>
            <a:r>
              <a:rPr lang="en-AU" sz="1400" dirty="0"/>
              <a:t>profile.github.com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1DD22-50DD-465B-98E7-3893697209F4}"/>
              </a:ext>
            </a:extLst>
          </p:cNvPr>
          <p:cNvCxnSpPr/>
          <p:nvPr/>
        </p:nvCxnSpPr>
        <p:spPr>
          <a:xfrm flipH="1">
            <a:off x="4606272" y="6443342"/>
            <a:ext cx="325149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0725F2-268E-4280-8864-F82E16F4B362}"/>
              </a:ext>
            </a:extLst>
          </p:cNvPr>
          <p:cNvSpPr txBox="1"/>
          <p:nvPr/>
        </p:nvSpPr>
        <p:spPr>
          <a:xfrm>
            <a:off x="4769901" y="6503088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10.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03213F-0B54-4DF3-8ABF-D61E3F2CEA25}"/>
              </a:ext>
            </a:extLst>
          </p:cNvPr>
          <p:cNvCxnSpPr/>
          <p:nvPr/>
        </p:nvCxnSpPr>
        <p:spPr>
          <a:xfrm>
            <a:off x="4613407" y="4023942"/>
            <a:ext cx="32609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A5E8BA-72FA-4450-83F8-111D765DF2AB}"/>
              </a:ext>
            </a:extLst>
          </p:cNvPr>
          <p:cNvSpPr txBox="1"/>
          <p:nvPr/>
        </p:nvSpPr>
        <p:spPr>
          <a:xfrm>
            <a:off x="4796007" y="4036749"/>
            <a:ext cx="222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5. - Authorization Code</a:t>
            </a:r>
          </a:p>
          <a:p>
            <a:r>
              <a:rPr lang="en-AU" sz="1200" dirty="0"/>
              <a:t>    - Client Id</a:t>
            </a:r>
          </a:p>
          <a:p>
            <a:r>
              <a:rPr lang="en-AU" sz="1200" dirty="0"/>
              <a:t>    - Client Secret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7767C-8609-4457-B287-DEE7DB935ED6}"/>
              </a:ext>
            </a:extLst>
          </p:cNvPr>
          <p:cNvSpPr txBox="1"/>
          <p:nvPr/>
        </p:nvSpPr>
        <p:spPr>
          <a:xfrm>
            <a:off x="7883877" y="5836196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9. Verifies the Access Token</a:t>
            </a:r>
          </a:p>
        </p:txBody>
      </p:sp>
    </p:spTree>
    <p:extLst>
      <p:ext uri="{BB962C8B-B14F-4D97-AF65-F5344CB8AC3E}">
        <p14:creationId xmlns:p14="http://schemas.microsoft.com/office/powerpoint/2010/main" val="333416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E8AE1-710E-4626-A692-62D29A7BFC57}"/>
              </a:ext>
            </a:extLst>
          </p:cNvPr>
          <p:cNvSpPr txBox="1"/>
          <p:nvPr/>
        </p:nvSpPr>
        <p:spPr>
          <a:xfrm>
            <a:off x="1535502" y="1319177"/>
            <a:ext cx="10041147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/login?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client_id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01b478c0264a1fbd7183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&amp;return_to=%2Flogin%2Foauth%2Fauthorize%3Fclient_id%3D01b478c0264a1fbd7183%26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redirect_uri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%3Dhttps%253A%252F%252Fstackauth.com%252Fauth%252Foauth2%252Fgithub%26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response_type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%253A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26state%3D%257B%2522sid%2522%253A1%252C%2522st%2522%253A%252259%253A3%253ABBC%252C16%253Ac301be9d335fc83e%252C10%253A1596920723%252C16%253Ae0704b2b77886354%252C4c399fad6e8f3519934953186207db9a170e87c8dd6ed85d6a119de308f2ee52%2522%252C%2522cdl%2522%253Anull%252C%2522cid%2522%253A%252201b478c0264a1fbd7183%2522%252C%2522k%2522%253A%2522GitHub%2522%252C%2522ses%2522%253A%2522687343a68481429fb7c13e85750a97bc%2522%257D</a:t>
            </a:r>
            <a:endParaRPr lang="en-AU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0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Users-</a:t>
            </a:r>
            <a:r>
              <a:rPr lang="en-AU" dirty="0" err="1"/>
              <a:t>api</a:t>
            </a:r>
            <a:r>
              <a:rPr lang="en-AU" dirty="0"/>
              <a:t>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Github</a:t>
            </a:r>
            <a:r>
              <a:rPr lang="en-AU" b="1" dirty="0"/>
              <a:t> link to users-</a:t>
            </a:r>
            <a:r>
              <a:rPr lang="en-AU" b="1" dirty="0" err="1"/>
              <a:t>api</a:t>
            </a:r>
            <a:r>
              <a:rPr lang="en-AU" b="1" dirty="0"/>
              <a:t>: </a:t>
            </a:r>
            <a:r>
              <a:rPr lang="en-AU" b="1" i="0" u="none" strike="noStrike" dirty="0">
                <a:solidFill>
                  <a:srgbClr val="665ED0"/>
                </a:solidFill>
                <a:effectLst/>
                <a:latin typeface="-apple-system"/>
                <a:hlinkClick r:id="rId2"/>
              </a:rPr>
              <a:t>https://github.com/amazeittech/users-api/archive/master.zip</a:t>
            </a:r>
            <a:endParaRPr lang="en-AU" b="1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383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43166-8A0C-4815-880F-88AE0F42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2" y="1625774"/>
            <a:ext cx="3280374" cy="4618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F6352-87DD-450D-84E2-2C416905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68" y="1371243"/>
            <a:ext cx="4391114" cy="45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to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https://stackoverflow.com/users/oauth/github?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6118146e3b9530fe6a19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tate=%7b%22sid%22%3a1%2c%22st%22%3a%2259%3a3%3aBBC%2c16%3afa7d66fbf5f565d2%2c10%3a1596927904%2c16%3a1cce0cf3996d056d%2c9b1cb2ff40b42c28b73e76dac30b6a242e933e5ed6901aae8341ca6ffc0972af%22%2c%22cdl%22%3anull%2c%22cid%22%3a%2201b478c0264a1fbd7183%22%2c%22k%22%3a%22GitHub%22%2c%22ses%22%3a%22c39472b3ebd749de8022cd233654aa02%22%7d&amp;s=c39472b3ebd749de8022cd233654aa02</a:t>
            </a:r>
            <a:endParaRPr lang="en-AU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408C7-1EE7-4FDE-B4E3-6AC999D24C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0943" y="2035835"/>
            <a:ext cx="8281086" cy="18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 Token exchanged as bearer token:</a:t>
            </a:r>
          </a:p>
          <a:p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dirty="0"/>
              <a:t>Authorization: Bearer A12CHeop0973wenb64ht49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Tie-up between the Client and the Authorization Server, before you made the request</a:t>
            </a:r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8" y="3197677"/>
            <a:ext cx="1837638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3301194"/>
            <a:ext cx="1401790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2D2BC-FD1E-4BBB-ABF4-CAEB88CFDC95}"/>
              </a:ext>
            </a:extLst>
          </p:cNvPr>
          <p:cNvCxnSpPr/>
          <p:nvPr/>
        </p:nvCxnSpPr>
        <p:spPr>
          <a:xfrm flipH="1">
            <a:off x="4622893" y="4613005"/>
            <a:ext cx="325149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E80A9-5794-4505-A86B-EBFCEA4AD400}"/>
              </a:ext>
            </a:extLst>
          </p:cNvPr>
          <p:cNvSpPr txBox="1"/>
          <p:nvPr/>
        </p:nvSpPr>
        <p:spPr>
          <a:xfrm>
            <a:off x="4738256" y="3553832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1. Client Registration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6AB1B4-8B7C-4461-9FD9-51B3AB14F01E}"/>
              </a:ext>
            </a:extLst>
          </p:cNvPr>
          <p:cNvCxnSpPr>
            <a:cxnSpLocks/>
          </p:cNvCxnSpPr>
          <p:nvPr/>
        </p:nvCxnSpPr>
        <p:spPr>
          <a:xfrm>
            <a:off x="4596525" y="3968113"/>
            <a:ext cx="33042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2378A6-C53E-4251-9825-3E69564CDC45}"/>
              </a:ext>
            </a:extLst>
          </p:cNvPr>
          <p:cNvSpPr txBox="1"/>
          <p:nvPr/>
        </p:nvSpPr>
        <p:spPr>
          <a:xfrm>
            <a:off x="4805633" y="4788297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Secret</a:t>
            </a:r>
          </a:p>
        </p:txBody>
      </p:sp>
    </p:spTree>
    <p:extLst>
      <p:ext uri="{BB962C8B-B14F-4D97-AF65-F5344CB8AC3E}">
        <p14:creationId xmlns:p14="http://schemas.microsoft.com/office/powerpoint/2010/main" val="3272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Why do we need a Authorization Code and Access Token both?</a:t>
            </a:r>
          </a:p>
          <a:p>
            <a:r>
              <a:rPr lang="en-AU" dirty="0"/>
              <a:t>	- Back Channel – Highly Secure</a:t>
            </a:r>
          </a:p>
          <a:p>
            <a:r>
              <a:rPr lang="en-AU" dirty="0"/>
              <a:t>	- Front Channel – Less Secure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OAuth flow takes the advantages of best things about the Back Channel and Front Channel</a:t>
            </a:r>
          </a:p>
        </p:txBody>
      </p:sp>
    </p:spTree>
    <p:extLst>
      <p:ext uri="{BB962C8B-B14F-4D97-AF65-F5344CB8AC3E}">
        <p14:creationId xmlns:p14="http://schemas.microsoft.com/office/powerpoint/2010/main" val="170295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OAuth 2.0 Flows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Authorization Code Flow (Front Channel + Back Channel)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Implicit Flow (Front Channel only)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Resource owner password credentials (Back channel only) – Legacy Apps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Client credentials (Back Channel only) – Machine to Machine comm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5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 Implicit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2"/>
            <a:ext cx="9484590" cy="5610423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endParaRPr lang="en-A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74F7E-12B0-472F-A7E6-47176507C164}"/>
              </a:ext>
            </a:extLst>
          </p:cNvPr>
          <p:cNvGrpSpPr/>
          <p:nvPr/>
        </p:nvGrpSpPr>
        <p:grpSpPr>
          <a:xfrm>
            <a:off x="1863306" y="1715389"/>
            <a:ext cx="457200" cy="841075"/>
            <a:chOff x="1863306" y="1561381"/>
            <a:chExt cx="457200" cy="84107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C789D5E-3C14-4AAA-9BCA-EB7F72E5C115}"/>
                </a:ext>
              </a:extLst>
            </p:cNvPr>
            <p:cNvSpPr/>
            <p:nvPr/>
          </p:nvSpPr>
          <p:spPr>
            <a:xfrm>
              <a:off x="1966823" y="1561381"/>
              <a:ext cx="198407" cy="20703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79782A-4185-4E37-ADC7-B8EB829AAE3F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061713" y="1768415"/>
              <a:ext cx="4314" cy="52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425FDE-3BC5-4CA7-8551-C39A50B32759}"/>
                </a:ext>
              </a:extLst>
            </p:cNvPr>
            <p:cNvCxnSpPr/>
            <p:nvPr/>
          </p:nvCxnSpPr>
          <p:spPr>
            <a:xfrm flipH="1">
              <a:off x="1867620" y="1880558"/>
              <a:ext cx="194093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0CA3B-F416-4F64-9759-83D93F68D7B6}"/>
                </a:ext>
              </a:extLst>
            </p:cNvPr>
            <p:cNvCxnSpPr/>
            <p:nvPr/>
          </p:nvCxnSpPr>
          <p:spPr>
            <a:xfrm>
              <a:off x="2066027" y="1880558"/>
              <a:ext cx="254479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B0C70-0611-47F7-83DC-26441E20479E}"/>
                </a:ext>
              </a:extLst>
            </p:cNvPr>
            <p:cNvCxnSpPr/>
            <p:nvPr/>
          </p:nvCxnSpPr>
          <p:spPr>
            <a:xfrm flipH="1">
              <a:off x="1863306" y="2290313"/>
              <a:ext cx="198407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13F689-8529-4ABF-8D51-5C497F0EEB39}"/>
                </a:ext>
              </a:extLst>
            </p:cNvPr>
            <p:cNvCxnSpPr/>
            <p:nvPr/>
          </p:nvCxnSpPr>
          <p:spPr>
            <a:xfrm>
              <a:off x="2066027" y="2290313"/>
              <a:ext cx="254479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3DE-D4D9-40CA-B5BF-B3E80DA077D0}"/>
              </a:ext>
            </a:extLst>
          </p:cNvPr>
          <p:cNvCxnSpPr/>
          <p:nvPr/>
        </p:nvCxnSpPr>
        <p:spPr>
          <a:xfrm>
            <a:off x="2264434" y="2029364"/>
            <a:ext cx="96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7DBB2-945B-49DE-8CA5-4BBCFAC9D29B}"/>
              </a:ext>
            </a:extLst>
          </p:cNvPr>
          <p:cNvSpPr txBox="1"/>
          <p:nvPr/>
        </p:nvSpPr>
        <p:spPr>
          <a:xfrm>
            <a:off x="2550695" y="1768415"/>
            <a:ext cx="41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7" y="1561381"/>
            <a:ext cx="2815709" cy="286232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 (</a:t>
            </a:r>
            <a:r>
              <a:rPr lang="en-AU" sz="1400" dirty="0"/>
              <a:t>accounts.github.com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4E654-575F-4858-9DEB-AC78ECC3AEC6}"/>
              </a:ext>
            </a:extLst>
          </p:cNvPr>
          <p:cNvCxnSpPr>
            <a:cxnSpLocks/>
          </p:cNvCxnSpPr>
          <p:nvPr/>
        </p:nvCxnSpPr>
        <p:spPr>
          <a:xfrm>
            <a:off x="4622893" y="2137747"/>
            <a:ext cx="326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D1A44C-3373-4685-9C28-AA98325863A1}"/>
              </a:ext>
            </a:extLst>
          </p:cNvPr>
          <p:cNvSpPr txBox="1"/>
          <p:nvPr/>
        </p:nvSpPr>
        <p:spPr>
          <a:xfrm>
            <a:off x="5109351" y="132783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Redirect URI</a:t>
            </a:r>
          </a:p>
          <a:p>
            <a:r>
              <a:rPr lang="en-AU" sz="1200" dirty="0"/>
              <a:t>    - Response Type = Token</a:t>
            </a:r>
          </a:p>
          <a:p>
            <a:r>
              <a:rPr lang="en-AU" sz="1200" dirty="0"/>
              <a:t>    - Scope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F84CB-EC41-417E-A22C-0060B5F9CA5B}"/>
              </a:ext>
            </a:extLst>
          </p:cNvPr>
          <p:cNvCxnSpPr/>
          <p:nvPr/>
        </p:nvCxnSpPr>
        <p:spPr>
          <a:xfrm flipH="1">
            <a:off x="2264434" y="2444321"/>
            <a:ext cx="561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8E0C6-3884-468D-B459-96B3FC4C7A7C}"/>
              </a:ext>
            </a:extLst>
          </p:cNvPr>
          <p:cNvSpPr txBox="1"/>
          <p:nvPr/>
        </p:nvSpPr>
        <p:spPr>
          <a:xfrm>
            <a:off x="4632379" y="249031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3. - Tries to verify who you are. May even pop up a login screen.</a:t>
            </a:r>
          </a:p>
          <a:p>
            <a:r>
              <a:rPr lang="en-AU" sz="1200" dirty="0"/>
              <a:t>    - Presents consent 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4F37F-03EE-49B0-88F5-F78AB6146A0A}"/>
              </a:ext>
            </a:extLst>
          </p:cNvPr>
          <p:cNvCxnSpPr/>
          <p:nvPr/>
        </p:nvCxnSpPr>
        <p:spPr>
          <a:xfrm flipH="1">
            <a:off x="4632379" y="3438626"/>
            <a:ext cx="325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1664898"/>
            <a:ext cx="1401790" cy="507831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E3A49-1F6B-47AC-9598-22C795550331}"/>
              </a:ext>
            </a:extLst>
          </p:cNvPr>
          <p:cNvSpPr txBox="1"/>
          <p:nvPr/>
        </p:nvSpPr>
        <p:spPr>
          <a:xfrm>
            <a:off x="4789190" y="3440542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4. Redirects and sends Access Token Code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F40361-2A77-44BD-A0F6-CB79ACEE2B6A}"/>
              </a:ext>
            </a:extLst>
          </p:cNvPr>
          <p:cNvCxnSpPr/>
          <p:nvPr/>
        </p:nvCxnSpPr>
        <p:spPr>
          <a:xfrm>
            <a:off x="4596786" y="5220380"/>
            <a:ext cx="326098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2D6F2E-677A-4DF0-9A71-BCE36404F846}"/>
              </a:ext>
            </a:extLst>
          </p:cNvPr>
          <p:cNvSpPr txBox="1"/>
          <p:nvPr/>
        </p:nvSpPr>
        <p:spPr>
          <a:xfrm>
            <a:off x="4769900" y="5213019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5. Access 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8ACB8-06E2-4B8C-A77E-497FE01C079C}"/>
              </a:ext>
            </a:extLst>
          </p:cNvPr>
          <p:cNvSpPr txBox="1"/>
          <p:nvPr/>
        </p:nvSpPr>
        <p:spPr>
          <a:xfrm>
            <a:off x="7883877" y="4862364"/>
            <a:ext cx="2815708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Resource Server (</a:t>
            </a:r>
            <a:r>
              <a:rPr lang="en-AU" sz="1400" dirty="0"/>
              <a:t>profile.github.com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1DD22-50DD-465B-98E7-3893697209F4}"/>
              </a:ext>
            </a:extLst>
          </p:cNvPr>
          <p:cNvCxnSpPr/>
          <p:nvPr/>
        </p:nvCxnSpPr>
        <p:spPr>
          <a:xfrm flipH="1">
            <a:off x="4606272" y="6144956"/>
            <a:ext cx="325149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0725F2-268E-4280-8864-F82E16F4B362}"/>
              </a:ext>
            </a:extLst>
          </p:cNvPr>
          <p:cNvSpPr txBox="1"/>
          <p:nvPr/>
        </p:nvSpPr>
        <p:spPr>
          <a:xfrm>
            <a:off x="4769901" y="6204702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7767C-8609-4457-B287-DEE7DB935ED6}"/>
              </a:ext>
            </a:extLst>
          </p:cNvPr>
          <p:cNvSpPr txBox="1"/>
          <p:nvPr/>
        </p:nvSpPr>
        <p:spPr>
          <a:xfrm>
            <a:off x="7881143" y="5577416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Verifies the Access Token</a:t>
            </a:r>
          </a:p>
        </p:txBody>
      </p:sp>
    </p:spTree>
    <p:extLst>
      <p:ext uri="{BB962C8B-B14F-4D97-AF65-F5344CB8AC3E}">
        <p14:creationId xmlns:p14="http://schemas.microsoft.com/office/powerpoint/2010/main" val="186191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API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Analytics enables you to take informed decisions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Analytics is retrospective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API Analytics can help many different stakeholders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It is important to get an insight into the performance of the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86BA7-4018-4374-8004-7DC17D84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13" y="3527905"/>
            <a:ext cx="4534394" cy="2298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C195C-9F7D-41F8-85D4-43F3C68C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03" y="3527906"/>
            <a:ext cx="3717293" cy="22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Developer and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Developer: </a:t>
            </a:r>
            <a:r>
              <a:rPr lang="en-AU" dirty="0"/>
              <a:t>A Developer is a stakeholder in this API value chain who will be consuming the APIs and building an application which will be used by users. Developer can be internal or external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Products</a:t>
            </a:r>
            <a:r>
              <a:rPr lang="en-AU" dirty="0"/>
              <a:t>: API products enable you to bundle and distribute your APIs to multiple developer groups simultaneously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D2CDF-A61C-4F34-BA06-C19703F7ED2F}"/>
              </a:ext>
            </a:extLst>
          </p:cNvPr>
          <p:cNvGraphicFramePr>
            <a:graphicFrameLocks noGrp="1"/>
          </p:cNvGraphicFramePr>
          <p:nvPr/>
        </p:nvGraphicFramePr>
        <p:xfrm>
          <a:off x="2180135" y="3429000"/>
          <a:ext cx="7792458" cy="2159690"/>
        </p:xfrm>
        <a:graphic>
          <a:graphicData uri="http://schemas.openxmlformats.org/drawingml/2006/table">
            <a:tbl>
              <a:tblPr firstRow="1" firstCol="1" bandRow="1"/>
              <a:tblGrid>
                <a:gridCol w="3896229">
                  <a:extLst>
                    <a:ext uri="{9D8B030D-6E8A-4147-A177-3AD203B41FA5}">
                      <a16:colId xmlns:a16="http://schemas.microsoft.com/office/drawing/2014/main" val="1639244496"/>
                    </a:ext>
                  </a:extLst>
                </a:gridCol>
                <a:gridCol w="3896229">
                  <a:extLst>
                    <a:ext uri="{9D8B030D-6E8A-4147-A177-3AD203B41FA5}">
                      <a16:colId xmlns:a16="http://schemas.microsoft.com/office/drawing/2014/main" val="872106872"/>
                    </a:ext>
                  </a:extLst>
                </a:gridCol>
              </a:tblGrid>
              <a:tr h="43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Flights</a:t>
                      </a:r>
                      <a:r>
                        <a:rPr lang="en-AU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API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Reservations API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20211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/flights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/reservations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74985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/flights/cabins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/reservations/details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21242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/flights/staff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/reservations/facilities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05163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/flights/facilities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8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/>
              <a:t>Apps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Apps</a:t>
            </a:r>
            <a:r>
              <a:rPr lang="en-AU" dirty="0"/>
              <a:t>: Apps are API consumers registered with an API provider's organization.</a:t>
            </a:r>
          </a:p>
          <a:p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77B4-E42A-451F-A1DE-1D01E1EE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24" y="2365512"/>
            <a:ext cx="5356985" cy="34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5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Message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960" y="18817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URL  - </a:t>
            </a:r>
            <a:r>
              <a:rPr lang="en-AU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https://api.enterprise.apigee.com/v1/o/{org_name}/apis/{api-name}/deployments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417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Assign Message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960" y="18817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URL  </a:t>
            </a:r>
            <a:r>
              <a:rPr lang="en-AU" b="1"/>
              <a:t>- </a:t>
            </a:r>
            <a:r>
              <a:rPr lang="en-AU" sz="1800" i="1">
                <a:latin typeface="Calibri" panose="020F0502020204030204" pitchFamily="34" charset="0"/>
                <a:cs typeface="Times New Roman" panose="02020603050405020304" pitchFamily="18" charset="0"/>
              </a:rPr>
              <a:t>https://docs.apigee.com/api-platform/reference/policies/assign-message-policy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386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API Proxy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Flows</a:t>
            </a:r>
            <a:r>
              <a:rPr lang="en-AU" dirty="0"/>
              <a:t>: Perform API request processing by having policies </a:t>
            </a:r>
          </a:p>
          <a:p>
            <a:r>
              <a:rPr lang="en-AU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FFEEC-5A51-4DF7-835F-1467A1AD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5" y="2040396"/>
            <a:ext cx="9416181" cy="35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Proxy Flow (contd.)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960" y="1881779"/>
            <a:ext cx="8915399" cy="4774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Post Client Flow</a:t>
            </a:r>
          </a:p>
          <a:p>
            <a:r>
              <a:rPr lang="en-AU" sz="1400" dirty="0">
                <a:effectLst/>
              </a:rPr>
              <a:t>&lt;</a:t>
            </a:r>
            <a:r>
              <a:rPr lang="en-AU" sz="1400" dirty="0" err="1">
                <a:effectLst/>
              </a:rPr>
              <a:t>PostClientFlow</a:t>
            </a:r>
            <a:r>
              <a:rPr lang="en-AU" sz="1400" dirty="0">
                <a:effectLst/>
              </a:rPr>
              <a:t>&gt;</a:t>
            </a:r>
          </a:p>
          <a:p>
            <a:r>
              <a:rPr lang="en-AU" sz="1400" dirty="0">
                <a:effectLst/>
              </a:rPr>
              <a:t>        &lt;Request/&gt;</a:t>
            </a:r>
          </a:p>
          <a:p>
            <a:r>
              <a:rPr lang="en-AU" sz="1400" dirty="0">
                <a:effectLst/>
              </a:rPr>
              <a:t>        &lt;Response&gt;</a:t>
            </a:r>
          </a:p>
          <a:p>
            <a:r>
              <a:rPr lang="en-AU" sz="1400" dirty="0">
                <a:effectLst/>
              </a:rPr>
              <a:t>            &lt;Step&gt;</a:t>
            </a:r>
          </a:p>
          <a:p>
            <a:r>
              <a:rPr lang="en-AU" sz="1400" dirty="0">
                <a:effectLst/>
              </a:rPr>
              <a:t>                &lt;Name&gt;Message-Logging-Policy&lt;/Name&gt;</a:t>
            </a:r>
          </a:p>
          <a:p>
            <a:r>
              <a:rPr lang="en-AU" sz="1400" dirty="0">
                <a:effectLst/>
              </a:rPr>
              <a:t>            &lt;/Step&gt;</a:t>
            </a:r>
          </a:p>
          <a:p>
            <a:r>
              <a:rPr lang="en-AU" sz="1400" dirty="0">
                <a:effectLst/>
              </a:rPr>
              <a:t>        &lt;/Response&gt;</a:t>
            </a:r>
          </a:p>
          <a:p>
            <a:r>
              <a:rPr lang="en-AU" sz="1400" dirty="0">
                <a:effectLst/>
              </a:rPr>
              <a:t>&lt;/</a:t>
            </a:r>
            <a:r>
              <a:rPr lang="en-AU" sz="1400" dirty="0" err="1">
                <a:effectLst/>
              </a:rPr>
              <a:t>PostClientFlow</a:t>
            </a:r>
            <a:r>
              <a:rPr lang="en-AU" sz="1400" dirty="0">
                <a:effectLst/>
              </a:rPr>
              <a:t>&gt;</a:t>
            </a:r>
          </a:p>
          <a:p>
            <a:endParaRPr lang="en-AU" dirty="0"/>
          </a:p>
          <a:p>
            <a:r>
              <a:rPr lang="en-AU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04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665" y="100264"/>
            <a:ext cx="8915399" cy="1143000"/>
          </a:xfrm>
        </p:spPr>
        <p:txBody>
          <a:bodyPr>
            <a:normAutofit/>
          </a:bodyPr>
          <a:lstStyle/>
          <a:p>
            <a:r>
              <a:rPr lang="en-AU" dirty="0"/>
              <a:t>Conditional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84964"/>
            <a:ext cx="8915399" cy="4774885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</a:rPr>
              <a:t>&lt;Set&gt;</a:t>
            </a:r>
          </a:p>
          <a:p>
            <a:r>
              <a:rPr lang="en-AU" dirty="0">
                <a:effectLst/>
              </a:rPr>
              <a:t>        &lt;Payload </a:t>
            </a:r>
            <a:r>
              <a:rPr lang="en-AU" dirty="0" err="1">
                <a:effectLst/>
              </a:rPr>
              <a:t>contentType</a:t>
            </a:r>
            <a:r>
              <a:rPr lang="en-AU" dirty="0">
                <a:effectLst/>
              </a:rPr>
              <a:t>="application/json"&gt;{ "message" : "User Created"}&lt;/Payload&gt;</a:t>
            </a:r>
          </a:p>
          <a:p>
            <a:r>
              <a:rPr lang="en-AU" dirty="0">
                <a:effectLst/>
              </a:rPr>
              <a:t>&lt;/Set&gt;</a:t>
            </a:r>
          </a:p>
          <a:p>
            <a:endParaRPr lang="en-AU" dirty="0"/>
          </a:p>
          <a:p>
            <a:r>
              <a:rPr lang="en-AU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1696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30860</TotalTime>
  <Words>1342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Century Gothic</vt:lpstr>
      <vt:lpstr>Wingdings 3</vt:lpstr>
      <vt:lpstr>Wisp</vt:lpstr>
      <vt:lpstr>PowerPoint Presentation</vt:lpstr>
      <vt:lpstr>Users-api link</vt:lpstr>
      <vt:lpstr>Developer and Product</vt:lpstr>
      <vt:lpstr>Apps</vt:lpstr>
      <vt:lpstr>Message Processor</vt:lpstr>
      <vt:lpstr>Assign Message Policy</vt:lpstr>
      <vt:lpstr>API Proxy Flow</vt:lpstr>
      <vt:lpstr>Proxy Flow (contd.)</vt:lpstr>
      <vt:lpstr>Conditional Flow</vt:lpstr>
      <vt:lpstr>KeyValue Map </vt:lpstr>
      <vt:lpstr>Cache</vt:lpstr>
      <vt:lpstr>Security</vt:lpstr>
      <vt:lpstr>API Key</vt:lpstr>
      <vt:lpstr>Basic Authentication</vt:lpstr>
      <vt:lpstr>OAuth 2.0</vt:lpstr>
      <vt:lpstr>OAuth 2.0</vt:lpstr>
      <vt:lpstr>OAuth 2.0</vt:lpstr>
      <vt:lpstr>OAuth 2.0 – Authorization Code Flow</vt:lpstr>
      <vt:lpstr>OAuth 2.0</vt:lpstr>
      <vt:lpstr>OAuth 2.0</vt:lpstr>
      <vt:lpstr>OAuth 2.0</vt:lpstr>
      <vt:lpstr>OAuth 2.0</vt:lpstr>
      <vt:lpstr>OAuth 2.0</vt:lpstr>
      <vt:lpstr>OAuth 2.0</vt:lpstr>
      <vt:lpstr>OAuth 2.0 Implicit Flow</vt:lpstr>
      <vt:lpstr>API Analytics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API Management</dc:title>
  <dc:creator>Sanjay Bharatiya</dc:creator>
  <cp:lastModifiedBy>Dubalgunde, Suryakant Kashinath</cp:lastModifiedBy>
  <cp:revision>168</cp:revision>
  <dcterms:created xsi:type="dcterms:W3CDTF">2019-10-07T23:21:24Z</dcterms:created>
  <dcterms:modified xsi:type="dcterms:W3CDTF">2022-05-02T16:20:00Z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2022-05-02T15:47:33Z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7dd9e40f-5f3c-429a-9133-34a29527500a</vt:lpwstr>
  </property>
  <property fmtid="{D5CDD505-2E9C-101B-9397-08002B2CF9AE}" pid="8" name="MSIP_Label_ea60d57e-af5b-4752-ac57-3e4f28ca11dc_ContentBits">
    <vt:lpwstr>0</vt:lpwstr>
  </property>
</Properties>
</file>