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93" r:id="rId4"/>
  </p:sldMasterIdLst>
  <p:notesMasterIdLst>
    <p:notesMasterId r:id="rId6"/>
  </p:notesMasterIdLst>
  <p:handoutMasterIdLst>
    <p:handoutMasterId r:id="rId7"/>
  </p:handoutMasterIdLst>
  <p:sldIdLst>
    <p:sldId id="2146846859" r:id="rId5"/>
  </p:sldIdLst>
  <p:sldSz cx="12192000" cy="6858000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ka H" initials="A" lastIdx="8" clrIdx="0">
    <p:extLst>
      <p:ext uri="{19B8F6BF-5375-455C-9EA6-DF929625EA0E}">
        <p15:presenceInfo xmlns:p15="http://schemas.microsoft.com/office/powerpoint/2012/main" userId="Tamika H" providerId="None"/>
      </p:ext>
    </p:extLst>
  </p:cmAuthor>
  <p:cmAuthor id="2" name="Wellener, Lesley" initials="WL" lastIdx="20" clrIdx="1">
    <p:extLst>
      <p:ext uri="{19B8F6BF-5375-455C-9EA6-DF929625EA0E}">
        <p15:presenceInfo xmlns:p15="http://schemas.microsoft.com/office/powerpoint/2012/main" userId="S::lwellener@deloitte.com::e601917d-ae42-4a93-99fa-623b319b66b7" providerId="AD"/>
      </p:ext>
    </p:extLst>
  </p:cmAuthor>
  <p:cmAuthor id="3" name="Rahn, Jillian" initials="RJ" lastIdx="18" clrIdx="2">
    <p:extLst>
      <p:ext uri="{19B8F6BF-5375-455C-9EA6-DF929625EA0E}">
        <p15:presenceInfo xmlns:p15="http://schemas.microsoft.com/office/powerpoint/2012/main" userId="S::jrahn@deloitte.com::3b584b21-e79b-4ef4-9a74-fc6460b3b7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FF9900"/>
    <a:srgbClr val="E19C01"/>
    <a:srgbClr val="DC8506"/>
    <a:srgbClr val="000000"/>
    <a:srgbClr val="26890D"/>
    <a:srgbClr val="FFCD00"/>
    <a:srgbClr val="DB291C"/>
    <a:srgbClr val="C00000"/>
    <a:srgbClr val="3C8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9/23/2024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61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250D39-3CD2-434D-B748-17EED0F3A2F1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29F2EAE-0B0B-4311-B8C7-B92308FDB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D66D6FD-671C-4971-84E7-3F95D681A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A0D0BAEB-42C5-4909-8FAE-D062C5097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442559A-2DAB-4A59-908E-A9F300335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3319EAFB-82E3-4AA5-8E76-BCBFD4851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1B86A800-7B43-42DC-8F55-2BE218DA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DE78-318C-43DC-8425-6815074F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B9FF502-04DE-4886-8EC5-F59E2DDA7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FD2C9A9-58B2-40D7-900D-9935E569C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FBFCAACE-51E1-460B-B814-DB6E1935A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5D988E-AB9B-4338-8B0B-A9D2FBBD35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00D145D-F249-4360-A851-84590354DE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A91093B-1D7D-4E9C-80DD-053FD0C928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D75F7421-C68D-4202-A0E2-B866717DD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6DE98E27-9E3D-4174-9895-EE41667C63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A400316F-9B75-46A7-B1DF-72DD3623FD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80392710-6741-4A2A-B74E-E7E47B6F6C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7E5628F7-91B4-40CC-93AA-15FE7FE83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705DD4AC-A5BB-439E-AD61-E7E5A2A00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B332C818-B977-4B0B-BF7A-3565E9B5BE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01AFB913-ABEF-4721-A184-6CE57CC2AA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56167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528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0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5287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29D6D4-38CD-4379-9FC6-B6687A49C859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E6ED15D-2C57-4909-970A-202D915A4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BD4E32B-226F-46EB-B601-3856A02B7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0F1AAD0C-B296-45B7-9E5A-20BD2877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D121C73-5C5C-4360-8EB5-E75E9067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7820EBA0-29B2-457F-8C42-C6999B8C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AA7EA11-CDBF-464E-9243-90C623095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B624E1B1-6657-49A0-B80A-E1FD4DF1B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E86B2E42-0E10-4A70-B9EF-DB7E343E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280D859B-0685-4D23-B179-9E42323AB7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B7BF240D-03CC-44FA-B191-E59014FCD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2DCA97-92B7-4E52-BE6A-904A9D22F29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02A83B32-097D-4E01-B3A8-77C4838595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30E27498-E91D-41E0-A196-9E2FB8692F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524DBE99-D543-47AC-A2B6-25395BDB7D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09C606A-12E7-40E3-A6B8-DEE79173C9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73ED221B-16E3-4EBE-8EBC-9F66E803C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0D697A95-88D2-47F0-B4DF-915E2EDEDB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60B0F46-3D82-4FFC-B9BB-9D5BF8DA2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BC1DB9C-3617-4E82-B521-DF02390A43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265776A6-2E98-464E-8730-90C3148BA8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4252080-8419-4833-996E-5F1D7B09FF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358203"/>
      </p:ext>
    </p:extLst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65288"/>
            <a:ext cx="6240000" cy="4716463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+mn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32EF4-0628-41B2-82A6-C4B3B13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665030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B6144-2726-4520-8393-B7B337E0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59314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534160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260727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489188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811366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89569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84108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0DA35B-33FF-43EA-B25A-C41FAE3895FE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B6557-D6FD-466B-8D3E-3CA708F12E73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24D0F-7771-4CE5-8960-0A3E81C0F642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787FC-D28B-408A-8718-323CBB5A4885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43AFDC-68A4-4D09-8F2E-8F5868A21405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E9E8D4-00A2-44E2-A14B-6AEA5102B278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FD725F-23DE-4826-A867-5F9CE983F8F2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C698B6-FF29-48D7-A20E-957F651B531E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128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52748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>
                <a:solidFill>
                  <a:schemeClr val="bg1"/>
                </a:solidFill>
              </a:rPr>
              <a:t>Co-brand</a:t>
            </a:r>
            <a:br>
              <a:rPr lang="en-US" sz="1200" noProof="0">
                <a:solidFill>
                  <a:schemeClr val="bg1"/>
                </a:solidFill>
              </a:rPr>
            </a:br>
            <a:r>
              <a:rPr lang="en-US" sz="12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FFC15-3C97-48B0-861A-657AC081F266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25472-BC96-48FD-96B0-C09B68923B28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FA341-4A36-4ACA-8A69-078973CB3576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40598-BE63-4AF2-A3A7-B484B6E166D5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618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4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765407"/>
      </p:ext>
    </p:extLst>
  </p:cSld>
  <p:clrMapOvr>
    <a:masterClrMapping/>
  </p:clrMapOvr>
  <p:transition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4" y="185789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8" y="186148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57890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871707"/>
      </p:ext>
    </p:extLst>
  </p:cSld>
  <p:clrMapOvr>
    <a:masterClrMapping/>
  </p:clrMapOvr>
  <p:transition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7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74087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7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365517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40241979"/>
      </p:ext>
    </p:extLst>
  </p:cSld>
  <p:clrMapOvr>
    <a:masterClrMapping/>
  </p:clrMapOvr>
  <p:transition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26702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519558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98342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59756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649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969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246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9" y="4211955"/>
            <a:ext cx="2319503" cy="1725448"/>
          </a:xfrm>
        </p:spPr>
        <p:txBody>
          <a:bodyPr anchor="ctr" anchorCtr="0"/>
          <a:lstStyle>
            <a:lvl1pPr algn="ctr">
              <a:defRPr sz="675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1" y="6018028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683992-E2D9-4A7F-985E-3EEDF9E4158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A43E969-ECC9-4A2B-99BD-4E66B33ED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CCB5A79-40EE-4B73-9B49-597C92075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78C1DA1C-9988-40E2-A2B5-C957B4176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7FF8C6C2-C845-49E8-9DB6-012D7004B2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2D607E7-411D-49B5-B19A-26CCD5532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35F648D-A283-495F-BA4E-A7DBFF0F4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AB2A403B-5633-4D74-A742-6F09315D7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EBD3EF-692C-4FB7-91EB-2DB640EC5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EC673F8-1A3A-4CAE-9904-87474B3905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0E7F45D-8E34-4D1C-9D45-160C26574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77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859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313D6-5A4E-4826-A4D4-3C0F692F9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Code">
            <a:extLst>
              <a:ext uri="{FF2B5EF4-FFF2-40B4-BE49-F238E27FC236}">
                <a16:creationId xmlns:a16="http://schemas.microsoft.com/office/drawing/2014/main" id="{DAF3337D-4793-4191-8FE2-2BD1EAA16ADA}"/>
              </a:ext>
            </a:extLst>
          </p:cNvPr>
          <p:cNvSpPr txBox="1"/>
          <p:nvPr userDrawn="1"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Institute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DF09F051-A0EE-4A49-AC25-A3F0C2C11889}"/>
              </a:ext>
            </a:extLst>
          </p:cNvPr>
          <p:cNvSpPr txBox="1"/>
          <p:nvPr userDrawn="1"/>
        </p:nvSpPr>
        <p:spPr>
          <a:xfrm>
            <a:off x="469901" y="6477000"/>
            <a:ext cx="53551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68994-6C10-4E3B-B991-802F0F138B9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63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3BB45-3664-422F-BD3B-E535B82510EB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C4B5-9CF2-4374-89D7-5F99D584245B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Code">
            <a:extLst>
              <a:ext uri="{FF2B5EF4-FFF2-40B4-BE49-F238E27FC236}">
                <a16:creationId xmlns:a16="http://schemas.microsoft.com/office/drawing/2014/main" id="{71B31336-A355-4E64-BF22-E0FDBC8AE238}"/>
              </a:ext>
            </a:extLst>
          </p:cNvPr>
          <p:cNvSpPr txBox="1"/>
          <p:nvPr userDrawn="1"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Institute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55F5AC6A-DC54-4521-A946-48F573409115}"/>
              </a:ext>
            </a:extLst>
          </p:cNvPr>
          <p:cNvSpPr txBox="1"/>
          <p:nvPr userDrawn="1"/>
        </p:nvSpPr>
        <p:spPr>
          <a:xfrm>
            <a:off x="469901" y="6477000"/>
            <a:ext cx="53551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3AC59-6A1B-48F5-BE4D-7947DBC8575F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90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5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245522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AA219-3285-40E3-9146-7A9E17B0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006982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n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6660C-D97A-4199-9DB7-D8D50E3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3224506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418403481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Institute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b="0" noProof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2022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7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3" r:id="rId18"/>
    <p:sldLayoutId id="2147484014" r:id="rId19"/>
    <p:sldLayoutId id="2147484015" r:id="rId20"/>
    <p:sldLayoutId id="2147484016" r:id="rId21"/>
    <p:sldLayoutId id="2147484017" r:id="rId22"/>
    <p:sldLayoutId id="2147484018" r:id="rId23"/>
    <p:sldLayoutId id="2147484019" r:id="rId24"/>
    <p:sldLayoutId id="2147484020" r:id="rId25"/>
    <p:sldLayoutId id="2147484021" r:id="rId26"/>
    <p:sldLayoutId id="2147484022" r:id="rId27"/>
    <p:sldLayoutId id="2147484023" r:id="rId28"/>
    <p:sldLayoutId id="2147484024" r:id="rId29"/>
    <p:sldLayoutId id="2147484025" r:id="rId30"/>
    <p:sldLayoutId id="2147484040" r:id="rId31"/>
    <p:sldLayoutId id="2147484042" r:id="rId3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64" pos="5098" userDrawn="1">
          <p15:clr>
            <a:srgbClr val="F26B43"/>
          </p15:clr>
        </p15:guide>
        <p15:guide id="65" orient="horz" pos="2160" userDrawn="1">
          <p15:clr>
            <a:srgbClr val="F26B43"/>
          </p15:clr>
        </p15:guide>
        <p15:guide id="66" orient="horz" pos="3968" userDrawn="1">
          <p15:clr>
            <a:srgbClr val="F26B43"/>
          </p15:clr>
        </p15:guide>
        <p15:guide id="67" pos="312" userDrawn="1">
          <p15:clr>
            <a:srgbClr val="F26B43"/>
          </p15:clr>
        </p15:guide>
        <p15:guide id="68" pos="7368" userDrawn="1">
          <p15:clr>
            <a:srgbClr val="F26B43"/>
          </p15:clr>
        </p15:guide>
        <p15:guide id="69" orient="horz" pos="245" userDrawn="1">
          <p15:clr>
            <a:srgbClr val="F26B43"/>
          </p15:clr>
        </p15:guide>
        <p15:guide id="70" orient="horz" pos="4081" userDrawn="1">
          <p15:clr>
            <a:srgbClr val="F26B43"/>
          </p15:clr>
        </p15:guide>
        <p15:guide id="71" pos="4986" userDrawn="1">
          <p15:clr>
            <a:srgbClr val="F26B43"/>
          </p15:clr>
        </p15:guide>
        <p15:guide id="72" pos="1382" userDrawn="1">
          <p15:clr>
            <a:srgbClr val="F26B43"/>
          </p15:clr>
        </p15:guide>
        <p15:guide id="73" pos="1496" userDrawn="1">
          <p15:clr>
            <a:srgbClr val="F26B43"/>
          </p15:clr>
        </p15:guide>
        <p15:guide id="74" pos="2581" userDrawn="1">
          <p15:clr>
            <a:srgbClr val="F26B43"/>
          </p15:clr>
        </p15:guide>
        <p15:guide id="75" pos="2695" userDrawn="1">
          <p15:clr>
            <a:srgbClr val="F26B43"/>
          </p15:clr>
        </p15:guide>
        <p15:guide id="76" pos="6185" userDrawn="1">
          <p15:clr>
            <a:srgbClr val="F26B43"/>
          </p15:clr>
        </p15:guide>
        <p15:guide id="77" pos="3783" userDrawn="1">
          <p15:clr>
            <a:srgbClr val="F26B43"/>
          </p15:clr>
        </p15:guide>
        <p15:guide id="78" pos="3896" userDrawn="1">
          <p15:clr>
            <a:srgbClr val="F26B43"/>
          </p15:clr>
        </p15:guide>
        <p15:guide id="79" pos="3840" userDrawn="1">
          <p15:clr>
            <a:srgbClr val="F26B43"/>
          </p15:clr>
        </p15:guide>
        <p15:guide id="80" pos="6299" userDrawn="1">
          <p15:clr>
            <a:srgbClr val="F26B43"/>
          </p15:clr>
        </p15:guide>
        <p15:guide id="81" orient="horz" pos="1049" userDrawn="1">
          <p15:clr>
            <a:srgbClr val="F26B43"/>
          </p15:clr>
        </p15:guide>
        <p15:guide id="82" orient="horz" pos="641" userDrawn="1">
          <p15:clr>
            <a:srgbClr val="F26B43"/>
          </p15:clr>
        </p15:guide>
        <p15:guide id="8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AWS%20Learning%20Pathway.xlsx" TargetMode="External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e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package" Target="../embeddings/Microsoft_Excel_Worksheet.xlsx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063E3E-AEE9-443F-B063-535F9A2877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063E3E-AEE9-443F-B063-535F9A287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BE7BAF4-BFCD-4E45-84CA-C72AAA9CDCCC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CAE40E32-C8E1-48AA-95B1-B32B5878C185}"/>
              </a:ext>
            </a:extLst>
          </p:cNvPr>
          <p:cNvGrpSpPr/>
          <p:nvPr/>
        </p:nvGrpSpPr>
        <p:grpSpPr>
          <a:xfrm>
            <a:off x="1436342" y="3723473"/>
            <a:ext cx="1353269" cy="306978"/>
            <a:chOff x="7346991" y="6112361"/>
            <a:chExt cx="1279555" cy="216600"/>
          </a:xfrm>
        </p:grpSpPr>
        <p:sp>
          <p:nvSpPr>
            <p:cNvPr id="708" name="Rectangle 13">
              <a:extLst>
                <a:ext uri="{FF2B5EF4-FFF2-40B4-BE49-F238E27FC236}">
                  <a16:creationId xmlns:a16="http://schemas.microsoft.com/office/drawing/2014/main" id="{7D16736E-29E8-4E52-A86D-B5465445DAD6}"/>
                </a:ext>
              </a:extLst>
            </p:cNvPr>
            <p:cNvSpPr/>
            <p:nvPr/>
          </p:nvSpPr>
          <p:spPr>
            <a:xfrm>
              <a:off x="7346991" y="6139322"/>
              <a:ext cx="1279555" cy="162679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74A73AD2-4726-443D-9E0E-11224A5BDEAC}"/>
                </a:ext>
              </a:extLst>
            </p:cNvPr>
            <p:cNvCxnSpPr/>
            <p:nvPr/>
          </p:nvCxnSpPr>
          <p:spPr>
            <a:xfrm>
              <a:off x="7885418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DBDBF0F9-7940-4132-A840-F1C79DAB76F3}"/>
                </a:ext>
              </a:extLst>
            </p:cNvPr>
            <p:cNvCxnSpPr/>
            <p:nvPr/>
          </p:nvCxnSpPr>
          <p:spPr>
            <a:xfrm>
              <a:off x="8074601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6F44A152-B109-4272-880C-30113453D6A1}"/>
                </a:ext>
              </a:extLst>
            </p:cNvPr>
            <p:cNvCxnSpPr/>
            <p:nvPr/>
          </p:nvCxnSpPr>
          <p:spPr>
            <a:xfrm>
              <a:off x="7696235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0EB398B9-A08E-4F68-B3CB-29A333B2030B}"/>
                </a:ext>
              </a:extLst>
            </p:cNvPr>
            <p:cNvCxnSpPr/>
            <p:nvPr/>
          </p:nvCxnSpPr>
          <p:spPr>
            <a:xfrm>
              <a:off x="7507052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179ACEE0-8803-45BF-B83C-1C681CC6CF8C}"/>
              </a:ext>
            </a:extLst>
          </p:cNvPr>
          <p:cNvGrpSpPr/>
          <p:nvPr/>
        </p:nvGrpSpPr>
        <p:grpSpPr>
          <a:xfrm>
            <a:off x="5910652" y="6274596"/>
            <a:ext cx="1163232" cy="216600"/>
            <a:chOff x="5712796" y="6099097"/>
            <a:chExt cx="1279555" cy="216600"/>
          </a:xfrm>
          <a:solidFill>
            <a:srgbClr val="FF9900"/>
          </a:solidFill>
        </p:grpSpPr>
        <p:sp>
          <p:nvSpPr>
            <p:cNvPr id="725" name="Rectangle 13">
              <a:extLst>
                <a:ext uri="{FF2B5EF4-FFF2-40B4-BE49-F238E27FC236}">
                  <a16:creationId xmlns:a16="http://schemas.microsoft.com/office/drawing/2014/main" id="{CF1FBD23-4654-429E-8391-62475C4BE6DD}"/>
                </a:ext>
              </a:extLst>
            </p:cNvPr>
            <p:cNvSpPr/>
            <p:nvPr/>
          </p:nvSpPr>
          <p:spPr>
            <a:xfrm>
              <a:off x="5712796" y="6126058"/>
              <a:ext cx="1279555" cy="162679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D1ED4680-1593-482C-8EF0-A5539B265441}"/>
                </a:ext>
              </a:extLst>
            </p:cNvPr>
            <p:cNvCxnSpPr/>
            <p:nvPr/>
          </p:nvCxnSpPr>
          <p:spPr>
            <a:xfrm>
              <a:off x="6241349" y="6099097"/>
              <a:ext cx="0" cy="2166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7B75A569-DE42-4FF6-8C24-BC8D9862D4D4}"/>
                </a:ext>
              </a:extLst>
            </p:cNvPr>
            <p:cNvCxnSpPr/>
            <p:nvPr/>
          </p:nvCxnSpPr>
          <p:spPr>
            <a:xfrm>
              <a:off x="6428471" y="6099097"/>
              <a:ext cx="0" cy="2166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39A6D168-BD11-4E74-9893-FC203497BD33}"/>
                </a:ext>
              </a:extLst>
            </p:cNvPr>
            <p:cNvCxnSpPr/>
            <p:nvPr/>
          </p:nvCxnSpPr>
          <p:spPr>
            <a:xfrm>
              <a:off x="6615593" y="6099097"/>
              <a:ext cx="0" cy="2166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322B7AB9-EAB3-4F24-9CB6-5E1605DA2921}"/>
                </a:ext>
              </a:extLst>
            </p:cNvPr>
            <p:cNvCxnSpPr/>
            <p:nvPr/>
          </p:nvCxnSpPr>
          <p:spPr>
            <a:xfrm>
              <a:off x="6802716" y="6099097"/>
              <a:ext cx="0" cy="2166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B4B8C182-F2A8-4426-B332-64C6D541DE1C}"/>
                </a:ext>
              </a:extLst>
            </p:cNvPr>
            <p:cNvCxnSpPr/>
            <p:nvPr/>
          </p:nvCxnSpPr>
          <p:spPr>
            <a:xfrm>
              <a:off x="6054227" y="6099097"/>
              <a:ext cx="0" cy="2166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B956CE43-93EB-4D1A-89E2-DE2F36AC98D0}"/>
                </a:ext>
              </a:extLst>
            </p:cNvPr>
            <p:cNvCxnSpPr/>
            <p:nvPr/>
          </p:nvCxnSpPr>
          <p:spPr>
            <a:xfrm>
              <a:off x="5867105" y="6099097"/>
              <a:ext cx="0" cy="2166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Rectangle 731">
            <a:extLst>
              <a:ext uri="{FF2B5EF4-FFF2-40B4-BE49-F238E27FC236}">
                <a16:creationId xmlns:a16="http://schemas.microsoft.com/office/drawing/2014/main" id="{DFB91A65-A564-40D0-8270-6985669C41B8}"/>
              </a:ext>
            </a:extLst>
          </p:cNvPr>
          <p:cNvSpPr/>
          <p:nvPr/>
        </p:nvSpPr>
        <p:spPr bwMode="gray">
          <a:xfrm>
            <a:off x="5188594" y="6528513"/>
            <a:ext cx="2348152" cy="36399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Udemy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(Recommended)</a:t>
            </a: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63829967-702C-44F5-B1A8-E721B209051D}"/>
              </a:ext>
            </a:extLst>
          </p:cNvPr>
          <p:cNvSpPr txBox="1"/>
          <p:nvPr/>
        </p:nvSpPr>
        <p:spPr>
          <a:xfrm>
            <a:off x="2368253" y="2954045"/>
            <a:ext cx="347837" cy="139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AE6132DF-6F28-458C-88D3-485C11F1F39C}"/>
              </a:ext>
            </a:extLst>
          </p:cNvPr>
          <p:cNvCxnSpPr/>
          <p:nvPr/>
        </p:nvCxnSpPr>
        <p:spPr>
          <a:xfrm>
            <a:off x="1036958" y="2701633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769EF3F2-84C2-4EC1-AF03-444CA214E8CE}"/>
              </a:ext>
            </a:extLst>
          </p:cNvPr>
          <p:cNvCxnSpPr/>
          <p:nvPr/>
        </p:nvCxnSpPr>
        <p:spPr>
          <a:xfrm rot="1029779">
            <a:off x="3491647" y="4156686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E159EDB8-1A63-4FD7-81E4-F9B732D0C2B7}"/>
              </a:ext>
            </a:extLst>
          </p:cNvPr>
          <p:cNvCxnSpPr/>
          <p:nvPr/>
        </p:nvCxnSpPr>
        <p:spPr>
          <a:xfrm rot="1029779">
            <a:off x="3251260" y="4039479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70D6EBEE-2B19-4965-9834-13817A05DC4F}"/>
              </a:ext>
            </a:extLst>
          </p:cNvPr>
          <p:cNvCxnSpPr/>
          <p:nvPr/>
        </p:nvCxnSpPr>
        <p:spPr>
          <a:xfrm rot="1029779">
            <a:off x="2544453" y="3582139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BD6B9497-5DF8-498A-A3C0-5DC5A91DBD3A}"/>
              </a:ext>
            </a:extLst>
          </p:cNvPr>
          <p:cNvCxnSpPr/>
          <p:nvPr/>
        </p:nvCxnSpPr>
        <p:spPr>
          <a:xfrm rot="1029779">
            <a:off x="3010871" y="3970057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ectangle 13">
            <a:extLst>
              <a:ext uri="{FF2B5EF4-FFF2-40B4-BE49-F238E27FC236}">
                <a16:creationId xmlns:a16="http://schemas.microsoft.com/office/drawing/2014/main" id="{066D099D-7442-4D2A-A583-F64329DB5FFC}"/>
              </a:ext>
            </a:extLst>
          </p:cNvPr>
          <p:cNvSpPr/>
          <p:nvPr/>
        </p:nvSpPr>
        <p:spPr>
          <a:xfrm rot="18162726">
            <a:off x="938489" y="3063756"/>
            <a:ext cx="1372613" cy="207074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E2C4F7BD-796E-43B0-82AB-A1015D71BF6D}"/>
              </a:ext>
            </a:extLst>
          </p:cNvPr>
          <p:cNvCxnSpPr/>
          <p:nvPr/>
        </p:nvCxnSpPr>
        <p:spPr>
          <a:xfrm rot="101660">
            <a:off x="4833742" y="4090760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>
            <a:extLst>
              <a:ext uri="{FF2B5EF4-FFF2-40B4-BE49-F238E27FC236}">
                <a16:creationId xmlns:a16="http://schemas.microsoft.com/office/drawing/2014/main" id="{078B83C3-03AC-4A4D-999E-9FDF3B12CAA5}"/>
              </a:ext>
            </a:extLst>
          </p:cNvPr>
          <p:cNvCxnSpPr/>
          <p:nvPr/>
        </p:nvCxnSpPr>
        <p:spPr>
          <a:xfrm>
            <a:off x="2295677" y="2909503"/>
            <a:ext cx="0" cy="2257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8B5A9D1E-BDE7-4C2C-9E21-0893084338CE}"/>
              </a:ext>
            </a:extLst>
          </p:cNvPr>
          <p:cNvCxnSpPr>
            <a:cxnSpLocks/>
          </p:cNvCxnSpPr>
          <p:nvPr/>
        </p:nvCxnSpPr>
        <p:spPr>
          <a:xfrm>
            <a:off x="468872" y="6145671"/>
            <a:ext cx="12013744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Arrow Connector 803">
            <a:extLst>
              <a:ext uri="{FF2B5EF4-FFF2-40B4-BE49-F238E27FC236}">
                <a16:creationId xmlns:a16="http://schemas.microsoft.com/office/drawing/2014/main" id="{89C07EAF-9C97-4437-BEC8-931796D5385B}"/>
              </a:ext>
            </a:extLst>
          </p:cNvPr>
          <p:cNvCxnSpPr>
            <a:cxnSpLocks/>
          </p:cNvCxnSpPr>
          <p:nvPr/>
        </p:nvCxnSpPr>
        <p:spPr>
          <a:xfrm>
            <a:off x="1378810" y="3878575"/>
            <a:ext cx="1334603" cy="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Oval 816">
            <a:extLst>
              <a:ext uri="{FF2B5EF4-FFF2-40B4-BE49-F238E27FC236}">
                <a16:creationId xmlns:a16="http://schemas.microsoft.com/office/drawing/2014/main" id="{CDDCC2DE-8C87-45BC-ACEB-B331061BB4FD}"/>
              </a:ext>
            </a:extLst>
          </p:cNvPr>
          <p:cNvSpPr/>
          <p:nvPr/>
        </p:nvSpPr>
        <p:spPr bwMode="gray">
          <a:xfrm>
            <a:off x="1114588" y="3660474"/>
            <a:ext cx="364250" cy="378474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1h</a:t>
            </a:r>
          </a:p>
        </p:txBody>
      </p:sp>
      <p:pic>
        <p:nvPicPr>
          <p:cNvPr id="831" name="Picture 830">
            <a:extLst>
              <a:ext uri="{FF2B5EF4-FFF2-40B4-BE49-F238E27FC236}">
                <a16:creationId xmlns:a16="http://schemas.microsoft.com/office/drawing/2014/main" id="{9241A46F-B48D-4AC5-B499-093D27C19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647" y="6756875"/>
            <a:ext cx="2518351" cy="149259"/>
          </a:xfrm>
          <a:prstGeom prst="rect">
            <a:avLst/>
          </a:prstGeom>
        </p:spPr>
      </p:pic>
      <p:sp>
        <p:nvSpPr>
          <p:cNvPr id="16" name="Google Shape;573;p90">
            <a:extLst>
              <a:ext uri="{FF2B5EF4-FFF2-40B4-BE49-F238E27FC236}">
                <a16:creationId xmlns:a16="http://schemas.microsoft.com/office/drawing/2014/main" id="{0E18BC6F-83B2-1671-3E0D-A5FC1E883260}"/>
              </a:ext>
            </a:extLst>
          </p:cNvPr>
          <p:cNvSpPr txBox="1"/>
          <p:nvPr/>
        </p:nvSpPr>
        <p:spPr>
          <a:xfrm>
            <a:off x="10227545" y="2767599"/>
            <a:ext cx="218721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0" rIns="91440" bIns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900" b="1" i="1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  <a:hlinkClick r:id="rId8" action="ppaction://hlinkfile"/>
              </a:rPr>
              <a:t>Section-wise course links for each Module</a:t>
            </a: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  <a:hlinkClick r:id="rId8" action="ppaction://hlinkfile"/>
              </a:rPr>
              <a:t> for detailed, conceptual understanding is attached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B295D-68D4-9743-5B92-51A7C0960FE3}"/>
              </a:ext>
            </a:extLst>
          </p:cNvPr>
          <p:cNvSpPr/>
          <p:nvPr/>
        </p:nvSpPr>
        <p:spPr bwMode="gray">
          <a:xfrm>
            <a:off x="361340" y="4089694"/>
            <a:ext cx="1469314" cy="29250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Introduction to AWS and AWS Cloud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7A83A9-7170-58E3-22F4-3D3ACCFD76FA}"/>
              </a:ext>
            </a:extLst>
          </p:cNvPr>
          <p:cNvSpPr/>
          <p:nvPr/>
        </p:nvSpPr>
        <p:spPr bwMode="gray">
          <a:xfrm>
            <a:off x="1454221" y="3138731"/>
            <a:ext cx="321339" cy="230559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7BAA2C-8D39-AF25-A230-A6FC388724B0}"/>
              </a:ext>
            </a:extLst>
          </p:cNvPr>
          <p:cNvSpPr/>
          <p:nvPr/>
        </p:nvSpPr>
        <p:spPr bwMode="gray">
          <a:xfrm>
            <a:off x="1820597" y="2506881"/>
            <a:ext cx="335686" cy="245211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D7F69-96CD-6C31-00D2-C9F3217B1D30}"/>
              </a:ext>
            </a:extLst>
          </p:cNvPr>
          <p:cNvSpPr txBox="1"/>
          <p:nvPr/>
        </p:nvSpPr>
        <p:spPr>
          <a:xfrm>
            <a:off x="691023" y="3188269"/>
            <a:ext cx="723299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AWS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A70DA-4340-2FB2-3008-5869D7F8BEB2}"/>
              </a:ext>
            </a:extLst>
          </p:cNvPr>
          <p:cNvSpPr txBox="1"/>
          <p:nvPr/>
        </p:nvSpPr>
        <p:spPr>
          <a:xfrm>
            <a:off x="696866" y="2456098"/>
            <a:ext cx="11996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AWS</a:t>
            </a: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Cloud (Getting Started)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min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DD9BCA-BC3F-CD33-D1EA-235AC1F46C04}"/>
              </a:ext>
            </a:extLst>
          </p:cNvPr>
          <p:cNvSpPr/>
          <p:nvPr/>
        </p:nvSpPr>
        <p:spPr bwMode="gray">
          <a:xfrm>
            <a:off x="2713413" y="3660473"/>
            <a:ext cx="361681" cy="369977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1.5h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8A9B1-E987-AF25-1DA9-7A0662FE862B}"/>
              </a:ext>
            </a:extLst>
          </p:cNvPr>
          <p:cNvSpPr txBox="1"/>
          <p:nvPr/>
        </p:nvSpPr>
        <p:spPr>
          <a:xfrm>
            <a:off x="1818801" y="3373588"/>
            <a:ext cx="1531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Integration Patterns - Synchronous 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2C435C3-5DFA-592E-8649-97517551557E}"/>
              </a:ext>
            </a:extLst>
          </p:cNvPr>
          <p:cNvSpPr/>
          <p:nvPr/>
        </p:nvSpPr>
        <p:spPr>
          <a:xfrm rot="3619589">
            <a:off x="2658195" y="4427678"/>
            <a:ext cx="1105107" cy="167028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CF314-6061-0705-26FC-C008C931925A}"/>
              </a:ext>
            </a:extLst>
          </p:cNvPr>
          <p:cNvSpPr/>
          <p:nvPr/>
        </p:nvSpPr>
        <p:spPr bwMode="gray">
          <a:xfrm>
            <a:off x="2928671" y="4127235"/>
            <a:ext cx="338107" cy="289323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800" b="1" kern="0" dirty="0">
                <a:solidFill>
                  <a:srgbClr val="75787B"/>
                </a:solidFill>
                <a:latin typeface="+mj-lt"/>
              </a:rPr>
              <a:t>3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6EC4A-7C95-E55A-3F0E-04C68375ACF3}"/>
              </a:ext>
            </a:extLst>
          </p:cNvPr>
          <p:cNvSpPr/>
          <p:nvPr/>
        </p:nvSpPr>
        <p:spPr bwMode="gray">
          <a:xfrm>
            <a:off x="3284566" y="4767137"/>
            <a:ext cx="299386" cy="246221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800" b="1" kern="0" dirty="0">
                <a:solidFill>
                  <a:srgbClr val="75787B"/>
                </a:solidFill>
                <a:latin typeface="+mj-lt"/>
              </a:rPr>
              <a:t>4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C3269-9602-402B-F05A-850A1120AB7F}"/>
              </a:ext>
            </a:extLst>
          </p:cNvPr>
          <p:cNvSpPr txBox="1"/>
          <p:nvPr/>
        </p:nvSpPr>
        <p:spPr>
          <a:xfrm>
            <a:off x="1897949" y="4184359"/>
            <a:ext cx="109537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Amazon Serverless Lambda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21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249A1-E3CC-8021-9C73-F3463E086F68}"/>
              </a:ext>
            </a:extLst>
          </p:cNvPr>
          <p:cNvSpPr txBox="1"/>
          <p:nvPr/>
        </p:nvSpPr>
        <p:spPr>
          <a:xfrm>
            <a:off x="2428920" y="4773783"/>
            <a:ext cx="89214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Gateway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1.5 hrs.</a:t>
            </a: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89C9D113-5763-EEAB-BB8C-390B3E59CF9A}"/>
              </a:ext>
            </a:extLst>
          </p:cNvPr>
          <p:cNvSpPr/>
          <p:nvPr/>
        </p:nvSpPr>
        <p:spPr>
          <a:xfrm rot="19196595">
            <a:off x="2839910" y="3164617"/>
            <a:ext cx="1494319" cy="197223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rgbClr val="ED8B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97C6C3BB-06BC-FCF1-9453-F20A7984CED8}"/>
              </a:ext>
            </a:extLst>
          </p:cNvPr>
          <p:cNvCxnSpPr>
            <a:cxnSpLocks/>
          </p:cNvCxnSpPr>
          <p:nvPr/>
        </p:nvCxnSpPr>
        <p:spPr>
          <a:xfrm flipV="1">
            <a:off x="3032355" y="2804511"/>
            <a:ext cx="1100564" cy="918962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13">
            <a:extLst>
              <a:ext uri="{FF2B5EF4-FFF2-40B4-BE49-F238E27FC236}">
                <a16:creationId xmlns:a16="http://schemas.microsoft.com/office/drawing/2014/main" id="{4748BFFE-E463-4907-1FE1-1044A90674B4}"/>
              </a:ext>
            </a:extLst>
          </p:cNvPr>
          <p:cNvSpPr/>
          <p:nvPr/>
        </p:nvSpPr>
        <p:spPr>
          <a:xfrm rot="18456351">
            <a:off x="3990286" y="1776722"/>
            <a:ext cx="1916953" cy="243105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ABD313-28FC-743D-6A46-0A3C190DB0CA}"/>
              </a:ext>
            </a:extLst>
          </p:cNvPr>
          <p:cNvSpPr/>
          <p:nvPr/>
        </p:nvSpPr>
        <p:spPr bwMode="gray">
          <a:xfrm>
            <a:off x="4594417" y="1981785"/>
            <a:ext cx="354784" cy="267078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800" b="1" kern="0" dirty="0">
                <a:solidFill>
                  <a:srgbClr val="75787B"/>
                </a:solidFill>
                <a:latin typeface="+mj-lt"/>
              </a:rPr>
              <a:t>5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62B2A220-17E5-DA07-F3DF-852EF1268ED7}"/>
              </a:ext>
            </a:extLst>
          </p:cNvPr>
          <p:cNvGrpSpPr/>
          <p:nvPr/>
        </p:nvGrpSpPr>
        <p:grpSpPr>
          <a:xfrm rot="19193666">
            <a:off x="3250056" y="3100207"/>
            <a:ext cx="786472" cy="216600"/>
            <a:chOff x="5162574" y="3691792"/>
            <a:chExt cx="786472" cy="216600"/>
          </a:xfrm>
        </p:grpSpPr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A7797A65-4292-9985-1874-6F8AC7692557}"/>
                </a:ext>
              </a:extLst>
            </p:cNvPr>
            <p:cNvCxnSpPr/>
            <p:nvPr/>
          </p:nvCxnSpPr>
          <p:spPr>
            <a:xfrm>
              <a:off x="5424732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41464DD3-6C73-9202-E303-7CCF83ABB1E5}"/>
                </a:ext>
              </a:extLst>
            </p:cNvPr>
            <p:cNvCxnSpPr/>
            <p:nvPr/>
          </p:nvCxnSpPr>
          <p:spPr>
            <a:xfrm>
              <a:off x="5949046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B4511FF5-56EC-79F1-F5A8-2E7CCED57876}"/>
                </a:ext>
              </a:extLst>
            </p:cNvPr>
            <p:cNvCxnSpPr/>
            <p:nvPr/>
          </p:nvCxnSpPr>
          <p:spPr>
            <a:xfrm>
              <a:off x="5686890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4B1A2B80-A293-2F1B-5D96-873F3E2CAD75}"/>
                </a:ext>
              </a:extLst>
            </p:cNvPr>
            <p:cNvCxnSpPr/>
            <p:nvPr/>
          </p:nvCxnSpPr>
          <p:spPr>
            <a:xfrm>
              <a:off x="5162574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3" name="Oval 652">
            <a:extLst>
              <a:ext uri="{FF2B5EF4-FFF2-40B4-BE49-F238E27FC236}">
                <a16:creationId xmlns:a16="http://schemas.microsoft.com/office/drawing/2014/main" id="{72146ACE-C240-21F8-EE60-856C256B2B2A}"/>
              </a:ext>
            </a:extLst>
          </p:cNvPr>
          <p:cNvSpPr/>
          <p:nvPr/>
        </p:nvSpPr>
        <p:spPr bwMode="gray">
          <a:xfrm>
            <a:off x="4120915" y="2512397"/>
            <a:ext cx="364250" cy="378472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1.5h</a:t>
            </a:r>
          </a:p>
        </p:txBody>
      </p:sp>
      <p:sp>
        <p:nvSpPr>
          <p:cNvPr id="676" name="Google Shape;573;p90">
            <a:extLst>
              <a:ext uri="{FF2B5EF4-FFF2-40B4-BE49-F238E27FC236}">
                <a16:creationId xmlns:a16="http://schemas.microsoft.com/office/drawing/2014/main" id="{168E9177-B96A-DBD2-B306-953A40FFBD23}"/>
              </a:ext>
            </a:extLst>
          </p:cNvPr>
          <p:cNvSpPr txBox="1"/>
          <p:nvPr/>
        </p:nvSpPr>
        <p:spPr>
          <a:xfrm>
            <a:off x="2855767" y="2609599"/>
            <a:ext cx="1270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kumimoji="0" sz="900" b="0" u="none" strike="noStrike" kern="0" cap="none" spc="0" normalizeH="0" baseline="0">
                <a:ln>
                  <a:noFill/>
                </a:ln>
                <a:solidFill>
                  <a:srgbClr val="D0D0CE">
                    <a:lumMod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buClrTx/>
              <a:defRPr/>
            </a:pPr>
            <a:r>
              <a:rPr lang="en-US" b="1" kern="1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Open Sans"/>
              </a:rPr>
              <a:t>Integration Patterns - Asynchronous 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E75F7E18-72EB-A53F-9926-2CB511DAD7FC}"/>
              </a:ext>
            </a:extLst>
          </p:cNvPr>
          <p:cNvSpPr txBox="1"/>
          <p:nvPr/>
        </p:nvSpPr>
        <p:spPr>
          <a:xfrm>
            <a:off x="3748410" y="2042837"/>
            <a:ext cx="97842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SQS Messaging Service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 min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132F5B69-B740-C4DD-56A0-ABC6242CCF49}"/>
              </a:ext>
            </a:extLst>
          </p:cNvPr>
          <p:cNvSpPr txBox="1"/>
          <p:nvPr/>
        </p:nvSpPr>
        <p:spPr>
          <a:xfrm>
            <a:off x="5286781" y="3230529"/>
            <a:ext cx="8092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Step Functions</a:t>
            </a: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Overview and Hands-on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 min</a:t>
            </a: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488178F3-8B2E-B5A1-FF22-F3FDD65EC280}"/>
              </a:ext>
            </a:extLst>
          </p:cNvPr>
          <p:cNvSpPr/>
          <p:nvPr/>
        </p:nvSpPr>
        <p:spPr bwMode="gray">
          <a:xfrm>
            <a:off x="4920354" y="2852562"/>
            <a:ext cx="1152663" cy="2593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Other Integration Patterns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DB4E2474-5AB3-7536-8B18-7E4144BA1C8D}"/>
              </a:ext>
            </a:extLst>
          </p:cNvPr>
          <p:cNvGrpSpPr/>
          <p:nvPr/>
        </p:nvGrpSpPr>
        <p:grpSpPr>
          <a:xfrm>
            <a:off x="4461151" y="2525199"/>
            <a:ext cx="1353269" cy="306978"/>
            <a:chOff x="7346991" y="6112361"/>
            <a:chExt cx="1279555" cy="216600"/>
          </a:xfrm>
        </p:grpSpPr>
        <p:sp>
          <p:nvSpPr>
            <p:cNvPr id="698" name="Rectangle 13">
              <a:extLst>
                <a:ext uri="{FF2B5EF4-FFF2-40B4-BE49-F238E27FC236}">
                  <a16:creationId xmlns:a16="http://schemas.microsoft.com/office/drawing/2014/main" id="{7CEC5F9D-BC1D-E617-332D-E83DAEE8CC9C}"/>
                </a:ext>
              </a:extLst>
            </p:cNvPr>
            <p:cNvSpPr/>
            <p:nvPr/>
          </p:nvSpPr>
          <p:spPr>
            <a:xfrm>
              <a:off x="7346991" y="6139322"/>
              <a:ext cx="1279555" cy="162679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5E64CD6A-A96E-5D1F-E7C0-B983C18421A9}"/>
                </a:ext>
              </a:extLst>
            </p:cNvPr>
            <p:cNvCxnSpPr/>
            <p:nvPr/>
          </p:nvCxnSpPr>
          <p:spPr>
            <a:xfrm>
              <a:off x="7885418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498CDE0A-F59F-4B50-A3BF-38C0C4616001}"/>
                </a:ext>
              </a:extLst>
            </p:cNvPr>
            <p:cNvCxnSpPr/>
            <p:nvPr/>
          </p:nvCxnSpPr>
          <p:spPr>
            <a:xfrm>
              <a:off x="8074601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FFAA4CA4-5755-618A-C23F-BCBFABCAA53B}"/>
                </a:ext>
              </a:extLst>
            </p:cNvPr>
            <p:cNvCxnSpPr/>
            <p:nvPr/>
          </p:nvCxnSpPr>
          <p:spPr>
            <a:xfrm>
              <a:off x="7696235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0D1397A2-0C44-F327-D14E-D28EBB9DA869}"/>
                </a:ext>
              </a:extLst>
            </p:cNvPr>
            <p:cNvCxnSpPr/>
            <p:nvPr/>
          </p:nvCxnSpPr>
          <p:spPr>
            <a:xfrm>
              <a:off x="7507052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79B057A6-B465-EA37-CDC9-127616D08996}"/>
              </a:ext>
            </a:extLst>
          </p:cNvPr>
          <p:cNvCxnSpPr>
            <a:cxnSpLocks/>
          </p:cNvCxnSpPr>
          <p:nvPr/>
        </p:nvCxnSpPr>
        <p:spPr>
          <a:xfrm>
            <a:off x="4470483" y="2678688"/>
            <a:ext cx="1334603" cy="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ectangle 13">
            <a:extLst>
              <a:ext uri="{FF2B5EF4-FFF2-40B4-BE49-F238E27FC236}">
                <a16:creationId xmlns:a16="http://schemas.microsoft.com/office/drawing/2014/main" id="{9736B31E-F93F-233C-1CD9-DC91B35BAA59}"/>
              </a:ext>
            </a:extLst>
          </p:cNvPr>
          <p:cNvSpPr/>
          <p:nvPr/>
        </p:nvSpPr>
        <p:spPr>
          <a:xfrm rot="3619589">
            <a:off x="5760014" y="3171915"/>
            <a:ext cx="1077349" cy="222543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C7E3BB34-20F7-4C47-A5B3-D4576A36C496}"/>
              </a:ext>
            </a:extLst>
          </p:cNvPr>
          <p:cNvSpPr/>
          <p:nvPr/>
        </p:nvSpPr>
        <p:spPr bwMode="gray">
          <a:xfrm>
            <a:off x="5797296" y="2475436"/>
            <a:ext cx="361681" cy="369977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1h</a:t>
            </a:r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CC0C94CF-CA28-A189-2F68-958468112B57}"/>
              </a:ext>
            </a:extLst>
          </p:cNvPr>
          <p:cNvSpPr/>
          <p:nvPr/>
        </p:nvSpPr>
        <p:spPr bwMode="gray">
          <a:xfrm>
            <a:off x="6147246" y="3107563"/>
            <a:ext cx="328498" cy="240177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800" b="1" kern="0" dirty="0">
                <a:solidFill>
                  <a:srgbClr val="75787B"/>
                </a:solidFill>
                <a:latin typeface="+mj-lt"/>
              </a:rPr>
              <a:t>8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34" name="Rectangle 13">
            <a:extLst>
              <a:ext uri="{FF2B5EF4-FFF2-40B4-BE49-F238E27FC236}">
                <a16:creationId xmlns:a16="http://schemas.microsoft.com/office/drawing/2014/main" id="{3E174865-6B6D-F7BE-65C0-84E71E6DCBE8}"/>
              </a:ext>
            </a:extLst>
          </p:cNvPr>
          <p:cNvSpPr/>
          <p:nvPr/>
        </p:nvSpPr>
        <p:spPr>
          <a:xfrm rot="19196595">
            <a:off x="5970667" y="2055011"/>
            <a:ext cx="1153161" cy="23045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rgbClr val="ED8B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97547F74-1800-7C41-7D6C-ABC5AB3BA956}"/>
              </a:ext>
            </a:extLst>
          </p:cNvPr>
          <p:cNvGrpSpPr/>
          <p:nvPr/>
        </p:nvGrpSpPr>
        <p:grpSpPr>
          <a:xfrm rot="19193666">
            <a:off x="6186395" y="2133628"/>
            <a:ext cx="631156" cy="316890"/>
            <a:chOff x="5162574" y="3691792"/>
            <a:chExt cx="786472" cy="216600"/>
          </a:xfrm>
        </p:grpSpPr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8A4DA76E-ED9C-7A72-8812-4C150C84B680}"/>
                </a:ext>
              </a:extLst>
            </p:cNvPr>
            <p:cNvCxnSpPr/>
            <p:nvPr/>
          </p:nvCxnSpPr>
          <p:spPr>
            <a:xfrm>
              <a:off x="5424732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DED260E1-E5A6-2481-6D7B-A640C8EE3C98}"/>
                </a:ext>
              </a:extLst>
            </p:cNvPr>
            <p:cNvCxnSpPr/>
            <p:nvPr/>
          </p:nvCxnSpPr>
          <p:spPr>
            <a:xfrm>
              <a:off x="5949046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B2F136C9-382D-C853-7E98-7110ED65AF37}"/>
                </a:ext>
              </a:extLst>
            </p:cNvPr>
            <p:cNvCxnSpPr/>
            <p:nvPr/>
          </p:nvCxnSpPr>
          <p:spPr>
            <a:xfrm>
              <a:off x="5686890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A13FC7C6-4409-886E-9DEC-C4B69B298FC3}"/>
                </a:ext>
              </a:extLst>
            </p:cNvPr>
            <p:cNvCxnSpPr/>
            <p:nvPr/>
          </p:nvCxnSpPr>
          <p:spPr>
            <a:xfrm>
              <a:off x="5162574" y="3691792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56A47AA-6876-A8ED-274B-9679C5B1A69B}"/>
              </a:ext>
            </a:extLst>
          </p:cNvPr>
          <p:cNvCxnSpPr>
            <a:cxnSpLocks/>
          </p:cNvCxnSpPr>
          <p:nvPr/>
        </p:nvCxnSpPr>
        <p:spPr>
          <a:xfrm flipV="1">
            <a:off x="6125577" y="1839558"/>
            <a:ext cx="821008" cy="685641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F1F6D49A-18CB-B6BC-2593-BA3409D25C3E}"/>
              </a:ext>
            </a:extLst>
          </p:cNvPr>
          <p:cNvSpPr txBox="1"/>
          <p:nvPr/>
        </p:nvSpPr>
        <p:spPr>
          <a:xfrm>
            <a:off x="6633191" y="987013"/>
            <a:ext cx="6436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AWS CICD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hr. 30 min</a:t>
            </a: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9A6C888E-47FA-85E2-6BED-13A24904A72E}"/>
              </a:ext>
            </a:extLst>
          </p:cNvPr>
          <p:cNvSpPr/>
          <p:nvPr/>
        </p:nvSpPr>
        <p:spPr bwMode="gray">
          <a:xfrm>
            <a:off x="6914414" y="1925973"/>
            <a:ext cx="833730" cy="15359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CICD in AWS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3" name="Rectangle 13">
            <a:extLst>
              <a:ext uri="{FF2B5EF4-FFF2-40B4-BE49-F238E27FC236}">
                <a16:creationId xmlns:a16="http://schemas.microsoft.com/office/drawing/2014/main" id="{B5CB1839-B534-742F-E048-36338E8AAD42}"/>
              </a:ext>
            </a:extLst>
          </p:cNvPr>
          <p:cNvSpPr/>
          <p:nvPr/>
        </p:nvSpPr>
        <p:spPr>
          <a:xfrm rot="18456351">
            <a:off x="7030335" y="1325009"/>
            <a:ext cx="609022" cy="217879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5D0C91A1-C42C-9A1B-8CB1-450383C3B316}"/>
              </a:ext>
            </a:extLst>
          </p:cNvPr>
          <p:cNvSpPr/>
          <p:nvPr/>
        </p:nvSpPr>
        <p:spPr bwMode="gray">
          <a:xfrm flipH="1">
            <a:off x="7357628" y="993649"/>
            <a:ext cx="414073" cy="301763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lang="en-US" sz="800" b="1" kern="0" dirty="0">
                <a:solidFill>
                  <a:srgbClr val="75787B"/>
                </a:solidFill>
                <a:latin typeface="+mj-lt"/>
              </a:rPr>
              <a:t>0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66AF377C-7C59-45BB-5DDC-73F0502BA820}"/>
              </a:ext>
            </a:extLst>
          </p:cNvPr>
          <p:cNvGrpSpPr/>
          <p:nvPr/>
        </p:nvGrpSpPr>
        <p:grpSpPr>
          <a:xfrm>
            <a:off x="7272704" y="1581640"/>
            <a:ext cx="1185854" cy="299243"/>
            <a:chOff x="7346991" y="6112361"/>
            <a:chExt cx="1279555" cy="216600"/>
          </a:xfrm>
        </p:grpSpPr>
        <p:sp>
          <p:nvSpPr>
            <p:cNvPr id="781" name="Rectangle 13">
              <a:extLst>
                <a:ext uri="{FF2B5EF4-FFF2-40B4-BE49-F238E27FC236}">
                  <a16:creationId xmlns:a16="http://schemas.microsoft.com/office/drawing/2014/main" id="{8CD5DE69-B302-4BB7-36B2-460AFC77B6EB}"/>
                </a:ext>
              </a:extLst>
            </p:cNvPr>
            <p:cNvSpPr/>
            <p:nvPr/>
          </p:nvSpPr>
          <p:spPr>
            <a:xfrm>
              <a:off x="7346991" y="6139322"/>
              <a:ext cx="1279555" cy="162679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0A1EC80F-CA37-3E12-583A-C19ED6B5F8A6}"/>
                </a:ext>
              </a:extLst>
            </p:cNvPr>
            <p:cNvCxnSpPr/>
            <p:nvPr/>
          </p:nvCxnSpPr>
          <p:spPr>
            <a:xfrm>
              <a:off x="7885418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68E6FE89-9C62-F01E-6797-B2F06125338D}"/>
                </a:ext>
              </a:extLst>
            </p:cNvPr>
            <p:cNvCxnSpPr/>
            <p:nvPr/>
          </p:nvCxnSpPr>
          <p:spPr>
            <a:xfrm>
              <a:off x="8074601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6BE81C34-9F3E-3FE4-BE89-C0307E59C621}"/>
                </a:ext>
              </a:extLst>
            </p:cNvPr>
            <p:cNvCxnSpPr/>
            <p:nvPr/>
          </p:nvCxnSpPr>
          <p:spPr>
            <a:xfrm>
              <a:off x="7696235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B0A3E403-CA26-70AD-E8B0-69292D50C5EC}"/>
                </a:ext>
              </a:extLst>
            </p:cNvPr>
            <p:cNvCxnSpPr/>
            <p:nvPr/>
          </p:nvCxnSpPr>
          <p:spPr>
            <a:xfrm>
              <a:off x="7507052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7" name="Straight Arrow Connector 786">
            <a:extLst>
              <a:ext uri="{FF2B5EF4-FFF2-40B4-BE49-F238E27FC236}">
                <a16:creationId xmlns:a16="http://schemas.microsoft.com/office/drawing/2014/main" id="{FD5E60A4-1695-37E2-A4E1-A7B0C6E16CDE}"/>
              </a:ext>
            </a:extLst>
          </p:cNvPr>
          <p:cNvCxnSpPr>
            <a:cxnSpLocks/>
          </p:cNvCxnSpPr>
          <p:nvPr/>
        </p:nvCxnSpPr>
        <p:spPr>
          <a:xfrm>
            <a:off x="7267435" y="1727650"/>
            <a:ext cx="1083351" cy="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Rectangle 13">
            <a:extLst>
              <a:ext uri="{FF2B5EF4-FFF2-40B4-BE49-F238E27FC236}">
                <a16:creationId xmlns:a16="http://schemas.microsoft.com/office/drawing/2014/main" id="{9978ED42-C45D-7650-F084-377E84422CC7}"/>
              </a:ext>
            </a:extLst>
          </p:cNvPr>
          <p:cNvSpPr/>
          <p:nvPr/>
        </p:nvSpPr>
        <p:spPr>
          <a:xfrm rot="3619589">
            <a:off x="8112659" y="2597736"/>
            <a:ext cx="2009336" cy="25393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50870AF3-868E-E67A-C502-CECFAD9AF064}"/>
              </a:ext>
            </a:extLst>
          </p:cNvPr>
          <p:cNvSpPr/>
          <p:nvPr/>
        </p:nvSpPr>
        <p:spPr bwMode="gray">
          <a:xfrm>
            <a:off x="8027983" y="1264159"/>
            <a:ext cx="1152663" cy="2593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Audit and Logging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ADDEFA51-7DA5-09BB-010C-1483BFAC9ABF}"/>
              </a:ext>
            </a:extLst>
          </p:cNvPr>
          <p:cNvSpPr txBox="1"/>
          <p:nvPr/>
        </p:nvSpPr>
        <p:spPr>
          <a:xfrm>
            <a:off x="7789821" y="2303571"/>
            <a:ext cx="913650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AWS Monitoring  Overview 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min</a:t>
            </a:r>
          </a:p>
        </p:txBody>
      </p: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8C3CD190-D48F-A45C-A96E-0559278255E5}"/>
              </a:ext>
            </a:extLst>
          </p:cNvPr>
          <p:cNvGrpSpPr/>
          <p:nvPr/>
        </p:nvGrpSpPr>
        <p:grpSpPr>
          <a:xfrm>
            <a:off x="8703471" y="1571200"/>
            <a:ext cx="986837" cy="309683"/>
            <a:chOff x="7346991" y="6112361"/>
            <a:chExt cx="1279555" cy="216600"/>
          </a:xfrm>
        </p:grpSpPr>
        <p:sp>
          <p:nvSpPr>
            <p:cNvPr id="803" name="Rectangle 13">
              <a:extLst>
                <a:ext uri="{FF2B5EF4-FFF2-40B4-BE49-F238E27FC236}">
                  <a16:creationId xmlns:a16="http://schemas.microsoft.com/office/drawing/2014/main" id="{FB5A4863-E66D-2222-9094-240D3B54A16D}"/>
                </a:ext>
              </a:extLst>
            </p:cNvPr>
            <p:cNvSpPr/>
            <p:nvPr/>
          </p:nvSpPr>
          <p:spPr>
            <a:xfrm>
              <a:off x="7346991" y="6139322"/>
              <a:ext cx="1279555" cy="162679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22A0DF40-7D58-ABE1-8A6B-1D4252B06CB1}"/>
                </a:ext>
              </a:extLst>
            </p:cNvPr>
            <p:cNvCxnSpPr/>
            <p:nvPr/>
          </p:nvCxnSpPr>
          <p:spPr>
            <a:xfrm>
              <a:off x="7885418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738AC2CB-6556-9BFC-EC42-46FA4DC4026B}"/>
                </a:ext>
              </a:extLst>
            </p:cNvPr>
            <p:cNvCxnSpPr/>
            <p:nvPr/>
          </p:nvCxnSpPr>
          <p:spPr>
            <a:xfrm>
              <a:off x="8074601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7A6C080C-57FF-B6DD-ABA8-C7A6E69CCC08}"/>
                </a:ext>
              </a:extLst>
            </p:cNvPr>
            <p:cNvCxnSpPr/>
            <p:nvPr/>
          </p:nvCxnSpPr>
          <p:spPr>
            <a:xfrm>
              <a:off x="7696235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CD78BE8E-161A-C97A-72DC-8B5588CB378D}"/>
                </a:ext>
              </a:extLst>
            </p:cNvPr>
            <p:cNvCxnSpPr/>
            <p:nvPr/>
          </p:nvCxnSpPr>
          <p:spPr>
            <a:xfrm>
              <a:off x="7507052" y="6112361"/>
              <a:ext cx="0" cy="216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7" name="Oval 796">
            <a:extLst>
              <a:ext uri="{FF2B5EF4-FFF2-40B4-BE49-F238E27FC236}">
                <a16:creationId xmlns:a16="http://schemas.microsoft.com/office/drawing/2014/main" id="{82807292-5DB0-B623-B617-0A1B04CE4095}"/>
              </a:ext>
            </a:extLst>
          </p:cNvPr>
          <p:cNvSpPr/>
          <p:nvPr/>
        </p:nvSpPr>
        <p:spPr bwMode="gray">
          <a:xfrm>
            <a:off x="9642952" y="1523530"/>
            <a:ext cx="361681" cy="369977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</a:p>
        </p:txBody>
      </p:sp>
      <p:cxnSp>
        <p:nvCxnSpPr>
          <p:cNvPr id="823" name="Straight Arrow Connector 822">
            <a:extLst>
              <a:ext uri="{FF2B5EF4-FFF2-40B4-BE49-F238E27FC236}">
                <a16:creationId xmlns:a16="http://schemas.microsoft.com/office/drawing/2014/main" id="{697E8F21-C50D-09D3-F7E8-BD0FD7B6FA65}"/>
              </a:ext>
            </a:extLst>
          </p:cNvPr>
          <p:cNvCxnSpPr>
            <a:cxnSpLocks/>
          </p:cNvCxnSpPr>
          <p:nvPr/>
        </p:nvCxnSpPr>
        <p:spPr>
          <a:xfrm>
            <a:off x="8743623" y="1714273"/>
            <a:ext cx="900682" cy="7650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Oval 756">
            <a:extLst>
              <a:ext uri="{FF2B5EF4-FFF2-40B4-BE49-F238E27FC236}">
                <a16:creationId xmlns:a16="http://schemas.microsoft.com/office/drawing/2014/main" id="{0D921CD4-F676-51ED-FDF4-A8AEE9C4F453}"/>
              </a:ext>
            </a:extLst>
          </p:cNvPr>
          <p:cNvSpPr/>
          <p:nvPr/>
        </p:nvSpPr>
        <p:spPr bwMode="gray">
          <a:xfrm>
            <a:off x="6918394" y="1536935"/>
            <a:ext cx="361681" cy="369977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2h</a:t>
            </a:r>
          </a:p>
        </p:txBody>
      </p:sp>
      <p:cxnSp>
        <p:nvCxnSpPr>
          <p:cNvPr id="827" name="Straight Arrow Connector 826">
            <a:extLst>
              <a:ext uri="{FF2B5EF4-FFF2-40B4-BE49-F238E27FC236}">
                <a16:creationId xmlns:a16="http://schemas.microsoft.com/office/drawing/2014/main" id="{F74E8967-D7BC-5223-7E16-6C835DD95108}"/>
              </a:ext>
            </a:extLst>
          </p:cNvPr>
          <p:cNvCxnSpPr>
            <a:cxnSpLocks/>
            <a:stCxn id="828" idx="1"/>
          </p:cNvCxnSpPr>
          <p:nvPr/>
        </p:nvCxnSpPr>
        <p:spPr>
          <a:xfrm flipH="1" flipV="1">
            <a:off x="1189925" y="5641637"/>
            <a:ext cx="1738746" cy="32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TextBox 827">
            <a:extLst>
              <a:ext uri="{FF2B5EF4-FFF2-40B4-BE49-F238E27FC236}">
                <a16:creationId xmlns:a16="http://schemas.microsoft.com/office/drawing/2014/main" id="{3D4A3234-30D1-22DE-8BC5-38E9B3ACFD9D}"/>
              </a:ext>
            </a:extLst>
          </p:cNvPr>
          <p:cNvSpPr txBox="1"/>
          <p:nvPr/>
        </p:nvSpPr>
        <p:spPr>
          <a:xfrm>
            <a:off x="2928671" y="5521772"/>
            <a:ext cx="13495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i="1" dirty="0">
                <a:solidFill>
                  <a:srgbClr val="43B02A"/>
                </a:solidFill>
              </a:rPr>
              <a:t>Week 1</a:t>
            </a:r>
          </a:p>
        </p:txBody>
      </p:sp>
      <p:cxnSp>
        <p:nvCxnSpPr>
          <p:cNvPr id="829" name="Straight Arrow Connector 828">
            <a:extLst>
              <a:ext uri="{FF2B5EF4-FFF2-40B4-BE49-F238E27FC236}">
                <a16:creationId xmlns:a16="http://schemas.microsoft.com/office/drawing/2014/main" id="{1FC94FBA-4D71-C62E-2983-9B1CD11DC768}"/>
              </a:ext>
            </a:extLst>
          </p:cNvPr>
          <p:cNvCxnSpPr>
            <a:cxnSpLocks/>
          </p:cNvCxnSpPr>
          <p:nvPr/>
        </p:nvCxnSpPr>
        <p:spPr>
          <a:xfrm>
            <a:off x="3556857" y="5647209"/>
            <a:ext cx="24351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094DDB8A-5F98-EEA3-A624-A006FB55BE96}"/>
              </a:ext>
            </a:extLst>
          </p:cNvPr>
          <p:cNvCxnSpPr>
            <a:cxnSpLocks/>
          </p:cNvCxnSpPr>
          <p:nvPr/>
        </p:nvCxnSpPr>
        <p:spPr>
          <a:xfrm flipH="1">
            <a:off x="6007436" y="5032629"/>
            <a:ext cx="6907" cy="11051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4DC96FB0-B9E4-6302-BFD0-CBE479442C80}"/>
              </a:ext>
            </a:extLst>
          </p:cNvPr>
          <p:cNvSpPr txBox="1"/>
          <p:nvPr/>
        </p:nvSpPr>
        <p:spPr>
          <a:xfrm>
            <a:off x="7834739" y="5521772"/>
            <a:ext cx="6265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i="1" dirty="0">
                <a:solidFill>
                  <a:srgbClr val="43B02A"/>
                </a:solidFill>
              </a:rPr>
              <a:t>Week 2</a:t>
            </a:r>
          </a:p>
        </p:txBody>
      </p:sp>
      <p:cxnSp>
        <p:nvCxnSpPr>
          <p:cNvPr id="846" name="Straight Arrow Connector 845">
            <a:extLst>
              <a:ext uri="{FF2B5EF4-FFF2-40B4-BE49-F238E27FC236}">
                <a16:creationId xmlns:a16="http://schemas.microsoft.com/office/drawing/2014/main" id="{69C3358B-871A-D4B6-351B-EC4CFC312F50}"/>
              </a:ext>
            </a:extLst>
          </p:cNvPr>
          <p:cNvCxnSpPr>
            <a:cxnSpLocks/>
            <a:stCxn id="843" idx="3"/>
          </p:cNvCxnSpPr>
          <p:nvPr/>
        </p:nvCxnSpPr>
        <p:spPr>
          <a:xfrm flipV="1">
            <a:off x="8461294" y="5640459"/>
            <a:ext cx="1429635" cy="44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Arrow Connector 850">
            <a:extLst>
              <a:ext uri="{FF2B5EF4-FFF2-40B4-BE49-F238E27FC236}">
                <a16:creationId xmlns:a16="http://schemas.microsoft.com/office/drawing/2014/main" id="{0BB62FB8-9346-F8DF-EE7E-F28A49EAC955}"/>
              </a:ext>
            </a:extLst>
          </p:cNvPr>
          <p:cNvCxnSpPr>
            <a:cxnSpLocks/>
            <a:stCxn id="843" idx="1"/>
          </p:cNvCxnSpPr>
          <p:nvPr/>
        </p:nvCxnSpPr>
        <p:spPr>
          <a:xfrm flipH="1">
            <a:off x="6041253" y="5644883"/>
            <a:ext cx="1793486" cy="3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Title 7">
            <a:extLst>
              <a:ext uri="{FF2B5EF4-FFF2-40B4-BE49-F238E27FC236}">
                <a16:creationId xmlns:a16="http://schemas.microsoft.com/office/drawing/2014/main" id="{7481C179-8179-479E-34C9-6EEBD98E6A56}"/>
              </a:ext>
            </a:extLst>
          </p:cNvPr>
          <p:cNvSpPr txBox="1">
            <a:spLocks/>
          </p:cNvSpPr>
          <p:nvPr/>
        </p:nvSpPr>
        <p:spPr bwMode="gray">
          <a:xfrm>
            <a:off x="188320" y="104061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b="1" dirty="0"/>
              <a:t>AWS Integrations Learning Paths | Self-Paced	</a:t>
            </a:r>
          </a:p>
        </p:txBody>
      </p:sp>
      <p:pic>
        <p:nvPicPr>
          <p:cNvPr id="1026" name="Picture 2" descr="Cloud Computing Services - Amazon Web Services (AWS)">
            <a:extLst>
              <a:ext uri="{FF2B5EF4-FFF2-40B4-BE49-F238E27FC236}">
                <a16:creationId xmlns:a16="http://schemas.microsoft.com/office/drawing/2014/main" id="{B99EAB86-5FD3-BA35-6104-C735AA36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194" y="77967"/>
            <a:ext cx="1069704" cy="6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" name="TextBox 883">
            <a:extLst>
              <a:ext uri="{FF2B5EF4-FFF2-40B4-BE49-F238E27FC236}">
                <a16:creationId xmlns:a16="http://schemas.microsoft.com/office/drawing/2014/main" id="{D386117B-1D8E-F576-5633-838C1DB0AE34}"/>
              </a:ext>
            </a:extLst>
          </p:cNvPr>
          <p:cNvSpPr txBox="1"/>
          <p:nvPr/>
        </p:nvSpPr>
        <p:spPr>
          <a:xfrm>
            <a:off x="188319" y="488756"/>
            <a:ext cx="93035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self-paced program will help the practioner to learn AWS Integration with different </a:t>
            </a:r>
            <a:r>
              <a:rPr lang="en-US" sz="1400" b="1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iPaaS</a:t>
            </a:r>
            <a:r>
              <a:rPr lang="en-US" sz="1400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tools</a:t>
            </a:r>
            <a:r>
              <a:rPr lang="en-US" sz="1400" i="1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800" i="1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D0D312EA-191B-F506-59E0-C82895B61504}"/>
              </a:ext>
            </a:extLst>
          </p:cNvPr>
          <p:cNvSpPr/>
          <p:nvPr/>
        </p:nvSpPr>
        <p:spPr bwMode="gray">
          <a:xfrm>
            <a:off x="3968498" y="6308514"/>
            <a:ext cx="2272876" cy="1715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144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Required Study – </a:t>
            </a:r>
            <a:r>
              <a:rPr lang="en-US" sz="800" b="1" i="1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( 2 weeks )</a:t>
            </a:r>
            <a:endParaRPr kumimoji="0" lang="en-US" sz="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884E8303-D5EF-0FF6-F68A-E79E41350E01}"/>
              </a:ext>
            </a:extLst>
          </p:cNvPr>
          <p:cNvSpPr/>
          <p:nvPr/>
        </p:nvSpPr>
        <p:spPr bwMode="gray">
          <a:xfrm>
            <a:off x="8374836" y="1525996"/>
            <a:ext cx="361681" cy="369977"/>
          </a:xfrm>
          <a:prstGeom prst="ellipse">
            <a:avLst/>
          </a:prstGeom>
          <a:solidFill>
            <a:sysClr val="window" lastClr="FFFFFF"/>
          </a:solidFill>
          <a:ln w="412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1h</a:t>
            </a:r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E2CFC969-5343-1F15-E156-7C5761F4F72C}"/>
              </a:ext>
            </a:extLst>
          </p:cNvPr>
          <p:cNvSpPr/>
          <p:nvPr/>
        </p:nvSpPr>
        <p:spPr bwMode="gray">
          <a:xfrm>
            <a:off x="5002739" y="1492140"/>
            <a:ext cx="329423" cy="255441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A1A4C244-4611-5EB4-47D1-3D7C99764459}"/>
              </a:ext>
            </a:extLst>
          </p:cNvPr>
          <p:cNvSpPr/>
          <p:nvPr/>
        </p:nvSpPr>
        <p:spPr bwMode="gray">
          <a:xfrm>
            <a:off x="5354117" y="1028234"/>
            <a:ext cx="358196" cy="272291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B620F8E9-CDDD-DB47-DA71-D04747CBB89A}"/>
              </a:ext>
            </a:extLst>
          </p:cNvPr>
          <p:cNvSpPr txBox="1"/>
          <p:nvPr/>
        </p:nvSpPr>
        <p:spPr>
          <a:xfrm>
            <a:off x="4198006" y="1480278"/>
            <a:ext cx="978423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SNS Messaging Service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 min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1758328C-6680-3826-2B01-606DC97167E2}"/>
              </a:ext>
            </a:extLst>
          </p:cNvPr>
          <p:cNvSpPr txBox="1"/>
          <p:nvPr/>
        </p:nvSpPr>
        <p:spPr>
          <a:xfrm>
            <a:off x="5560569" y="1312904"/>
            <a:ext cx="936616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Kinesis</a:t>
            </a: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Overview and Hands-on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 min</a:t>
            </a:r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D8643D69-390B-201E-9C16-7EED3BBBD5CC}"/>
              </a:ext>
            </a:extLst>
          </p:cNvPr>
          <p:cNvSpPr/>
          <p:nvPr/>
        </p:nvSpPr>
        <p:spPr bwMode="gray">
          <a:xfrm>
            <a:off x="6427158" y="3683405"/>
            <a:ext cx="361681" cy="214055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9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DDFB542-00A2-6996-C1D6-0AD77F2089FB}"/>
              </a:ext>
            </a:extLst>
          </p:cNvPr>
          <p:cNvSpPr txBox="1"/>
          <p:nvPr/>
        </p:nvSpPr>
        <p:spPr>
          <a:xfrm>
            <a:off x="6031937" y="3897006"/>
            <a:ext cx="8134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AppSync Overview and Hands-on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 min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97452F9A-54B9-1569-D541-270FBB2BDADC}"/>
              </a:ext>
            </a:extLst>
          </p:cNvPr>
          <p:cNvCxnSpPr>
            <a:cxnSpLocks/>
          </p:cNvCxnSpPr>
          <p:nvPr/>
        </p:nvCxnSpPr>
        <p:spPr>
          <a:xfrm flipH="1">
            <a:off x="9913315" y="5040553"/>
            <a:ext cx="6907" cy="11051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403926F1-0EC9-C2FB-1F90-71641CB85911}"/>
              </a:ext>
            </a:extLst>
          </p:cNvPr>
          <p:cNvCxnSpPr>
            <a:cxnSpLocks/>
          </p:cNvCxnSpPr>
          <p:nvPr/>
        </p:nvCxnSpPr>
        <p:spPr>
          <a:xfrm flipH="1">
            <a:off x="1171393" y="5032629"/>
            <a:ext cx="6907" cy="11051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9" name="Oval 1038">
            <a:extLst>
              <a:ext uri="{FF2B5EF4-FFF2-40B4-BE49-F238E27FC236}">
                <a16:creationId xmlns:a16="http://schemas.microsoft.com/office/drawing/2014/main" id="{4FD44DF8-4C39-9C0C-3B72-54C783C90FE9}"/>
              </a:ext>
            </a:extLst>
          </p:cNvPr>
          <p:cNvSpPr/>
          <p:nvPr/>
        </p:nvSpPr>
        <p:spPr bwMode="gray">
          <a:xfrm flipH="1">
            <a:off x="8767160" y="2227204"/>
            <a:ext cx="414073" cy="301763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11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9F111131-BEB6-213F-D8F0-5662D2A78C1D}"/>
              </a:ext>
            </a:extLst>
          </p:cNvPr>
          <p:cNvSpPr/>
          <p:nvPr/>
        </p:nvSpPr>
        <p:spPr bwMode="gray">
          <a:xfrm flipH="1">
            <a:off x="9077780" y="2853611"/>
            <a:ext cx="414073" cy="301763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12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DFA8538-6590-656F-A2BC-293DEF9E6CE5}"/>
              </a:ext>
            </a:extLst>
          </p:cNvPr>
          <p:cNvSpPr txBox="1"/>
          <p:nvPr/>
        </p:nvSpPr>
        <p:spPr>
          <a:xfrm>
            <a:off x="8122339" y="2853539"/>
            <a:ext cx="116906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hlinkfile"/>
              </a:rPr>
              <a:t>CloudWatch Introduction and Hands-on</a:t>
            </a:r>
            <a:endParaRPr lang="en-US" sz="900" u="sng" kern="0" dirty="0">
              <a:solidFill>
                <a:srgbClr val="00A3E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 min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197D63B6-4EA6-3150-A386-A58E0ED35BEC}"/>
              </a:ext>
            </a:extLst>
          </p:cNvPr>
          <p:cNvSpPr/>
          <p:nvPr/>
        </p:nvSpPr>
        <p:spPr bwMode="gray">
          <a:xfrm flipH="1">
            <a:off x="9430178" y="3436282"/>
            <a:ext cx="414073" cy="301763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5787B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r>
              <a:rPr lang="en-US" sz="800" b="1" kern="0" dirty="0">
                <a:solidFill>
                  <a:srgbClr val="75787B"/>
                </a:solidFill>
                <a:latin typeface="+mj-lt"/>
              </a:rPr>
              <a:t>3</a:t>
            </a: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DCD6B76-2C39-7CD1-FE14-E1D93D61A475}"/>
              </a:ext>
            </a:extLst>
          </p:cNvPr>
          <p:cNvSpPr txBox="1"/>
          <p:nvPr/>
        </p:nvSpPr>
        <p:spPr>
          <a:xfrm>
            <a:off x="8246646" y="3554725"/>
            <a:ext cx="116906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900" u="sng" kern="0" dirty="0">
                <a:solidFill>
                  <a:srgbClr val="00A3E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AWS event-Bridge and Hands-on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800" kern="0" dirty="0">
                <a:solidFill>
                  <a:srgbClr val="D0D0CE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 min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E957E5B-EF1C-0B8E-633F-8A4927529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185741"/>
              </p:ext>
            </p:extLst>
          </p:nvPr>
        </p:nvGraphicFramePr>
        <p:xfrm>
          <a:off x="10751701" y="214389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0" imgW="914400" imgH="806400" progId="Excel.Sheet.12">
                  <p:embed/>
                </p:oleObj>
              </mc:Choice>
              <mc:Fallback>
                <p:oleObj name="Worksheet" showAsIcon="1" r:id="rId10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51701" y="214389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5205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LWHhhK4V7ISHgluhhaXg"/>
</p:tagLst>
</file>

<file path=ppt/theme/theme1.xml><?xml version="1.0" encoding="utf-8"?>
<a:theme xmlns:a="http://schemas.openxmlformats.org/drawingml/2006/main" name="Deloitte_Brand_16_9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ptx" id="{0BF597E4-B4CD-499D-97DF-6B2296AA0E4D}" vid="{07CB1E8F-7112-4875-AA8F-A9DAAED8B2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e085c-e023-45f9-8f57-2e6f042e95e0">
      <UserInfo>
        <DisplayName>Vasa, Vishveshwara</DisplayName>
        <AccountId>1075</AccountId>
        <AccountType/>
      </UserInfo>
      <UserInfo>
        <DisplayName>Yadav, Sunil Bastiram</DisplayName>
        <AccountId>1076</AccountId>
        <AccountType/>
      </UserInfo>
      <UserInfo>
        <DisplayName>Agarwal, Ankit</DisplayName>
        <AccountId>1077</AccountId>
        <AccountType/>
      </UserInfo>
      <UserInfo>
        <DisplayName>Mistry, Jigneshkumar</DisplayName>
        <AccountId>1078</AccountId>
        <AccountType/>
      </UserInfo>
      <UserInfo>
        <DisplayName>Wellener, Lesley</DisplayName>
        <AccountId>428</AccountId>
        <AccountType/>
      </UserInfo>
      <UserInfo>
        <DisplayName>Kustermann Rivera, Kate</DisplayName>
        <AccountId>29</AccountId>
        <AccountType/>
      </UserInfo>
      <UserInfo>
        <DisplayName>Lalwani, Parita</DisplayName>
        <AccountId>928</AccountId>
        <AccountType/>
      </UserInfo>
      <UserInfo>
        <DisplayName>Rahn, Jillian</DisplayName>
        <AccountId>596</AccountId>
        <AccountType/>
      </UserInfo>
      <UserInfo>
        <DisplayName>Kumar Singh, Sumit</DisplayName>
        <AccountId>1081</AccountId>
        <AccountType/>
      </UserInfo>
      <UserInfo>
        <DisplayName>Gogia, Tavishi</DisplayName>
        <AccountId>60</AccountId>
        <AccountType/>
      </UserInfo>
    </SharedWithUsers>
    <_activity xmlns="ef0e3dda-8a49-420f-b345-cb2e48ee1e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72F66835E0F4B8B2F08B1AC7865AD" ma:contentTypeVersion="7" ma:contentTypeDescription="Create a new document." ma:contentTypeScope="" ma:versionID="03d8a678e808ef17588d563c904170f8">
  <xsd:schema xmlns:xsd="http://www.w3.org/2001/XMLSchema" xmlns:xs="http://www.w3.org/2001/XMLSchema" xmlns:p="http://schemas.microsoft.com/office/2006/metadata/properties" xmlns:ns3="ef0e3dda-8a49-420f-b345-cb2e48ee1e2b" xmlns:ns4="d5ce085c-e023-45f9-8f57-2e6f042e95e0" targetNamespace="http://schemas.microsoft.com/office/2006/metadata/properties" ma:root="true" ma:fieldsID="6fff10d97faaab267df098197a7835b3" ns3:_="" ns4:_="">
    <xsd:import namespace="ef0e3dda-8a49-420f-b345-cb2e48ee1e2b"/>
    <xsd:import namespace="d5ce085c-e023-45f9-8f57-2e6f042e95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e3dda-8a49-420f-b345-cb2e48ee1e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e085c-e023-45f9-8f57-2e6f042e95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05E49B-70B5-4FEC-89D5-F69F52BE5B81}">
  <ds:schemaRefs>
    <ds:schemaRef ds:uri="http://purl.org/dc/elements/1.1/"/>
    <ds:schemaRef ds:uri="http://schemas.microsoft.com/office/infopath/2007/PartnerControls"/>
    <ds:schemaRef ds:uri="http://purl.org/dc/terms/"/>
    <ds:schemaRef ds:uri="ef0e3dda-8a49-420f-b345-cb2e48ee1e2b"/>
    <ds:schemaRef ds:uri="http://purl.org/dc/dcmitype/"/>
    <ds:schemaRef ds:uri="http://schemas.openxmlformats.org/package/2006/metadata/core-properties"/>
    <ds:schemaRef ds:uri="d5ce085c-e023-45f9-8f57-2e6f042e95e0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15062E-FAC3-48A9-8DB5-DA2D90ACD0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0e3dda-8a49-420f-b345-cb2e48ee1e2b"/>
    <ds:schemaRef ds:uri="d5ce085c-e023-45f9-8f57-2e6f042e9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2E9EB6-BE14-4E9B-B53A-6D95BDD73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178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Verdana</vt:lpstr>
      <vt:lpstr>Wingdings 2</vt:lpstr>
      <vt:lpstr>Deloitte_Brand_16_9</vt:lpstr>
      <vt:lpstr>think-cell Slide</vt:lpstr>
      <vt:lpstr>Microsoft Excel Worksheet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Institute: Developer  Bi-Annual Pathway Review</dc:title>
  <dc:creator>Rahn, Jillian</dc:creator>
  <cp:lastModifiedBy>Narayanan, Sandeep</cp:lastModifiedBy>
  <cp:revision>161</cp:revision>
  <cp:lastPrinted>2014-06-25T02:16:22Z</cp:lastPrinted>
  <dcterms:created xsi:type="dcterms:W3CDTF">2022-01-06T19:37:02Z</dcterms:created>
  <dcterms:modified xsi:type="dcterms:W3CDTF">2024-09-23T09:07:16Z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0x010100E4E72F66835E0F4B8B2F08B1AC7865AD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2022-01-06T19:37:04Z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c7527ed8-59b7-4506-8658-1b7c78a833db</vt:lpwstr>
  </property>
  <property fmtid="{D5CDD505-2E9C-101B-9397-08002B2CF9AE}" pid="9" name="MSIP_Label_ea60d57e-af5b-4752-ac57-3e4f28ca11dc_ContentBits">
    <vt:lpwstr>0</vt:lpwstr>
  </property>
</Properties>
</file>