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75" r:id="rId10"/>
    <p:sldId id="263" r:id="rId11"/>
    <p:sldId id="264" r:id="rId12"/>
    <p:sldId id="276" r:id="rId13"/>
    <p:sldId id="265" r:id="rId14"/>
    <p:sldId id="269" r:id="rId15"/>
    <p:sldId id="273" r:id="rId16"/>
    <p:sldId id="277" r:id="rId17"/>
    <p:sldId id="271" r:id="rId18"/>
    <p:sldId id="272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Poppins" panose="00000500000000000000" pitchFamily="2" charset="0"/>
      <p:regular r:id="rId33"/>
      <p:bold r:id="rId34"/>
      <p:italic r:id="rId35"/>
      <p:boldItalic r:id="rId36"/>
    </p:embeddedFont>
    <p:embeddedFont>
      <p:font typeface="Source Sans Pro" panose="020B0503030403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30">
          <p15:clr>
            <a:srgbClr val="9AA0A6"/>
          </p15:clr>
        </p15:guide>
        <p15:guide id="4" orient="horz" pos="471">
          <p15:clr>
            <a:srgbClr val="9AA0A6"/>
          </p15:clr>
        </p15:guide>
        <p15:guide id="5" orient="horz" pos="67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FDDCFF-5CF9-4E8E-B610-EC7C7BBEA9EB}" v="137" dt="2024-12-19T07:44:39.905"/>
    <p1510:client id="{4D68D577-7EC3-4657-A718-DDD13389461A}" v="541" dt="2024-12-19T10:57:30.364"/>
    <p1510:client id="{6FE65AD1-6F3D-BD1C-DB48-5E79F37BD42F}" v="19" dt="2024-12-19T07:19:19.068"/>
    <p1510:client id="{9A450682-AF36-492C-B8BD-1C742F5E2255}" v="698" dt="2024-12-19T07:26:33.424"/>
  </p1510:revLst>
</p1510:revInfo>
</file>

<file path=ppt/tableStyles.xml><?xml version="1.0" encoding="utf-8"?>
<a:tblStyleLst xmlns:a="http://schemas.openxmlformats.org/drawingml/2006/main" def="{B6A40FE4-AAB1-4EB9-8F11-DFBA66E6DB4C}">
  <a:tblStyle styleId="{B6A40FE4-AAB1-4EB9-8F11-DFBA66E6DB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>
        <p:guide orient="horz" pos="1620"/>
        <p:guide pos="2880"/>
        <p:guide pos="230"/>
        <p:guide orient="horz" pos="471"/>
        <p:guide orient="horz" pos="6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0" Type="http://schemas.openxmlformats.org/officeDocument/2006/relationships/notesMaster" Target="notesMasters/notesMaster1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5c0e2cf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5c0e2cf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5c0e2cfa0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45c0e2cfa0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586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5c0e2cfa0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45c0e2cfa0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5c0e2cfa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45c0e2cfa0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5c0e2cfa0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45c0e2cfa0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822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5c0e2cfa0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45c0e2cfa0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555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45c0e2cfa0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45c0e2cfa0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a3045a12c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a3045a12c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5c0e2cfa0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45c0e2cfa0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5c0e2cfa0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5c0e2cfa0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2525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5c0e2cfa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5c0e2cfa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5c0e2cfa0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5c0e2cfa0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5c0e2cfa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45c0e2cfa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5c0e2cfa0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45c0e2cfa0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5c0e2cfa0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45c0e2cfa0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5c0e2cfa0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45c0e2cfa0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1C1B1B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53325" y="2864600"/>
            <a:ext cx="8520600" cy="7431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oppins"/>
              <a:buNone/>
              <a:defRPr sz="3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Font typeface="Poppins"/>
              <a:buNone/>
              <a:defRPr sz="43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Font typeface="Poppins"/>
              <a:buNone/>
              <a:defRPr sz="43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Font typeface="Poppins"/>
              <a:buNone/>
              <a:defRPr sz="43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Font typeface="Poppins"/>
              <a:buNone/>
              <a:defRPr sz="43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Font typeface="Poppins"/>
              <a:buNone/>
              <a:defRPr sz="43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Font typeface="Poppins"/>
              <a:buNone/>
              <a:defRPr sz="43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Font typeface="Poppins"/>
              <a:buNone/>
              <a:defRPr sz="43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Font typeface="Poppins"/>
              <a:buNone/>
              <a:defRPr sz="43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3527900"/>
            <a:ext cx="8520600" cy="7926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sz="28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sz="28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sz="28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sz="28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sz="28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sz="28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sz="28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sz="2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56450" y="1470075"/>
            <a:ext cx="5106198" cy="8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187325" y="4544250"/>
            <a:ext cx="8817900" cy="437100"/>
          </a:xfrm>
          <a:prstGeom prst="rect">
            <a:avLst/>
          </a:prstGeom>
          <a:solidFill>
            <a:srgbClr val="1C1B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C1B1B"/>
              </a:solidFill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0" y="0"/>
            <a:ext cx="9144000" cy="131700"/>
          </a:xfrm>
          <a:prstGeom prst="rect">
            <a:avLst/>
          </a:prstGeom>
          <a:solidFill>
            <a:srgbClr val="1C1B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C1B1B"/>
              </a:solidFill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686868"/>
                </a:solidFill>
              </a:defRPr>
            </a:lvl1pPr>
            <a:lvl2pPr lvl="1" rtl="0">
              <a:buNone/>
              <a:defRPr>
                <a:solidFill>
                  <a:srgbClr val="686868"/>
                </a:solidFill>
              </a:defRPr>
            </a:lvl2pPr>
            <a:lvl3pPr lvl="2" rtl="0">
              <a:buNone/>
              <a:defRPr>
                <a:solidFill>
                  <a:srgbClr val="686868"/>
                </a:solidFill>
              </a:defRPr>
            </a:lvl3pPr>
            <a:lvl4pPr lvl="3" rtl="0">
              <a:buNone/>
              <a:defRPr>
                <a:solidFill>
                  <a:srgbClr val="686868"/>
                </a:solidFill>
              </a:defRPr>
            </a:lvl4pPr>
            <a:lvl5pPr lvl="4" rtl="0">
              <a:buNone/>
              <a:defRPr>
                <a:solidFill>
                  <a:srgbClr val="686868"/>
                </a:solidFill>
              </a:defRPr>
            </a:lvl5pPr>
            <a:lvl6pPr lvl="5" rtl="0">
              <a:buNone/>
              <a:defRPr>
                <a:solidFill>
                  <a:srgbClr val="686868"/>
                </a:solidFill>
              </a:defRPr>
            </a:lvl6pPr>
            <a:lvl7pPr lvl="6" rtl="0">
              <a:buNone/>
              <a:defRPr>
                <a:solidFill>
                  <a:srgbClr val="686868"/>
                </a:solidFill>
              </a:defRPr>
            </a:lvl7pPr>
            <a:lvl8pPr lvl="7" rtl="0">
              <a:buNone/>
              <a:defRPr>
                <a:solidFill>
                  <a:srgbClr val="686868"/>
                </a:solidFill>
              </a:defRPr>
            </a:lvl8pPr>
            <a:lvl9pPr lvl="8" rtl="0">
              <a:buNone/>
              <a:defRPr>
                <a:solidFill>
                  <a:srgbClr val="68686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2"/>
          <p:cNvSpPr txBox="1"/>
          <p:nvPr/>
        </p:nvSpPr>
        <p:spPr>
          <a:xfrm>
            <a:off x="5838575" y="4616550"/>
            <a:ext cx="2808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86868"/>
                </a:solidFill>
                <a:latin typeface="Poppins"/>
                <a:ea typeface="Poppins"/>
                <a:cs typeface="Poppins"/>
                <a:sym typeface="Poppins"/>
              </a:rPr>
              <a:t>Workato Proprietary and Confidential</a:t>
            </a:r>
            <a:endParaRPr sz="900">
              <a:solidFill>
                <a:srgbClr val="68686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/>
          <p:nvPr/>
        </p:nvSpPr>
        <p:spPr>
          <a:xfrm>
            <a:off x="4572000" y="98800"/>
            <a:ext cx="4572000" cy="504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0" tIns="0" rIns="91425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0" tIns="0" rIns="91425" bIns="0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686868"/>
                </a:solidFill>
              </a:defRPr>
            </a:lvl1pPr>
            <a:lvl2pPr lvl="1" rtl="0">
              <a:buNone/>
              <a:defRPr>
                <a:solidFill>
                  <a:srgbClr val="686868"/>
                </a:solidFill>
              </a:defRPr>
            </a:lvl2pPr>
            <a:lvl3pPr lvl="2" rtl="0">
              <a:buNone/>
              <a:defRPr>
                <a:solidFill>
                  <a:srgbClr val="686868"/>
                </a:solidFill>
              </a:defRPr>
            </a:lvl3pPr>
            <a:lvl4pPr lvl="3" rtl="0">
              <a:buNone/>
              <a:defRPr>
                <a:solidFill>
                  <a:srgbClr val="686868"/>
                </a:solidFill>
              </a:defRPr>
            </a:lvl4pPr>
            <a:lvl5pPr lvl="4" rtl="0">
              <a:buNone/>
              <a:defRPr>
                <a:solidFill>
                  <a:srgbClr val="686868"/>
                </a:solidFill>
              </a:defRPr>
            </a:lvl5pPr>
            <a:lvl6pPr lvl="5" rtl="0">
              <a:buNone/>
              <a:defRPr>
                <a:solidFill>
                  <a:srgbClr val="686868"/>
                </a:solidFill>
              </a:defRPr>
            </a:lvl6pPr>
            <a:lvl7pPr lvl="6" rtl="0">
              <a:buNone/>
              <a:defRPr>
                <a:solidFill>
                  <a:srgbClr val="686868"/>
                </a:solidFill>
              </a:defRPr>
            </a:lvl7pPr>
            <a:lvl8pPr lvl="7" rtl="0">
              <a:buNone/>
              <a:defRPr>
                <a:solidFill>
                  <a:srgbClr val="686868"/>
                </a:solidFill>
              </a:defRPr>
            </a:lvl8pPr>
            <a:lvl9pPr lvl="8" rtl="0">
              <a:buNone/>
              <a:defRPr>
                <a:solidFill>
                  <a:srgbClr val="68686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1"/>
          <p:cNvSpPr txBox="1"/>
          <p:nvPr/>
        </p:nvSpPr>
        <p:spPr>
          <a:xfrm>
            <a:off x="5838575" y="4616550"/>
            <a:ext cx="2808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86868"/>
                </a:solidFill>
                <a:latin typeface="Poppins"/>
                <a:ea typeface="Poppins"/>
                <a:cs typeface="Poppins"/>
                <a:sym typeface="Poppins"/>
              </a:rPr>
              <a:t>Workato Proprietary and Confidential</a:t>
            </a:r>
            <a:endParaRPr sz="900">
              <a:solidFill>
                <a:srgbClr val="68686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2"/>
          <p:cNvSpPr/>
          <p:nvPr/>
        </p:nvSpPr>
        <p:spPr>
          <a:xfrm>
            <a:off x="-8375" y="-7925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2"/>
          <p:cNvSpPr/>
          <p:nvPr/>
        </p:nvSpPr>
        <p:spPr>
          <a:xfrm>
            <a:off x="-7225" y="-7925"/>
            <a:ext cx="5569800" cy="5143500"/>
          </a:xfrm>
          <a:prstGeom prst="rect">
            <a:avLst/>
          </a:prstGeom>
          <a:solidFill>
            <a:srgbClr val="1C1B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43975" y="-50925"/>
            <a:ext cx="2118600" cy="20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223" y="579688"/>
            <a:ext cx="1479225" cy="41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675" y="1350125"/>
            <a:ext cx="4330424" cy="25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6068100" y="1440150"/>
            <a:ext cx="2687100" cy="28530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686868"/>
                </a:solidFill>
              </a:defRPr>
            </a:lvl1pPr>
            <a:lvl2pPr lvl="1" rtl="0">
              <a:buNone/>
              <a:defRPr>
                <a:solidFill>
                  <a:srgbClr val="686868"/>
                </a:solidFill>
              </a:defRPr>
            </a:lvl2pPr>
            <a:lvl3pPr lvl="2" rtl="0">
              <a:buNone/>
              <a:defRPr>
                <a:solidFill>
                  <a:srgbClr val="686868"/>
                </a:solidFill>
              </a:defRPr>
            </a:lvl3pPr>
            <a:lvl4pPr lvl="3" rtl="0">
              <a:buNone/>
              <a:defRPr>
                <a:solidFill>
                  <a:srgbClr val="686868"/>
                </a:solidFill>
              </a:defRPr>
            </a:lvl4pPr>
            <a:lvl5pPr lvl="4" rtl="0">
              <a:buNone/>
              <a:defRPr>
                <a:solidFill>
                  <a:srgbClr val="686868"/>
                </a:solidFill>
              </a:defRPr>
            </a:lvl5pPr>
            <a:lvl6pPr lvl="5" rtl="0">
              <a:buNone/>
              <a:defRPr>
                <a:solidFill>
                  <a:srgbClr val="686868"/>
                </a:solidFill>
              </a:defRPr>
            </a:lvl6pPr>
            <a:lvl7pPr lvl="6" rtl="0">
              <a:buNone/>
              <a:defRPr>
                <a:solidFill>
                  <a:srgbClr val="686868"/>
                </a:solidFill>
              </a:defRPr>
            </a:lvl7pPr>
            <a:lvl8pPr lvl="7" rtl="0">
              <a:buNone/>
              <a:defRPr>
                <a:solidFill>
                  <a:srgbClr val="686868"/>
                </a:solidFill>
              </a:defRPr>
            </a:lvl8pPr>
            <a:lvl9pPr lvl="8" rtl="0">
              <a:buNone/>
              <a:defRPr>
                <a:solidFill>
                  <a:srgbClr val="68686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2"/>
          <p:cNvSpPr txBox="1"/>
          <p:nvPr/>
        </p:nvSpPr>
        <p:spPr>
          <a:xfrm>
            <a:off x="5838575" y="4616550"/>
            <a:ext cx="2808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86868"/>
                </a:solidFill>
                <a:latin typeface="Poppins"/>
                <a:ea typeface="Poppins"/>
                <a:cs typeface="Poppins"/>
                <a:sym typeface="Poppins"/>
              </a:rPr>
              <a:t>Workato Proprietary and Confidential</a:t>
            </a:r>
            <a:endParaRPr sz="900">
              <a:solidFill>
                <a:srgbClr val="68686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Points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-8375" y="-792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3878975" y="-7925"/>
            <a:ext cx="5265000" cy="5143500"/>
          </a:xfrm>
          <a:prstGeom prst="rect">
            <a:avLst/>
          </a:prstGeom>
          <a:solidFill>
            <a:srgbClr val="67EA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87200" y="703350"/>
            <a:ext cx="3651626" cy="44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075" y="1350125"/>
            <a:ext cx="4330424" cy="25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>
            <a:spLocks noGrp="1"/>
          </p:cNvSpPr>
          <p:nvPr>
            <p:ph type="body" idx="1"/>
          </p:nvPr>
        </p:nvSpPr>
        <p:spPr>
          <a:xfrm>
            <a:off x="311700" y="654250"/>
            <a:ext cx="3267900" cy="4029000"/>
          </a:xfrm>
          <a:prstGeom prst="rect">
            <a:avLst/>
          </a:prstGeom>
        </p:spPr>
        <p:txBody>
          <a:bodyPr spcFirstLastPara="1" wrap="square" lIns="0" tIns="0" rIns="91425" bIns="0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575" y="4710130"/>
            <a:ext cx="804775" cy="1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>
            <a:spLocks noGrp="1"/>
          </p:cNvSpPr>
          <p:nvPr>
            <p:ph type="sldNum" idx="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686868"/>
                </a:solidFill>
              </a:defRPr>
            </a:lvl1pPr>
            <a:lvl2pPr lvl="1" rtl="0">
              <a:buNone/>
              <a:defRPr>
                <a:solidFill>
                  <a:srgbClr val="686868"/>
                </a:solidFill>
              </a:defRPr>
            </a:lvl2pPr>
            <a:lvl3pPr lvl="2" rtl="0">
              <a:buNone/>
              <a:defRPr>
                <a:solidFill>
                  <a:srgbClr val="686868"/>
                </a:solidFill>
              </a:defRPr>
            </a:lvl3pPr>
            <a:lvl4pPr lvl="3" rtl="0">
              <a:buNone/>
              <a:defRPr>
                <a:solidFill>
                  <a:srgbClr val="686868"/>
                </a:solidFill>
              </a:defRPr>
            </a:lvl4pPr>
            <a:lvl5pPr lvl="4" rtl="0">
              <a:buNone/>
              <a:defRPr>
                <a:solidFill>
                  <a:srgbClr val="686868"/>
                </a:solidFill>
              </a:defRPr>
            </a:lvl5pPr>
            <a:lvl6pPr lvl="5" rtl="0">
              <a:buNone/>
              <a:defRPr>
                <a:solidFill>
                  <a:srgbClr val="686868"/>
                </a:solidFill>
              </a:defRPr>
            </a:lvl6pPr>
            <a:lvl7pPr lvl="6" rtl="0">
              <a:buNone/>
              <a:defRPr>
                <a:solidFill>
                  <a:srgbClr val="686868"/>
                </a:solidFill>
              </a:defRPr>
            </a:lvl7pPr>
            <a:lvl8pPr lvl="7" rtl="0">
              <a:buNone/>
              <a:defRPr>
                <a:solidFill>
                  <a:srgbClr val="686868"/>
                </a:solidFill>
              </a:defRPr>
            </a:lvl8pPr>
            <a:lvl9pPr lvl="8" rtl="0">
              <a:buNone/>
              <a:defRPr>
                <a:solidFill>
                  <a:srgbClr val="68686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5838575" y="4616550"/>
            <a:ext cx="2808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86868"/>
                </a:solidFill>
                <a:latin typeface="Poppins"/>
                <a:ea typeface="Poppins"/>
                <a:cs typeface="Poppins"/>
                <a:sym typeface="Poppins"/>
              </a:rPr>
              <a:t>Workato Proprietary and Confidential</a:t>
            </a:r>
            <a:endParaRPr sz="900">
              <a:solidFill>
                <a:srgbClr val="68686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100" y="0"/>
            <a:ext cx="9144000" cy="19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1217200" y="4686575"/>
            <a:ext cx="1596300" cy="19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334875" y="1009875"/>
            <a:ext cx="8325300" cy="32088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686868"/>
                </a:solidFill>
              </a:defRPr>
            </a:lvl1pPr>
            <a:lvl2pPr lvl="1" rtl="0">
              <a:buNone/>
              <a:defRPr>
                <a:solidFill>
                  <a:srgbClr val="686868"/>
                </a:solidFill>
              </a:defRPr>
            </a:lvl2pPr>
            <a:lvl3pPr lvl="2" rtl="0">
              <a:buNone/>
              <a:defRPr>
                <a:solidFill>
                  <a:srgbClr val="686868"/>
                </a:solidFill>
              </a:defRPr>
            </a:lvl3pPr>
            <a:lvl4pPr lvl="3" rtl="0">
              <a:buNone/>
              <a:defRPr>
                <a:solidFill>
                  <a:srgbClr val="686868"/>
                </a:solidFill>
              </a:defRPr>
            </a:lvl4pPr>
            <a:lvl5pPr lvl="4" rtl="0">
              <a:buNone/>
              <a:defRPr>
                <a:solidFill>
                  <a:srgbClr val="686868"/>
                </a:solidFill>
              </a:defRPr>
            </a:lvl5pPr>
            <a:lvl6pPr lvl="5" rtl="0">
              <a:buNone/>
              <a:defRPr>
                <a:solidFill>
                  <a:srgbClr val="686868"/>
                </a:solidFill>
              </a:defRPr>
            </a:lvl6pPr>
            <a:lvl7pPr lvl="6" rtl="0">
              <a:buNone/>
              <a:defRPr>
                <a:solidFill>
                  <a:srgbClr val="686868"/>
                </a:solidFill>
              </a:defRPr>
            </a:lvl7pPr>
            <a:lvl8pPr lvl="7" rtl="0">
              <a:buNone/>
              <a:defRPr>
                <a:solidFill>
                  <a:srgbClr val="686868"/>
                </a:solidFill>
              </a:defRPr>
            </a:lvl8pPr>
            <a:lvl9pPr lvl="8" rtl="0">
              <a:buNone/>
              <a:defRPr>
                <a:solidFill>
                  <a:srgbClr val="68686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5838575" y="4616550"/>
            <a:ext cx="2808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86868"/>
                </a:solidFill>
                <a:latin typeface="Poppins"/>
                <a:ea typeface="Poppins"/>
                <a:cs typeface="Poppins"/>
                <a:sym typeface="Poppins"/>
              </a:rPr>
              <a:t>Workato Proprietary and Confidential</a:t>
            </a:r>
            <a:endParaRPr sz="900">
              <a:solidFill>
                <a:srgbClr val="68686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7EA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316250" y="3082775"/>
            <a:ext cx="5603400" cy="17307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1"/>
          </p:nvPr>
        </p:nvSpPr>
        <p:spPr>
          <a:xfrm>
            <a:off x="316250" y="616975"/>
            <a:ext cx="8377500" cy="9087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686868"/>
                </a:solidFill>
              </a:defRPr>
            </a:lvl1pPr>
            <a:lvl2pPr lvl="1" rtl="0">
              <a:buNone/>
              <a:defRPr>
                <a:solidFill>
                  <a:srgbClr val="686868"/>
                </a:solidFill>
              </a:defRPr>
            </a:lvl2pPr>
            <a:lvl3pPr lvl="2" rtl="0">
              <a:buNone/>
              <a:defRPr>
                <a:solidFill>
                  <a:srgbClr val="686868"/>
                </a:solidFill>
              </a:defRPr>
            </a:lvl3pPr>
            <a:lvl4pPr lvl="3" rtl="0">
              <a:buNone/>
              <a:defRPr>
                <a:solidFill>
                  <a:srgbClr val="686868"/>
                </a:solidFill>
              </a:defRPr>
            </a:lvl4pPr>
            <a:lvl5pPr lvl="4" rtl="0">
              <a:buNone/>
              <a:defRPr>
                <a:solidFill>
                  <a:srgbClr val="686868"/>
                </a:solidFill>
              </a:defRPr>
            </a:lvl5pPr>
            <a:lvl6pPr lvl="5" rtl="0">
              <a:buNone/>
              <a:defRPr>
                <a:solidFill>
                  <a:srgbClr val="686868"/>
                </a:solidFill>
              </a:defRPr>
            </a:lvl6pPr>
            <a:lvl7pPr lvl="6" rtl="0">
              <a:buNone/>
              <a:defRPr>
                <a:solidFill>
                  <a:srgbClr val="686868"/>
                </a:solidFill>
              </a:defRPr>
            </a:lvl7pPr>
            <a:lvl8pPr lvl="7" rtl="0">
              <a:buNone/>
              <a:defRPr>
                <a:solidFill>
                  <a:srgbClr val="686868"/>
                </a:solidFill>
              </a:defRPr>
            </a:lvl8pPr>
            <a:lvl9pPr lvl="8" rtl="0">
              <a:buNone/>
              <a:defRPr>
                <a:solidFill>
                  <a:srgbClr val="68686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5838575" y="4616550"/>
            <a:ext cx="2808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86868"/>
                </a:solidFill>
                <a:latin typeface="Poppins"/>
                <a:ea typeface="Poppins"/>
                <a:cs typeface="Poppins"/>
                <a:sym typeface="Poppins"/>
              </a:rPr>
              <a:t>Workato Proprietary and Confidential</a:t>
            </a:r>
            <a:endParaRPr sz="900">
              <a:solidFill>
                <a:srgbClr val="68686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9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CUSTOM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7EA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316250" y="4073375"/>
            <a:ext cx="56034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sz="5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4219225" y="4616550"/>
            <a:ext cx="4427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86868"/>
                </a:solidFill>
                <a:latin typeface="Poppins"/>
                <a:ea typeface="Poppins"/>
                <a:cs typeface="Poppins"/>
                <a:sym typeface="Poppins"/>
              </a:rPr>
              <a:t>Copyright </a:t>
            </a:r>
            <a:r>
              <a:rPr lang="en" sz="1050">
                <a:solidFill>
                  <a:srgbClr val="686868"/>
                </a:solidFill>
                <a:latin typeface="Poppins"/>
                <a:ea typeface="Poppins"/>
                <a:cs typeface="Poppins"/>
                <a:sym typeface="Poppins"/>
              </a:rPr>
              <a:t>©</a:t>
            </a:r>
            <a:r>
              <a:rPr lang="en" sz="800">
                <a:solidFill>
                  <a:srgbClr val="686868"/>
                </a:solidFill>
                <a:latin typeface="Poppins"/>
                <a:ea typeface="Poppins"/>
                <a:cs typeface="Poppins"/>
                <a:sym typeface="Poppins"/>
              </a:rPr>
              <a:t> 2021, Workato and/or its affiliates. All rights reserved</a:t>
            </a:r>
            <a:endParaRPr sz="800">
              <a:solidFill>
                <a:srgbClr val="68686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9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) Title and Content">
  <p:cSld name="TITLE_ONLY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6616100" y="4814950"/>
            <a:ext cx="2123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108291"/>
                </a:solidFill>
                <a:latin typeface="Lato"/>
                <a:ea typeface="Lato"/>
                <a:cs typeface="Lato"/>
                <a:sym typeface="Lato"/>
              </a:rPr>
              <a:t>Proprietary</a:t>
            </a:r>
            <a:r>
              <a:rPr lang="en" sz="800">
                <a:solidFill>
                  <a:srgbClr val="10829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800" b="1">
                <a:solidFill>
                  <a:srgbClr val="108291"/>
                </a:solidFill>
                <a:latin typeface="Lato"/>
                <a:ea typeface="Lato"/>
                <a:cs typeface="Lato"/>
                <a:sym typeface="Lato"/>
              </a:rPr>
              <a:t>Confidential</a:t>
            </a:r>
            <a:endParaRPr sz="800" b="1">
              <a:solidFill>
                <a:srgbClr val="10829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856351" y="4814950"/>
            <a:ext cx="1899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108291"/>
                </a:solidFill>
                <a:latin typeface="Lato"/>
                <a:ea typeface="Lato"/>
                <a:cs typeface="Lato"/>
                <a:sym typeface="Lato"/>
              </a:rPr>
              <a:t>Integrate. Automate. Innovate</a:t>
            </a:r>
            <a:endParaRPr sz="800">
              <a:solidFill>
                <a:srgbClr val="10829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6" name="Google Shape;116;p17"/>
          <p:cNvCxnSpPr/>
          <p:nvPr/>
        </p:nvCxnSpPr>
        <p:spPr>
          <a:xfrm>
            <a:off x="889971" y="4877800"/>
            <a:ext cx="0" cy="151200"/>
          </a:xfrm>
          <a:prstGeom prst="straightConnector1">
            <a:avLst/>
          </a:prstGeom>
          <a:noFill/>
          <a:ln w="9525" cap="flat" cmpd="sng">
            <a:solidFill>
              <a:srgbClr val="27989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Google Shape;117;p17"/>
          <p:cNvSpPr txBox="1"/>
          <p:nvPr/>
        </p:nvSpPr>
        <p:spPr>
          <a:xfrm>
            <a:off x="8340300" y="4397600"/>
            <a:ext cx="29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98200" y="4808200"/>
            <a:ext cx="4074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10829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buNone/>
              <a:defRPr sz="1000">
                <a:solidFill>
                  <a:srgbClr val="10829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buNone/>
              <a:defRPr sz="1000">
                <a:solidFill>
                  <a:srgbClr val="10829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buNone/>
              <a:defRPr sz="1000">
                <a:solidFill>
                  <a:srgbClr val="10829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buNone/>
              <a:defRPr sz="1000">
                <a:solidFill>
                  <a:srgbClr val="10829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buNone/>
              <a:defRPr sz="1000">
                <a:solidFill>
                  <a:srgbClr val="10829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buNone/>
              <a:defRPr sz="1000">
                <a:solidFill>
                  <a:srgbClr val="10829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buNone/>
              <a:defRPr sz="1000">
                <a:solidFill>
                  <a:srgbClr val="10829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buNone/>
              <a:defRPr sz="1000">
                <a:solidFill>
                  <a:srgbClr val="10829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253175" y="225750"/>
            <a:ext cx="8547900" cy="494100"/>
          </a:xfrm>
          <a:prstGeom prst="rect">
            <a:avLst/>
          </a:prstGeom>
        </p:spPr>
        <p:txBody>
          <a:bodyPr spcFirstLastPara="1" wrap="square" lIns="0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10829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7989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7989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7989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7989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7989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7989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7989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7989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253275" y="995450"/>
            <a:ext cx="8547900" cy="37008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476270"/>
              </a:buClr>
              <a:buSzPts val="1800"/>
              <a:buFont typeface="Source Sans Pro"/>
              <a:buChar char="●"/>
              <a:defRPr>
                <a:solidFill>
                  <a:srgbClr val="47627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476270"/>
              </a:buClr>
              <a:buSzPts val="1400"/>
              <a:buFont typeface="Source Sans Pro"/>
              <a:buChar char="○"/>
              <a:defRPr>
                <a:solidFill>
                  <a:srgbClr val="47627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476270"/>
              </a:buClr>
              <a:buSzPts val="1400"/>
              <a:buFont typeface="Source Sans Pro"/>
              <a:buChar char="■"/>
              <a:defRPr>
                <a:solidFill>
                  <a:srgbClr val="47627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476270"/>
              </a:buClr>
              <a:buSzPts val="1400"/>
              <a:buFont typeface="Source Sans Pro"/>
              <a:buChar char="●"/>
              <a:defRPr>
                <a:solidFill>
                  <a:srgbClr val="47627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476270"/>
              </a:buClr>
              <a:buSzPts val="1400"/>
              <a:buFont typeface="Source Sans Pro"/>
              <a:buChar char="○"/>
              <a:defRPr>
                <a:solidFill>
                  <a:srgbClr val="47627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476270"/>
              </a:buClr>
              <a:buSzPts val="1400"/>
              <a:buFont typeface="Source Sans Pro"/>
              <a:buChar char="■"/>
              <a:defRPr>
                <a:solidFill>
                  <a:srgbClr val="47627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476270"/>
              </a:buClr>
              <a:buSzPts val="1400"/>
              <a:buFont typeface="Source Sans Pro"/>
              <a:buChar char="●"/>
              <a:defRPr>
                <a:solidFill>
                  <a:srgbClr val="47627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476270"/>
              </a:buClr>
              <a:buSzPts val="1400"/>
              <a:buFont typeface="Source Sans Pro"/>
              <a:buChar char="○"/>
              <a:defRPr>
                <a:solidFill>
                  <a:srgbClr val="47627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476270"/>
              </a:buClr>
              <a:buSzPts val="1400"/>
              <a:buFont typeface="Source Sans Pro"/>
              <a:buChar char="■"/>
              <a:defRPr>
                <a:solidFill>
                  <a:srgbClr val="47627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2">
            <a:alphaModFix/>
          </a:blip>
          <a:srcRect l="-10" r="10"/>
          <a:stretch/>
        </p:blipFill>
        <p:spPr>
          <a:xfrm>
            <a:off x="329375" y="4877104"/>
            <a:ext cx="506700" cy="11604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/>
          <p:nvPr/>
        </p:nvSpPr>
        <p:spPr>
          <a:xfrm>
            <a:off x="0" y="5091850"/>
            <a:ext cx="9154500" cy="51600"/>
          </a:xfrm>
          <a:prstGeom prst="rect">
            <a:avLst/>
          </a:prstGeom>
          <a:solidFill>
            <a:srgbClr val="065F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16">
          <p15:clr>
            <a:srgbClr val="FA7B17"/>
          </p15:clr>
        </p15:guide>
        <p15:guide id="2" pos="5544">
          <p15:clr>
            <a:srgbClr val="FA7B17"/>
          </p15:clr>
        </p15:guide>
        <p15:guide id="3" pos="157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4">
  <p:cSld name="TITLE_AND_BODY_4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561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11700" y="2025850"/>
            <a:ext cx="8520600" cy="841800"/>
          </a:xfrm>
          <a:prstGeom prst="rect">
            <a:avLst/>
          </a:prstGeom>
        </p:spPr>
        <p:txBody>
          <a:bodyPr spcFirstLastPara="1" wrap="square" lIns="0" tIns="0" rIns="91425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C1B1B"/>
              </a:buClr>
              <a:buSzPts val="3600"/>
              <a:buFont typeface="Poppins"/>
              <a:buNone/>
              <a:defRPr sz="3600">
                <a:solidFill>
                  <a:srgbClr val="1C1B1B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5127350" y="4694250"/>
            <a:ext cx="3213300" cy="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686868"/>
                </a:solidFill>
              </a:defRPr>
            </a:lvl1pPr>
            <a:lvl2pPr lvl="1" rtl="0">
              <a:buNone/>
              <a:defRPr>
                <a:solidFill>
                  <a:srgbClr val="686868"/>
                </a:solidFill>
              </a:defRPr>
            </a:lvl2pPr>
            <a:lvl3pPr lvl="2" rtl="0">
              <a:buNone/>
              <a:defRPr>
                <a:solidFill>
                  <a:srgbClr val="686868"/>
                </a:solidFill>
              </a:defRPr>
            </a:lvl3pPr>
            <a:lvl4pPr lvl="3" rtl="0">
              <a:buNone/>
              <a:defRPr>
                <a:solidFill>
                  <a:srgbClr val="686868"/>
                </a:solidFill>
              </a:defRPr>
            </a:lvl4pPr>
            <a:lvl5pPr lvl="4" rtl="0">
              <a:buNone/>
              <a:defRPr>
                <a:solidFill>
                  <a:srgbClr val="686868"/>
                </a:solidFill>
              </a:defRPr>
            </a:lvl5pPr>
            <a:lvl6pPr lvl="5" rtl="0">
              <a:buNone/>
              <a:defRPr>
                <a:solidFill>
                  <a:srgbClr val="686868"/>
                </a:solidFill>
              </a:defRPr>
            </a:lvl6pPr>
            <a:lvl7pPr lvl="6" rtl="0">
              <a:buNone/>
              <a:defRPr>
                <a:solidFill>
                  <a:srgbClr val="686868"/>
                </a:solidFill>
              </a:defRPr>
            </a:lvl7pPr>
            <a:lvl8pPr lvl="7" rtl="0">
              <a:buNone/>
              <a:defRPr>
                <a:solidFill>
                  <a:srgbClr val="686868"/>
                </a:solidFill>
              </a:defRPr>
            </a:lvl8pPr>
            <a:lvl9pPr lvl="8" rtl="0">
              <a:buNone/>
              <a:defRPr>
                <a:solidFill>
                  <a:srgbClr val="68686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3"/>
          <p:cNvSpPr txBox="1"/>
          <p:nvPr/>
        </p:nvSpPr>
        <p:spPr>
          <a:xfrm>
            <a:off x="5838575" y="4616550"/>
            <a:ext cx="2808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86868"/>
                </a:solidFill>
                <a:latin typeface="Poppins"/>
                <a:ea typeface="Poppins"/>
                <a:cs typeface="Poppins"/>
                <a:sym typeface="Poppins"/>
              </a:rPr>
              <a:t>Workato Proprietary and Confidential</a:t>
            </a:r>
            <a:endParaRPr sz="900">
              <a:solidFill>
                <a:srgbClr val="68686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222450" y="4713100"/>
            <a:ext cx="1026900" cy="25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Highlight">
  <p:cSld name="SECTION_HEADER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9171000" cy="5152500"/>
          </a:xfrm>
          <a:prstGeom prst="rect">
            <a:avLst/>
          </a:prstGeom>
          <a:solidFill>
            <a:srgbClr val="1C1B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450600" y="759225"/>
            <a:ext cx="6899400" cy="1517400"/>
          </a:xfrm>
          <a:prstGeom prst="rect">
            <a:avLst/>
          </a:prstGeom>
          <a:noFill/>
        </p:spPr>
        <p:txBody>
          <a:bodyPr spcFirstLastPara="1" wrap="square" lIns="0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2"/>
          </p:nvPr>
        </p:nvSpPr>
        <p:spPr>
          <a:xfrm>
            <a:off x="1794150" y="3464225"/>
            <a:ext cx="5358300" cy="3936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686868"/>
                </a:solidFill>
              </a:defRPr>
            </a:lvl1pPr>
            <a:lvl2pPr lvl="1" rtl="0">
              <a:buNone/>
              <a:defRPr>
                <a:solidFill>
                  <a:srgbClr val="686868"/>
                </a:solidFill>
              </a:defRPr>
            </a:lvl2pPr>
            <a:lvl3pPr lvl="2" rtl="0">
              <a:buNone/>
              <a:defRPr>
                <a:solidFill>
                  <a:srgbClr val="686868"/>
                </a:solidFill>
              </a:defRPr>
            </a:lvl3pPr>
            <a:lvl4pPr lvl="3" rtl="0">
              <a:buNone/>
              <a:defRPr>
                <a:solidFill>
                  <a:srgbClr val="686868"/>
                </a:solidFill>
              </a:defRPr>
            </a:lvl4pPr>
            <a:lvl5pPr lvl="4" rtl="0">
              <a:buNone/>
              <a:defRPr>
                <a:solidFill>
                  <a:srgbClr val="686868"/>
                </a:solidFill>
              </a:defRPr>
            </a:lvl5pPr>
            <a:lvl6pPr lvl="5" rtl="0">
              <a:buNone/>
              <a:defRPr>
                <a:solidFill>
                  <a:srgbClr val="686868"/>
                </a:solidFill>
              </a:defRPr>
            </a:lvl6pPr>
            <a:lvl7pPr lvl="6" rtl="0">
              <a:buNone/>
              <a:defRPr>
                <a:solidFill>
                  <a:srgbClr val="686868"/>
                </a:solidFill>
              </a:defRPr>
            </a:lvl7pPr>
            <a:lvl8pPr lvl="7" rtl="0">
              <a:buNone/>
              <a:defRPr>
                <a:solidFill>
                  <a:srgbClr val="686868"/>
                </a:solidFill>
              </a:defRPr>
            </a:lvl8pPr>
            <a:lvl9pPr lvl="8" rtl="0">
              <a:buNone/>
              <a:defRPr>
                <a:solidFill>
                  <a:srgbClr val="68686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 txBox="1"/>
          <p:nvPr/>
        </p:nvSpPr>
        <p:spPr>
          <a:xfrm>
            <a:off x="5838575" y="4616550"/>
            <a:ext cx="2808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86868"/>
                </a:solidFill>
                <a:latin typeface="Poppins"/>
                <a:ea typeface="Poppins"/>
                <a:cs typeface="Poppins"/>
                <a:sym typeface="Poppins"/>
              </a:rPr>
              <a:t>Workato Proprietary and Confidential</a:t>
            </a:r>
            <a:endParaRPr sz="900">
              <a:solidFill>
                <a:srgbClr val="68686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AND_BODY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0" y="0"/>
            <a:ext cx="2877300" cy="5143500"/>
          </a:xfrm>
          <a:prstGeom prst="rect">
            <a:avLst/>
          </a:prstGeom>
          <a:solidFill>
            <a:srgbClr val="67EA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3366875" y="769300"/>
            <a:ext cx="5358300" cy="38094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2"/>
          </p:nvPr>
        </p:nvSpPr>
        <p:spPr>
          <a:xfrm>
            <a:off x="529625" y="823625"/>
            <a:ext cx="1541100" cy="7428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686868"/>
                </a:solidFill>
              </a:defRPr>
            </a:lvl1pPr>
            <a:lvl2pPr lvl="1" rtl="0">
              <a:buNone/>
              <a:defRPr>
                <a:solidFill>
                  <a:srgbClr val="686868"/>
                </a:solidFill>
              </a:defRPr>
            </a:lvl2pPr>
            <a:lvl3pPr lvl="2" rtl="0">
              <a:buNone/>
              <a:defRPr>
                <a:solidFill>
                  <a:srgbClr val="686868"/>
                </a:solidFill>
              </a:defRPr>
            </a:lvl3pPr>
            <a:lvl4pPr lvl="3" rtl="0">
              <a:buNone/>
              <a:defRPr>
                <a:solidFill>
                  <a:srgbClr val="686868"/>
                </a:solidFill>
              </a:defRPr>
            </a:lvl4pPr>
            <a:lvl5pPr lvl="4" rtl="0">
              <a:buNone/>
              <a:defRPr>
                <a:solidFill>
                  <a:srgbClr val="686868"/>
                </a:solidFill>
              </a:defRPr>
            </a:lvl5pPr>
            <a:lvl6pPr lvl="5" rtl="0">
              <a:buNone/>
              <a:defRPr>
                <a:solidFill>
                  <a:srgbClr val="686868"/>
                </a:solidFill>
              </a:defRPr>
            </a:lvl6pPr>
            <a:lvl7pPr lvl="6" rtl="0">
              <a:buNone/>
              <a:defRPr>
                <a:solidFill>
                  <a:srgbClr val="686868"/>
                </a:solidFill>
              </a:defRPr>
            </a:lvl7pPr>
            <a:lvl8pPr lvl="7" rtl="0">
              <a:buNone/>
              <a:defRPr>
                <a:solidFill>
                  <a:srgbClr val="686868"/>
                </a:solidFill>
              </a:defRPr>
            </a:lvl8pPr>
            <a:lvl9pPr lvl="8" rtl="0">
              <a:buNone/>
              <a:defRPr>
                <a:solidFill>
                  <a:srgbClr val="68686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5"/>
          <p:cNvSpPr txBox="1"/>
          <p:nvPr/>
        </p:nvSpPr>
        <p:spPr>
          <a:xfrm>
            <a:off x="5838575" y="4616550"/>
            <a:ext cx="2808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86868"/>
                </a:solidFill>
                <a:latin typeface="Poppins"/>
                <a:ea typeface="Poppins"/>
                <a:cs typeface="Poppins"/>
                <a:sym typeface="Poppins"/>
              </a:rPr>
              <a:t>Workato Proprietary and Confidential</a:t>
            </a:r>
            <a:endParaRPr sz="900">
              <a:solidFill>
                <a:srgbClr val="68686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1212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1212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686868"/>
                </a:solidFill>
              </a:defRPr>
            </a:lvl1pPr>
            <a:lvl2pPr lvl="1" rtl="0">
              <a:buNone/>
              <a:defRPr>
                <a:solidFill>
                  <a:srgbClr val="686868"/>
                </a:solidFill>
              </a:defRPr>
            </a:lvl2pPr>
            <a:lvl3pPr lvl="2" rtl="0">
              <a:buNone/>
              <a:defRPr>
                <a:solidFill>
                  <a:srgbClr val="686868"/>
                </a:solidFill>
              </a:defRPr>
            </a:lvl3pPr>
            <a:lvl4pPr lvl="3" rtl="0">
              <a:buNone/>
              <a:defRPr>
                <a:solidFill>
                  <a:srgbClr val="686868"/>
                </a:solidFill>
              </a:defRPr>
            </a:lvl4pPr>
            <a:lvl5pPr lvl="4" rtl="0">
              <a:buNone/>
              <a:defRPr>
                <a:solidFill>
                  <a:srgbClr val="686868"/>
                </a:solidFill>
              </a:defRPr>
            </a:lvl5pPr>
            <a:lvl6pPr lvl="5" rtl="0">
              <a:buNone/>
              <a:defRPr>
                <a:solidFill>
                  <a:srgbClr val="686868"/>
                </a:solidFill>
              </a:defRPr>
            </a:lvl6pPr>
            <a:lvl7pPr lvl="6" rtl="0">
              <a:buNone/>
              <a:defRPr>
                <a:solidFill>
                  <a:srgbClr val="686868"/>
                </a:solidFill>
              </a:defRPr>
            </a:lvl7pPr>
            <a:lvl8pPr lvl="7" rtl="0">
              <a:buNone/>
              <a:defRPr>
                <a:solidFill>
                  <a:srgbClr val="686868"/>
                </a:solidFill>
              </a:defRPr>
            </a:lvl8pPr>
            <a:lvl9pPr lvl="8" rtl="0">
              <a:buNone/>
              <a:defRPr>
                <a:solidFill>
                  <a:srgbClr val="68686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6"/>
          <p:cNvSpPr txBox="1"/>
          <p:nvPr/>
        </p:nvSpPr>
        <p:spPr>
          <a:xfrm>
            <a:off x="5838575" y="4616550"/>
            <a:ext cx="2808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86868"/>
                </a:solidFill>
                <a:latin typeface="Poppins"/>
                <a:ea typeface="Poppins"/>
                <a:cs typeface="Poppins"/>
                <a:sym typeface="Poppins"/>
              </a:rPr>
              <a:t>Workato Proprietary and Confidential</a:t>
            </a:r>
            <a:endParaRPr sz="900">
              <a:solidFill>
                <a:srgbClr val="68686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686868"/>
                </a:solidFill>
              </a:defRPr>
            </a:lvl1pPr>
            <a:lvl2pPr lvl="1" rtl="0">
              <a:buNone/>
              <a:defRPr>
                <a:solidFill>
                  <a:srgbClr val="686868"/>
                </a:solidFill>
              </a:defRPr>
            </a:lvl2pPr>
            <a:lvl3pPr lvl="2" rtl="0">
              <a:buNone/>
              <a:defRPr>
                <a:solidFill>
                  <a:srgbClr val="686868"/>
                </a:solidFill>
              </a:defRPr>
            </a:lvl3pPr>
            <a:lvl4pPr lvl="3" rtl="0">
              <a:buNone/>
              <a:defRPr>
                <a:solidFill>
                  <a:srgbClr val="686868"/>
                </a:solidFill>
              </a:defRPr>
            </a:lvl4pPr>
            <a:lvl5pPr lvl="4" rtl="0">
              <a:buNone/>
              <a:defRPr>
                <a:solidFill>
                  <a:srgbClr val="686868"/>
                </a:solidFill>
              </a:defRPr>
            </a:lvl5pPr>
            <a:lvl6pPr lvl="5" rtl="0">
              <a:buNone/>
              <a:defRPr>
                <a:solidFill>
                  <a:srgbClr val="686868"/>
                </a:solidFill>
              </a:defRPr>
            </a:lvl6pPr>
            <a:lvl7pPr lvl="6" rtl="0">
              <a:buNone/>
              <a:defRPr>
                <a:solidFill>
                  <a:srgbClr val="686868"/>
                </a:solidFill>
              </a:defRPr>
            </a:lvl7pPr>
            <a:lvl8pPr lvl="7" rtl="0">
              <a:buNone/>
              <a:defRPr>
                <a:solidFill>
                  <a:srgbClr val="686868"/>
                </a:solidFill>
              </a:defRPr>
            </a:lvl8pPr>
            <a:lvl9pPr lvl="8" rtl="0">
              <a:buNone/>
              <a:defRPr>
                <a:solidFill>
                  <a:srgbClr val="68686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7"/>
          <p:cNvSpPr txBox="1"/>
          <p:nvPr/>
        </p:nvSpPr>
        <p:spPr>
          <a:xfrm>
            <a:off x="5838575" y="4616550"/>
            <a:ext cx="2808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86868"/>
                </a:solidFill>
                <a:latin typeface="Poppins"/>
                <a:ea typeface="Poppins"/>
                <a:cs typeface="Poppins"/>
                <a:sym typeface="Poppins"/>
              </a:rPr>
              <a:t>Workato Proprietary and Confidential</a:t>
            </a:r>
            <a:endParaRPr sz="900">
              <a:solidFill>
                <a:srgbClr val="68686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 + UI">
  <p:cSld name="TITLE_ONL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71250" y="930012"/>
            <a:ext cx="4506826" cy="31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403175" y="683025"/>
            <a:ext cx="4054500" cy="7035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686868"/>
                </a:solidFill>
              </a:defRPr>
            </a:lvl1pPr>
            <a:lvl2pPr lvl="1" rtl="0">
              <a:buNone/>
              <a:defRPr>
                <a:solidFill>
                  <a:srgbClr val="686868"/>
                </a:solidFill>
              </a:defRPr>
            </a:lvl2pPr>
            <a:lvl3pPr lvl="2" rtl="0">
              <a:buNone/>
              <a:defRPr>
                <a:solidFill>
                  <a:srgbClr val="686868"/>
                </a:solidFill>
              </a:defRPr>
            </a:lvl3pPr>
            <a:lvl4pPr lvl="3" rtl="0">
              <a:buNone/>
              <a:defRPr>
                <a:solidFill>
                  <a:srgbClr val="686868"/>
                </a:solidFill>
              </a:defRPr>
            </a:lvl4pPr>
            <a:lvl5pPr lvl="4" rtl="0">
              <a:buNone/>
              <a:defRPr>
                <a:solidFill>
                  <a:srgbClr val="686868"/>
                </a:solidFill>
              </a:defRPr>
            </a:lvl5pPr>
            <a:lvl6pPr lvl="5" rtl="0">
              <a:buNone/>
              <a:defRPr>
                <a:solidFill>
                  <a:srgbClr val="686868"/>
                </a:solidFill>
              </a:defRPr>
            </a:lvl6pPr>
            <a:lvl7pPr lvl="6" rtl="0">
              <a:buNone/>
              <a:defRPr>
                <a:solidFill>
                  <a:srgbClr val="686868"/>
                </a:solidFill>
              </a:defRPr>
            </a:lvl7pPr>
            <a:lvl8pPr lvl="7" rtl="0">
              <a:buNone/>
              <a:defRPr>
                <a:solidFill>
                  <a:srgbClr val="686868"/>
                </a:solidFill>
              </a:defRPr>
            </a:lvl8pPr>
            <a:lvl9pPr lvl="8" rtl="0">
              <a:buNone/>
              <a:defRPr>
                <a:solidFill>
                  <a:srgbClr val="68686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8"/>
          <p:cNvSpPr txBox="1"/>
          <p:nvPr/>
        </p:nvSpPr>
        <p:spPr>
          <a:xfrm>
            <a:off x="5838575" y="4616550"/>
            <a:ext cx="2808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86868"/>
                </a:solidFill>
                <a:latin typeface="Poppins"/>
                <a:ea typeface="Poppins"/>
                <a:cs typeface="Poppins"/>
                <a:sym typeface="Poppins"/>
              </a:rPr>
              <a:t>Workato Proprietary and Confidential</a:t>
            </a:r>
            <a:endParaRPr sz="900">
              <a:solidFill>
                <a:srgbClr val="68686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00050" y="745550"/>
            <a:ext cx="6367800" cy="352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C1B1B"/>
              </a:buClr>
              <a:buSzPts val="4800"/>
              <a:buNone/>
              <a:defRPr sz="4800">
                <a:solidFill>
                  <a:srgbClr val="1C1B1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686868"/>
                </a:solidFill>
              </a:defRPr>
            </a:lvl1pPr>
            <a:lvl2pPr lvl="1" rtl="0">
              <a:buNone/>
              <a:defRPr>
                <a:solidFill>
                  <a:srgbClr val="686868"/>
                </a:solidFill>
              </a:defRPr>
            </a:lvl2pPr>
            <a:lvl3pPr lvl="2" rtl="0">
              <a:buNone/>
              <a:defRPr>
                <a:solidFill>
                  <a:srgbClr val="686868"/>
                </a:solidFill>
              </a:defRPr>
            </a:lvl3pPr>
            <a:lvl4pPr lvl="3" rtl="0">
              <a:buNone/>
              <a:defRPr>
                <a:solidFill>
                  <a:srgbClr val="686868"/>
                </a:solidFill>
              </a:defRPr>
            </a:lvl4pPr>
            <a:lvl5pPr lvl="4" rtl="0">
              <a:buNone/>
              <a:defRPr>
                <a:solidFill>
                  <a:srgbClr val="686868"/>
                </a:solidFill>
              </a:defRPr>
            </a:lvl5pPr>
            <a:lvl6pPr lvl="5" rtl="0">
              <a:buNone/>
              <a:defRPr>
                <a:solidFill>
                  <a:srgbClr val="686868"/>
                </a:solidFill>
              </a:defRPr>
            </a:lvl6pPr>
            <a:lvl7pPr lvl="6" rtl="0">
              <a:buNone/>
              <a:defRPr>
                <a:solidFill>
                  <a:srgbClr val="686868"/>
                </a:solidFill>
              </a:defRPr>
            </a:lvl7pPr>
            <a:lvl8pPr lvl="7" rtl="0">
              <a:buNone/>
              <a:defRPr>
                <a:solidFill>
                  <a:srgbClr val="686868"/>
                </a:solidFill>
              </a:defRPr>
            </a:lvl8pPr>
            <a:lvl9pPr lvl="8" rtl="0">
              <a:buNone/>
              <a:defRPr>
                <a:solidFill>
                  <a:srgbClr val="68686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9"/>
          <p:cNvSpPr txBox="1"/>
          <p:nvPr/>
        </p:nvSpPr>
        <p:spPr>
          <a:xfrm>
            <a:off x="5838575" y="4616550"/>
            <a:ext cx="2808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86868"/>
                </a:solidFill>
                <a:latin typeface="Poppins"/>
                <a:ea typeface="Poppins"/>
                <a:cs typeface="Poppins"/>
                <a:sym typeface="Poppins"/>
              </a:rPr>
              <a:t>Workato Proprietary and Confidential</a:t>
            </a:r>
            <a:endParaRPr sz="900">
              <a:solidFill>
                <a:srgbClr val="68686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SECTION_TITLE_AND_DESCRIPTION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325900" y="39800"/>
            <a:ext cx="8325300" cy="893400"/>
          </a:xfrm>
          <a:prstGeom prst="rect">
            <a:avLst/>
          </a:prstGeom>
        </p:spPr>
        <p:txBody>
          <a:bodyPr spcFirstLastPara="1" wrap="square" lIns="0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334875" y="1009875"/>
            <a:ext cx="8325300" cy="32088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686868"/>
                </a:solidFill>
              </a:defRPr>
            </a:lvl1pPr>
            <a:lvl2pPr lvl="1" rtl="0">
              <a:buNone/>
              <a:defRPr>
                <a:solidFill>
                  <a:srgbClr val="686868"/>
                </a:solidFill>
              </a:defRPr>
            </a:lvl2pPr>
            <a:lvl3pPr lvl="2" rtl="0">
              <a:buNone/>
              <a:defRPr>
                <a:solidFill>
                  <a:srgbClr val="686868"/>
                </a:solidFill>
              </a:defRPr>
            </a:lvl3pPr>
            <a:lvl4pPr lvl="3" rtl="0">
              <a:buNone/>
              <a:defRPr>
                <a:solidFill>
                  <a:srgbClr val="686868"/>
                </a:solidFill>
              </a:defRPr>
            </a:lvl4pPr>
            <a:lvl5pPr lvl="4" rtl="0">
              <a:buNone/>
              <a:defRPr>
                <a:solidFill>
                  <a:srgbClr val="686868"/>
                </a:solidFill>
              </a:defRPr>
            </a:lvl5pPr>
            <a:lvl6pPr lvl="5" rtl="0">
              <a:buNone/>
              <a:defRPr>
                <a:solidFill>
                  <a:srgbClr val="686868"/>
                </a:solidFill>
              </a:defRPr>
            </a:lvl6pPr>
            <a:lvl7pPr lvl="6" rtl="0">
              <a:buNone/>
              <a:defRPr>
                <a:solidFill>
                  <a:srgbClr val="686868"/>
                </a:solidFill>
              </a:defRPr>
            </a:lvl7pPr>
            <a:lvl8pPr lvl="7" rtl="0">
              <a:buNone/>
              <a:defRPr>
                <a:solidFill>
                  <a:srgbClr val="686868"/>
                </a:solidFill>
              </a:defRPr>
            </a:lvl8pPr>
            <a:lvl9pPr lvl="8" rtl="0">
              <a:buNone/>
              <a:defRPr>
                <a:solidFill>
                  <a:srgbClr val="68686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0"/>
          <p:cNvSpPr txBox="1"/>
          <p:nvPr/>
        </p:nvSpPr>
        <p:spPr>
          <a:xfrm>
            <a:off x="5838575" y="4616550"/>
            <a:ext cx="2808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86868"/>
                </a:solidFill>
                <a:latin typeface="Poppins"/>
                <a:ea typeface="Poppins"/>
                <a:cs typeface="Poppins"/>
                <a:sym typeface="Poppins"/>
              </a:rPr>
              <a:t>Workato Proprietary and Confidential</a:t>
            </a:r>
            <a:endParaRPr sz="900">
              <a:solidFill>
                <a:srgbClr val="68686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1222450" y="4713100"/>
            <a:ext cx="1026900" cy="25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81575" y="4710130"/>
            <a:ext cx="804775" cy="1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/>
          <p:nvPr/>
        </p:nvSpPr>
        <p:spPr>
          <a:xfrm>
            <a:off x="0" y="0"/>
            <a:ext cx="9144000" cy="90300"/>
          </a:xfrm>
          <a:prstGeom prst="rect">
            <a:avLst/>
          </a:prstGeom>
          <a:solidFill>
            <a:srgbClr val="67EA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230578" y="4710125"/>
            <a:ext cx="1140600" cy="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| workato.com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ctrTitle"/>
          </p:nvPr>
        </p:nvSpPr>
        <p:spPr>
          <a:xfrm>
            <a:off x="353325" y="2864600"/>
            <a:ext cx="8520600" cy="7431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Management System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1"/>
          </p:nvPr>
        </p:nvSpPr>
        <p:spPr>
          <a:xfrm>
            <a:off x="311700" y="3527900"/>
            <a:ext cx="8520600" cy="7926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 Delivery Bootcamp - Final Presentations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/>
        </p:nvSpPr>
        <p:spPr>
          <a:xfrm>
            <a:off x="288600" y="484375"/>
            <a:ext cx="1494000" cy="13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03  </a:t>
            </a:r>
            <a:endParaRPr sz="7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364800" y="2934075"/>
            <a:ext cx="7592400" cy="23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Recipe Build Review &amp; Demo</a:t>
            </a:r>
            <a:endParaRPr sz="5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26"/>
          <p:cNvSpPr txBox="1">
            <a:spLocks noGrp="1"/>
          </p:cNvSpPr>
          <p:nvPr>
            <p:ph type="sldNum" idx="1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sldNum" idx="1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311700" y="295253"/>
            <a:ext cx="8520600" cy="5727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Build Review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547991-C805-6B3C-9BB9-B8A7686F4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1" y="1041373"/>
            <a:ext cx="3774022" cy="35888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81BD40-569B-DBE4-12D8-2FA7F7795A6E}"/>
              </a:ext>
            </a:extLst>
          </p:cNvPr>
          <p:cNvSpPr txBox="1"/>
          <p:nvPr/>
        </p:nvSpPr>
        <p:spPr>
          <a:xfrm>
            <a:off x="472966" y="733596"/>
            <a:ext cx="197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Forward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ECE250-B53E-66C7-C6EB-4E29E378D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447" y="1041373"/>
            <a:ext cx="3484277" cy="37341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sldNum" idx="1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311700" y="295253"/>
            <a:ext cx="8520600" cy="5727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Outcome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6219F8-7EEC-49F1-ECB9-496ABD479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332" y="1138461"/>
            <a:ext cx="2444876" cy="1428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DD354C-2BF6-64ED-563B-871931E91FCD}"/>
              </a:ext>
            </a:extLst>
          </p:cNvPr>
          <p:cNvCxnSpPr>
            <a:cxnSpLocks/>
          </p:cNvCxnSpPr>
          <p:nvPr/>
        </p:nvCxnSpPr>
        <p:spPr>
          <a:xfrm>
            <a:off x="4729655" y="857422"/>
            <a:ext cx="0" cy="1709862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A6CC82-7D91-71E8-A11C-3EC54CCB233C}"/>
              </a:ext>
            </a:extLst>
          </p:cNvPr>
          <p:cNvSpPr txBox="1"/>
          <p:nvPr/>
        </p:nvSpPr>
        <p:spPr>
          <a:xfrm>
            <a:off x="4823107" y="864944"/>
            <a:ext cx="1785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/>
              <a:t>Slack Notification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E8102-7893-7B46-95DE-9A6CC8DE929B}"/>
              </a:ext>
            </a:extLst>
          </p:cNvPr>
          <p:cNvSpPr txBox="1"/>
          <p:nvPr/>
        </p:nvSpPr>
        <p:spPr>
          <a:xfrm>
            <a:off x="0" y="879944"/>
            <a:ext cx="1785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/>
              <a:t>Ticket Creation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ADA48-A936-7ADA-1F69-5F9A8BC40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028" y="2994156"/>
            <a:ext cx="2200501" cy="1694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F22924-CC22-F787-536E-30D8395B585B}"/>
              </a:ext>
            </a:extLst>
          </p:cNvPr>
          <p:cNvSpPr txBox="1"/>
          <p:nvPr/>
        </p:nvSpPr>
        <p:spPr>
          <a:xfrm>
            <a:off x="3789803" y="2622046"/>
            <a:ext cx="1785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/>
              <a:t>Monthly</a:t>
            </a:r>
            <a:r>
              <a:rPr lang="en-US" u="sng"/>
              <a:t> </a:t>
            </a:r>
            <a:r>
              <a:rPr lang="en-US" i="1" u="sng"/>
              <a:t>Report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1AEAF6-9858-3817-2847-9714CE737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1" y="1446821"/>
            <a:ext cx="4477405" cy="7620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1D2CC7-6731-CD9D-FF16-3FA4934945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3739" y="2984559"/>
            <a:ext cx="1880529" cy="170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34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sldNum" idx="1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title"/>
          </p:nvPr>
        </p:nvSpPr>
        <p:spPr>
          <a:xfrm>
            <a:off x="2958170" y="1398839"/>
            <a:ext cx="3227659" cy="5727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Demo</a:t>
            </a:r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2B61B02-A74F-4D17-909A-8C8B69259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839" y="2160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63C35-76EE-9BC5-C29E-883B8302F6E6}"/>
              </a:ext>
            </a:extLst>
          </p:cNvPr>
          <p:cNvSpPr txBox="1"/>
          <p:nvPr/>
        </p:nvSpPr>
        <p:spPr>
          <a:xfrm>
            <a:off x="2010103" y="2356945"/>
            <a:ext cx="63305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Case</a:t>
            </a:r>
            <a:r>
              <a:rPr lang="en-US"/>
              <a:t> : High Priority Case Creation in Salesforce</a:t>
            </a:r>
          </a:p>
          <a:p>
            <a:r>
              <a:rPr lang="en-US" b="1" u="sng"/>
              <a:t>Expected Outcome</a:t>
            </a:r>
            <a:r>
              <a:rPr lang="en-US"/>
              <a:t> : 1. Jira Issues to be created </a:t>
            </a:r>
            <a:br>
              <a:rPr lang="en-US"/>
            </a:br>
            <a:r>
              <a:rPr lang="en-US"/>
              <a:t>                                    2. Slack notification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/>
        </p:nvSpPr>
        <p:spPr>
          <a:xfrm>
            <a:off x="288600" y="484375"/>
            <a:ext cx="1494000" cy="13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05  </a:t>
            </a:r>
            <a:endParaRPr sz="7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7" name="Google Shape;237;p32"/>
          <p:cNvSpPr txBox="1"/>
          <p:nvPr/>
        </p:nvSpPr>
        <p:spPr>
          <a:xfrm>
            <a:off x="364800" y="2934075"/>
            <a:ext cx="7592400" cy="23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Closing</a:t>
            </a:r>
            <a:endParaRPr sz="5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" name="Google Shape;238;p32"/>
          <p:cNvSpPr txBox="1">
            <a:spLocks noGrp="1"/>
          </p:cNvSpPr>
          <p:nvPr>
            <p:ph type="sldNum" idx="1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83800" cy="31212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139700" indent="0" algn="l">
              <a:buNone/>
            </a:pPr>
            <a:r>
              <a:rPr lang="en-US" sz="1200" b="1" i="0" u="sng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Problem Statement </a:t>
            </a:r>
            <a:r>
              <a:rPr lang="en-US" sz="1000" b="1" i="0" u="sng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en-US" sz="10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existing process for managing newly created cases in Salesforce and corresponding issues in JIRA is manual, inefficient, and prone to errors. This results in:</a:t>
            </a:r>
          </a:p>
          <a:p>
            <a:pPr marL="914400" lvl="2" indent="-317500">
              <a:spcBef>
                <a:spcPts val="0"/>
              </a:spcBef>
              <a:buSzPts val="1400"/>
              <a:buFont typeface="Poppins"/>
              <a:buChar char="●"/>
            </a:pPr>
            <a:r>
              <a:rPr lang="en-US" sz="1000">
                <a:solidFill>
                  <a:srgbClr val="000000"/>
                </a:solidFill>
                <a:latin typeface="Open Sans" panose="020B0606030504020204" pitchFamily="34" charset="0"/>
              </a:rPr>
              <a:t>Manual Data Entry</a:t>
            </a:r>
          </a:p>
          <a:p>
            <a:pPr marL="914400" lvl="2" indent="-317500">
              <a:spcBef>
                <a:spcPts val="0"/>
              </a:spcBef>
              <a:buSzPts val="1400"/>
              <a:buFont typeface="Poppins"/>
              <a:buChar char="●"/>
            </a:pPr>
            <a:r>
              <a:rPr lang="en-US" sz="1000">
                <a:solidFill>
                  <a:srgbClr val="000000"/>
                </a:solidFill>
                <a:latin typeface="Open Sans" panose="020B0606030504020204" pitchFamily="34" charset="0"/>
              </a:rPr>
              <a:t>Delayed Response</a:t>
            </a:r>
          </a:p>
          <a:p>
            <a:pPr marL="914400" lvl="2" indent="-317500">
              <a:spcBef>
                <a:spcPts val="0"/>
              </a:spcBef>
              <a:buSzPts val="1400"/>
              <a:buFont typeface="Poppins"/>
              <a:buChar char="●"/>
            </a:pPr>
            <a:r>
              <a:rPr lang="en-US" sz="1000">
                <a:solidFill>
                  <a:srgbClr val="000000"/>
                </a:solidFill>
                <a:latin typeface="Open Sans" panose="020B0606030504020204" pitchFamily="34" charset="0"/>
              </a:rPr>
              <a:t>Data Inconsistency</a:t>
            </a:r>
          </a:p>
          <a:p>
            <a:pPr marL="914400" lvl="2" indent="-317500">
              <a:spcBef>
                <a:spcPts val="0"/>
              </a:spcBef>
              <a:buSzPts val="1400"/>
              <a:buFont typeface="Poppins"/>
              <a:buChar char="●"/>
            </a:pPr>
            <a:r>
              <a:rPr lang="en-US" sz="1000">
                <a:solidFill>
                  <a:srgbClr val="000000"/>
                </a:solidFill>
                <a:latin typeface="Open Sans" panose="020B0606030504020204" pitchFamily="34" charset="0"/>
              </a:rPr>
              <a:t>Inefficient Collaboration:</a:t>
            </a:r>
            <a:r>
              <a:rPr lang="en" sz="1000">
                <a:solidFill>
                  <a:srgbClr val="000000"/>
                </a:solidFill>
                <a:latin typeface="Open Sans" panose="020B0606030504020204" pitchFamily="34" charset="0"/>
              </a:rPr>
              <a:t> problem statement</a:t>
            </a:r>
            <a:endParaRPr lang="en-US" sz="100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914400" lvl="2" indent="-317500">
              <a:spcBef>
                <a:spcPts val="0"/>
              </a:spcBef>
              <a:buSzPts val="1400"/>
              <a:buFont typeface="Poppins"/>
              <a:buChar char="●"/>
            </a:pPr>
            <a:endParaRPr lang="en-US" sz="100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139700" indent="0">
              <a:buNone/>
            </a:pPr>
            <a:r>
              <a:rPr lang="en-US" sz="1200" b="1" u="sng">
                <a:solidFill>
                  <a:srgbClr val="000000"/>
                </a:solidFill>
                <a:latin typeface="Open Sans" panose="020B0606030504020204" pitchFamily="34" charset="0"/>
              </a:rPr>
              <a:t>Solution</a:t>
            </a:r>
            <a:r>
              <a:rPr lang="en-US" sz="1000" b="1" u="sng"/>
              <a:t> :</a:t>
            </a:r>
            <a:r>
              <a:rPr lang="en-US" sz="1000"/>
              <a:t> </a:t>
            </a:r>
            <a:r>
              <a:rPr lang="en-US" sz="1000">
                <a:solidFill>
                  <a:srgbClr val="000000"/>
                </a:solidFill>
                <a:latin typeface="Open Sans" panose="020B0606030504020204" pitchFamily="34" charset="0"/>
              </a:rPr>
              <a:t>Developed an automated utility that would listens for newly created cases in Salesforce, Automatically creates corresponding issues in JIRA and Sends real-time notifications on Slack for high-priority issues: </a:t>
            </a:r>
          </a:p>
          <a:p>
            <a:pPr marL="914400" lvl="2" indent="-317500">
              <a:spcBef>
                <a:spcPts val="0"/>
              </a:spcBef>
              <a:buSzPts val="1400"/>
              <a:buFont typeface="Poppins"/>
              <a:buChar char="●"/>
            </a:pPr>
            <a:r>
              <a:rPr lang="en-US" sz="1000">
                <a:solidFill>
                  <a:srgbClr val="000000"/>
                </a:solidFill>
                <a:latin typeface="Open Sans" panose="020B0606030504020204" pitchFamily="34" charset="0"/>
              </a:rPr>
              <a:t>Automation and Efficiency</a:t>
            </a:r>
          </a:p>
          <a:p>
            <a:pPr marL="914400" lvl="2" indent="-317500">
              <a:spcBef>
                <a:spcPts val="0"/>
              </a:spcBef>
              <a:buSzPts val="1400"/>
              <a:buFont typeface="Poppins"/>
              <a:buChar char="●"/>
            </a:pPr>
            <a:r>
              <a:rPr lang="en-US" sz="1000">
                <a:solidFill>
                  <a:srgbClr val="000000"/>
                </a:solidFill>
                <a:latin typeface="Open Sans" panose="020B0606030504020204" pitchFamily="34" charset="0"/>
              </a:rPr>
              <a:t>Improved Accuracy and Consistency</a:t>
            </a:r>
          </a:p>
          <a:p>
            <a:pPr marL="914400" lvl="2" indent="-317500">
              <a:spcBef>
                <a:spcPts val="0"/>
              </a:spcBef>
              <a:buSzPts val="1400"/>
              <a:buFont typeface="Poppins"/>
              <a:buChar char="●"/>
            </a:pPr>
            <a:r>
              <a:rPr lang="en-US" sz="1000">
                <a:solidFill>
                  <a:srgbClr val="000000"/>
                </a:solidFill>
                <a:latin typeface="Open Sans" panose="020B0606030504020204" pitchFamily="34" charset="0"/>
              </a:rPr>
              <a:t>Enhanced Collaboration</a:t>
            </a:r>
          </a:p>
          <a:p>
            <a:pPr marL="914400" lvl="2" indent="-317500">
              <a:spcBef>
                <a:spcPts val="0"/>
              </a:spcBef>
              <a:buSzPts val="1400"/>
              <a:buFont typeface="Poppins"/>
              <a:buChar char="●"/>
            </a:pPr>
            <a:r>
              <a:rPr lang="en-US" sz="1000">
                <a:solidFill>
                  <a:srgbClr val="000000"/>
                </a:solidFill>
                <a:latin typeface="Open Sans" panose="020B0606030504020204" pitchFamily="34" charset="0"/>
              </a:rPr>
              <a:t>Enhanced Monitoring and Reporting</a:t>
            </a:r>
          </a:p>
          <a:p>
            <a:pPr marL="914400" lvl="2" indent="-317500">
              <a:spcBef>
                <a:spcPts val="0"/>
              </a:spcBef>
              <a:buSzPts val="1400"/>
              <a:buFont typeface="Poppins"/>
              <a:buChar char="●"/>
            </a:pPr>
            <a:r>
              <a:rPr lang="en-US" sz="1000">
                <a:solidFill>
                  <a:srgbClr val="000000"/>
                </a:solidFill>
                <a:latin typeface="Open Sans" panose="020B0606030504020204" pitchFamily="34" charset="0"/>
              </a:rPr>
              <a:t>Improved Customer Satisfaction</a:t>
            </a:r>
          </a:p>
          <a:p>
            <a:pPr marL="139700" indent="0">
              <a:buNone/>
            </a:pPr>
            <a:endParaRPr lang="en-US" sz="100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 u="sng">
                <a:solidFill>
                  <a:srgbClr val="000000"/>
                </a:solidFill>
                <a:latin typeface="Open Sans" panose="020B0606030504020204" pitchFamily="34" charset="0"/>
              </a:rPr>
              <a:t>Future Enhancements:</a:t>
            </a:r>
          </a:p>
          <a:p>
            <a:pPr marL="914400" lvl="2" indent="-317500">
              <a:spcBef>
                <a:spcPts val="0"/>
              </a:spcBef>
              <a:buSzPts val="1400"/>
              <a:buFont typeface="Poppins"/>
              <a:buChar char="●"/>
            </a:pPr>
            <a:r>
              <a:rPr lang="en-US" sz="1000">
                <a:solidFill>
                  <a:srgbClr val="000000"/>
                </a:solidFill>
                <a:latin typeface="Open Sans" panose="020B0606030504020204" pitchFamily="34" charset="0"/>
              </a:rPr>
              <a:t>Create </a:t>
            </a:r>
            <a:r>
              <a:rPr lang="en-US" sz="1000" err="1">
                <a:solidFill>
                  <a:srgbClr val="000000"/>
                </a:solidFill>
                <a:latin typeface="Open Sans" panose="020B0606030504020204" pitchFamily="34" charset="0"/>
              </a:rPr>
              <a:t>Workbot</a:t>
            </a:r>
            <a:r>
              <a:rPr lang="en-US" sz="1000">
                <a:solidFill>
                  <a:srgbClr val="000000"/>
                </a:solidFill>
                <a:latin typeface="Open Sans" panose="020B0606030504020204" pitchFamily="34" charset="0"/>
              </a:rPr>
              <a:t> for the Managers to interact with high priority defects which were not responded to in 24 hours</a:t>
            </a:r>
          </a:p>
          <a:p>
            <a:pPr marL="914400" lvl="2" indent="-317500">
              <a:spcBef>
                <a:spcPts val="0"/>
              </a:spcBef>
              <a:buSzPts val="1400"/>
              <a:buFont typeface="Poppins"/>
              <a:buChar char="●"/>
            </a:pPr>
            <a:r>
              <a:rPr lang="en-US" sz="1000">
                <a:solidFill>
                  <a:srgbClr val="000000"/>
                </a:solidFill>
                <a:latin typeface="Open Sans" panose="020B0606030504020204" pitchFamily="34" charset="0"/>
              </a:rPr>
              <a:t>Workflow App to track high wait time cases and escalate as per escalation matrix</a:t>
            </a:r>
          </a:p>
          <a:p>
            <a:pPr marL="914400" lvl="2" indent="-317500">
              <a:spcBef>
                <a:spcPts val="0"/>
              </a:spcBef>
              <a:buSzPts val="1400"/>
              <a:buFont typeface="Poppins"/>
              <a:buChar char="●"/>
            </a:pPr>
            <a:r>
              <a:rPr lang="en-US" sz="1000">
                <a:solidFill>
                  <a:srgbClr val="000000"/>
                </a:solidFill>
                <a:latin typeface="Open Sans" panose="020B0606030504020204" pitchFamily="34" charset="0"/>
              </a:rPr>
              <a:t>Incorporate AI Analytics to check most common case root cause and suggest flows to automate it.</a:t>
            </a:r>
          </a:p>
          <a:p>
            <a:pPr marL="139700" indent="0">
              <a:buNone/>
            </a:pPr>
            <a:endParaRPr lang="en-US" sz="100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139700" indent="0">
              <a:buNone/>
            </a:pPr>
            <a:endParaRPr lang="en-US" sz="100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311700" y="405611"/>
            <a:ext cx="8520600" cy="5727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9071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311700" y="366198"/>
            <a:ext cx="8520600" cy="5727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162B6E-B98A-15D8-F5C1-5A5311060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767544"/>
              </p:ext>
            </p:extLst>
          </p:nvPr>
        </p:nvGraphicFramePr>
        <p:xfrm>
          <a:off x="394139" y="938898"/>
          <a:ext cx="5431220" cy="2579221"/>
        </p:xfrm>
        <a:graphic>
          <a:graphicData uri="http://schemas.openxmlformats.org/drawingml/2006/table">
            <a:tbl>
              <a:tblPr>
                <a:tableStyleId>{B6A40FE4-AAB1-4EB9-8F11-DFBA66E6DB4C}</a:tableStyleId>
              </a:tblPr>
              <a:tblGrid>
                <a:gridCol w="2284033">
                  <a:extLst>
                    <a:ext uri="{9D8B030D-6E8A-4147-A177-3AD203B41FA5}">
                      <a16:colId xmlns:a16="http://schemas.microsoft.com/office/drawing/2014/main" val="3754643938"/>
                    </a:ext>
                  </a:extLst>
                </a:gridCol>
                <a:gridCol w="3147187">
                  <a:extLst>
                    <a:ext uri="{9D8B030D-6E8A-4147-A177-3AD203B41FA5}">
                      <a16:colId xmlns:a16="http://schemas.microsoft.com/office/drawing/2014/main" val="2892365515"/>
                    </a:ext>
                  </a:extLst>
                </a:gridCol>
              </a:tblGrid>
              <a:tr h="21041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Forward Flow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13759"/>
                  </a:ext>
                </a:extLst>
              </a:tr>
              <a:tr h="196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Test Cases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Expected Result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1118875"/>
                  </a:ext>
                </a:extLst>
              </a:tr>
              <a:tr h="590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High Priority Case Creation in Salesforce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1. Jira Issues to be created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2. Slack notification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675255"/>
                  </a:ext>
                </a:extLst>
              </a:tr>
              <a:tr h="590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 Priority Case Creation in salesforce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1. Jira Issues to be created </a:t>
                      </a:r>
                      <a:br>
                        <a:rPr lang="en-US" sz="1100" u="none" strike="noStrike">
                          <a:effectLst/>
                        </a:rPr>
                      </a:b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43347348"/>
                  </a:ext>
                </a:extLst>
              </a:tr>
              <a:tr h="196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Case Update in Salesforce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Jira issues to be updated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31366811"/>
                  </a:ext>
                </a:extLst>
              </a:tr>
              <a:tr h="393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Error while jira upate/create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1. Email Notification </a:t>
                      </a:r>
                      <a:br>
                        <a:rPr lang="fr-FR" sz="1100" u="none" strike="noStrike">
                          <a:effectLst/>
                        </a:rPr>
                      </a:br>
                      <a:r>
                        <a:rPr lang="fr-FR" sz="1100" u="none" strike="noStrike">
                          <a:effectLst/>
                        </a:rPr>
                        <a:t>2. Logging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21168110"/>
                  </a:ext>
                </a:extLst>
              </a:tr>
              <a:tr h="400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Error while posting slack notification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1. Email Notification </a:t>
                      </a:r>
                      <a:br>
                        <a:rPr lang="fr-FR" sz="1100" u="none" strike="noStrike">
                          <a:effectLst/>
                        </a:rPr>
                      </a:br>
                      <a:r>
                        <a:rPr lang="fr-FR" sz="1100" u="none" strike="noStrike">
                          <a:effectLst/>
                        </a:rPr>
                        <a:t>2. </a:t>
                      </a:r>
                      <a:r>
                        <a:rPr lang="fr-FR" sz="1100" u="none" strike="noStrike" err="1">
                          <a:effectLst/>
                        </a:rPr>
                        <a:t>Logging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33722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520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/>
        </p:nvSpPr>
        <p:spPr>
          <a:xfrm>
            <a:off x="288600" y="484375"/>
            <a:ext cx="1494000" cy="13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06  </a:t>
            </a:r>
            <a:endParaRPr sz="7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1" name="Google Shape;251;p34"/>
          <p:cNvSpPr txBox="1"/>
          <p:nvPr/>
        </p:nvSpPr>
        <p:spPr>
          <a:xfrm>
            <a:off x="364800" y="2934075"/>
            <a:ext cx="7592400" cy="23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Questions &amp; Feedback</a:t>
            </a:r>
            <a:endParaRPr sz="5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p34"/>
          <p:cNvSpPr txBox="1">
            <a:spLocks noGrp="1"/>
          </p:cNvSpPr>
          <p:nvPr>
            <p:ph type="sldNum" idx="1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sldNum" idx="1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18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>
            <a:off x="0" y="0"/>
            <a:ext cx="2877300" cy="5143500"/>
          </a:xfrm>
          <a:prstGeom prst="rect">
            <a:avLst/>
          </a:prstGeom>
          <a:solidFill>
            <a:srgbClr val="67EA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464100" y="749825"/>
            <a:ext cx="1369500" cy="5727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Agenda</a:t>
            </a:r>
            <a:endParaRPr sz="2400"/>
          </a:p>
        </p:txBody>
      </p:sp>
      <p:sp>
        <p:nvSpPr>
          <p:cNvPr id="139" name="Google Shape;139;p20"/>
          <p:cNvSpPr txBox="1">
            <a:spLocks noGrp="1"/>
          </p:cNvSpPr>
          <p:nvPr>
            <p:ph type="sldNum" idx="1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140" name="Google Shape;140;p20"/>
          <p:cNvGraphicFramePr/>
          <p:nvPr/>
        </p:nvGraphicFramePr>
        <p:xfrm>
          <a:off x="3100225" y="660600"/>
          <a:ext cx="6043775" cy="3454220"/>
        </p:xfrm>
        <a:graphic>
          <a:graphicData uri="http://schemas.openxmlformats.org/drawingml/2006/table">
            <a:tbl>
              <a:tblPr>
                <a:noFill/>
                <a:tableStyleId>{B6A40FE4-AAB1-4EB9-8F11-DFBA66E6DB4C}</a:tableStyleId>
              </a:tblPr>
              <a:tblGrid>
                <a:gridCol w="11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01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Use Case Overview (2 min)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02</a:t>
                      </a:r>
                      <a:endParaRPr sz="1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Process Flow (1 min)</a:t>
                      </a:r>
                      <a:endParaRPr sz="1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03</a:t>
                      </a:r>
                      <a:endParaRPr sz="1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Recipe Build Review &amp; Demo (6 min)</a:t>
                      </a:r>
                      <a:endParaRPr sz="1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04</a:t>
                      </a:r>
                      <a:endParaRPr sz="1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Testing &amp; Deployment Strategy (2 min)</a:t>
                      </a:r>
                      <a:endParaRPr sz="1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05</a:t>
                      </a:r>
                      <a:endParaRPr sz="1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Closing (2 min)</a:t>
                      </a:r>
                      <a:endParaRPr sz="1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06</a:t>
                      </a:r>
                      <a:endParaRPr sz="1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Questions &amp; Feedback (3 min)</a:t>
                      </a:r>
                      <a:endParaRPr sz="1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287725" y="306525"/>
            <a:ext cx="6486300" cy="4656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 b="1"/>
          </a:p>
        </p:txBody>
      </p:sp>
      <p:sp>
        <p:nvSpPr>
          <p:cNvPr id="147" name="Google Shape;147;p21"/>
          <p:cNvSpPr/>
          <p:nvPr/>
        </p:nvSpPr>
        <p:spPr>
          <a:xfrm>
            <a:off x="4743721" y="871511"/>
            <a:ext cx="2398058" cy="1426798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2035246" y="871511"/>
            <a:ext cx="2398058" cy="1426798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4783714" y="1895290"/>
            <a:ext cx="2398058" cy="29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25252"/>
                </a:solidFill>
                <a:latin typeface="Poppins"/>
                <a:ea typeface="Poppins"/>
                <a:cs typeface="Poppins"/>
                <a:sym typeface="Poppins"/>
              </a:rPr>
              <a:t>Deloitte</a:t>
            </a:r>
            <a:endParaRPr sz="1000">
              <a:solidFill>
                <a:srgbClr val="52525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2059548" y="1581350"/>
            <a:ext cx="2398058" cy="280099"/>
          </a:xfrm>
          <a:prstGeom prst="rect">
            <a:avLst/>
          </a:prstGeom>
          <a:solidFill>
            <a:srgbClr val="67EA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Chanakya</a:t>
            </a:r>
            <a:endParaRPr sz="1200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2059548" y="1888911"/>
            <a:ext cx="2398058" cy="252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25252"/>
                </a:solidFill>
                <a:latin typeface="Poppins"/>
                <a:ea typeface="Poppins"/>
                <a:cs typeface="Poppins"/>
                <a:sym typeface="Poppins"/>
              </a:rPr>
              <a:t>Deloitte</a:t>
            </a:r>
            <a:endParaRPr sz="1000">
              <a:solidFill>
                <a:srgbClr val="52525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4765898" y="1608812"/>
            <a:ext cx="2398058" cy="280099"/>
          </a:xfrm>
          <a:prstGeom prst="rect">
            <a:avLst/>
          </a:prstGeom>
          <a:solidFill>
            <a:srgbClr val="67EA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Suryakant</a:t>
            </a:r>
            <a:endParaRPr sz="1200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5411494" y="699520"/>
            <a:ext cx="1106866" cy="583951"/>
          </a:xfrm>
          <a:prstGeom prst="ellipse">
            <a:avLst/>
          </a:prstGeom>
          <a:solidFill>
            <a:srgbClr val="FDD3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2676219" y="723070"/>
            <a:ext cx="1106866" cy="583951"/>
          </a:xfrm>
          <a:prstGeom prst="ellipse">
            <a:avLst/>
          </a:prstGeom>
          <a:solidFill>
            <a:srgbClr val="FDD3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2759545" y="804210"/>
            <a:ext cx="956081" cy="4977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Image</a:t>
            </a:r>
            <a:endParaRPr sz="1300"/>
          </a:p>
        </p:txBody>
      </p:sp>
      <p:sp>
        <p:nvSpPr>
          <p:cNvPr id="156" name="Google Shape;156;p21"/>
          <p:cNvSpPr/>
          <p:nvPr/>
        </p:nvSpPr>
        <p:spPr>
          <a:xfrm>
            <a:off x="5492695" y="765660"/>
            <a:ext cx="956081" cy="4977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Image</a:t>
            </a:r>
            <a:endParaRPr sz="1300"/>
          </a:p>
        </p:txBody>
      </p:sp>
      <p:sp>
        <p:nvSpPr>
          <p:cNvPr id="2" name="Google Shape;147;p21">
            <a:extLst>
              <a:ext uri="{FF2B5EF4-FFF2-40B4-BE49-F238E27FC236}">
                <a16:creationId xmlns:a16="http://schemas.microsoft.com/office/drawing/2014/main" id="{B86B1C7B-7594-4199-C335-0DCCB139BA68}"/>
              </a:ext>
            </a:extLst>
          </p:cNvPr>
          <p:cNvSpPr/>
          <p:nvPr/>
        </p:nvSpPr>
        <p:spPr>
          <a:xfrm>
            <a:off x="3419637" y="2822375"/>
            <a:ext cx="2398058" cy="1426798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48;p21">
            <a:extLst>
              <a:ext uri="{FF2B5EF4-FFF2-40B4-BE49-F238E27FC236}">
                <a16:creationId xmlns:a16="http://schemas.microsoft.com/office/drawing/2014/main" id="{1B422334-CC26-8C11-20A1-8788E77DCE73}"/>
              </a:ext>
            </a:extLst>
          </p:cNvPr>
          <p:cNvSpPr/>
          <p:nvPr/>
        </p:nvSpPr>
        <p:spPr>
          <a:xfrm>
            <a:off x="555914" y="2845192"/>
            <a:ext cx="2398058" cy="1426798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49;p21">
            <a:extLst>
              <a:ext uri="{FF2B5EF4-FFF2-40B4-BE49-F238E27FC236}">
                <a16:creationId xmlns:a16="http://schemas.microsoft.com/office/drawing/2014/main" id="{82AE691E-3CCC-B538-BF11-5DA93E1CE5BB}"/>
              </a:ext>
            </a:extLst>
          </p:cNvPr>
          <p:cNvSpPr txBox="1"/>
          <p:nvPr/>
        </p:nvSpPr>
        <p:spPr>
          <a:xfrm>
            <a:off x="3459630" y="3846154"/>
            <a:ext cx="2398058" cy="29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525252"/>
                </a:solidFill>
                <a:latin typeface="Poppins"/>
                <a:ea typeface="Poppins"/>
                <a:cs typeface="Poppins"/>
                <a:sym typeface="Poppins"/>
              </a:rPr>
              <a:t>Deloitte</a:t>
            </a:r>
          </a:p>
        </p:txBody>
      </p:sp>
      <p:sp>
        <p:nvSpPr>
          <p:cNvPr id="5" name="Google Shape;150;p21">
            <a:extLst>
              <a:ext uri="{FF2B5EF4-FFF2-40B4-BE49-F238E27FC236}">
                <a16:creationId xmlns:a16="http://schemas.microsoft.com/office/drawing/2014/main" id="{7A800DE1-BE56-6DFD-CDED-F1CA29057897}"/>
              </a:ext>
            </a:extLst>
          </p:cNvPr>
          <p:cNvSpPr txBox="1"/>
          <p:nvPr/>
        </p:nvSpPr>
        <p:spPr>
          <a:xfrm>
            <a:off x="580216" y="3555031"/>
            <a:ext cx="2398058" cy="280099"/>
          </a:xfrm>
          <a:prstGeom prst="rect">
            <a:avLst/>
          </a:prstGeom>
          <a:solidFill>
            <a:srgbClr val="67EA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Nilanjana</a:t>
            </a:r>
            <a:endParaRPr sz="1200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Google Shape;151;p21">
            <a:extLst>
              <a:ext uri="{FF2B5EF4-FFF2-40B4-BE49-F238E27FC236}">
                <a16:creationId xmlns:a16="http://schemas.microsoft.com/office/drawing/2014/main" id="{FC2D1D5E-5202-AE44-B90F-B21B493B421A}"/>
              </a:ext>
            </a:extLst>
          </p:cNvPr>
          <p:cNvSpPr txBox="1"/>
          <p:nvPr/>
        </p:nvSpPr>
        <p:spPr>
          <a:xfrm>
            <a:off x="580216" y="3862592"/>
            <a:ext cx="2398058" cy="252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525252"/>
                </a:solidFill>
                <a:latin typeface="Poppins"/>
                <a:ea typeface="Poppins"/>
                <a:cs typeface="Poppins"/>
                <a:sym typeface="Poppins"/>
              </a:rPr>
              <a:t>Deloitte</a:t>
            </a:r>
          </a:p>
        </p:txBody>
      </p:sp>
      <p:sp>
        <p:nvSpPr>
          <p:cNvPr id="7" name="Google Shape;152;p21">
            <a:extLst>
              <a:ext uri="{FF2B5EF4-FFF2-40B4-BE49-F238E27FC236}">
                <a16:creationId xmlns:a16="http://schemas.microsoft.com/office/drawing/2014/main" id="{4E494ACA-DDBC-A628-CE6D-738488F5424C}"/>
              </a:ext>
            </a:extLst>
          </p:cNvPr>
          <p:cNvSpPr txBox="1"/>
          <p:nvPr/>
        </p:nvSpPr>
        <p:spPr>
          <a:xfrm>
            <a:off x="3441814" y="3559676"/>
            <a:ext cx="2398058" cy="280099"/>
          </a:xfrm>
          <a:prstGeom prst="rect">
            <a:avLst/>
          </a:prstGeom>
          <a:solidFill>
            <a:srgbClr val="67EA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Mrinalini</a:t>
            </a:r>
            <a:endParaRPr sz="1200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Google Shape;153;p21">
            <a:extLst>
              <a:ext uri="{FF2B5EF4-FFF2-40B4-BE49-F238E27FC236}">
                <a16:creationId xmlns:a16="http://schemas.microsoft.com/office/drawing/2014/main" id="{AEFBC9C3-80F9-A2F8-DC96-FDD687D760C4}"/>
              </a:ext>
            </a:extLst>
          </p:cNvPr>
          <p:cNvSpPr/>
          <p:nvPr/>
        </p:nvSpPr>
        <p:spPr>
          <a:xfrm>
            <a:off x="4087410" y="2650384"/>
            <a:ext cx="1106866" cy="583951"/>
          </a:xfrm>
          <a:prstGeom prst="ellipse">
            <a:avLst/>
          </a:prstGeom>
          <a:solidFill>
            <a:srgbClr val="FDD3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54;p21">
            <a:extLst>
              <a:ext uri="{FF2B5EF4-FFF2-40B4-BE49-F238E27FC236}">
                <a16:creationId xmlns:a16="http://schemas.microsoft.com/office/drawing/2014/main" id="{887D8D46-572D-F6E5-EB3D-FCE02A0E373A}"/>
              </a:ext>
            </a:extLst>
          </p:cNvPr>
          <p:cNvSpPr/>
          <p:nvPr/>
        </p:nvSpPr>
        <p:spPr>
          <a:xfrm>
            <a:off x="1196887" y="2696751"/>
            <a:ext cx="1106866" cy="583951"/>
          </a:xfrm>
          <a:prstGeom prst="ellipse">
            <a:avLst/>
          </a:prstGeom>
          <a:solidFill>
            <a:srgbClr val="FDD3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55;p21">
            <a:extLst>
              <a:ext uri="{FF2B5EF4-FFF2-40B4-BE49-F238E27FC236}">
                <a16:creationId xmlns:a16="http://schemas.microsoft.com/office/drawing/2014/main" id="{80320C57-CA09-047E-7C84-C8A034347BB1}"/>
              </a:ext>
            </a:extLst>
          </p:cNvPr>
          <p:cNvSpPr/>
          <p:nvPr/>
        </p:nvSpPr>
        <p:spPr>
          <a:xfrm>
            <a:off x="1280213" y="2777891"/>
            <a:ext cx="956081" cy="4977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Image</a:t>
            </a:r>
            <a:endParaRPr sz="1300"/>
          </a:p>
        </p:txBody>
      </p:sp>
      <p:sp>
        <p:nvSpPr>
          <p:cNvPr id="11" name="Google Shape;156;p21">
            <a:extLst>
              <a:ext uri="{FF2B5EF4-FFF2-40B4-BE49-F238E27FC236}">
                <a16:creationId xmlns:a16="http://schemas.microsoft.com/office/drawing/2014/main" id="{439BFE7D-928E-3E89-802A-96B3916C219F}"/>
              </a:ext>
            </a:extLst>
          </p:cNvPr>
          <p:cNvSpPr/>
          <p:nvPr/>
        </p:nvSpPr>
        <p:spPr>
          <a:xfrm>
            <a:off x="4168611" y="2716524"/>
            <a:ext cx="956081" cy="4977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Image</a:t>
            </a:r>
            <a:endParaRPr sz="1300"/>
          </a:p>
        </p:txBody>
      </p:sp>
      <p:sp>
        <p:nvSpPr>
          <p:cNvPr id="12" name="Google Shape;147;p21">
            <a:extLst>
              <a:ext uri="{FF2B5EF4-FFF2-40B4-BE49-F238E27FC236}">
                <a16:creationId xmlns:a16="http://schemas.microsoft.com/office/drawing/2014/main" id="{9448C1A9-18F3-EF92-B196-1A2916455BBE}"/>
              </a:ext>
            </a:extLst>
          </p:cNvPr>
          <p:cNvSpPr/>
          <p:nvPr/>
        </p:nvSpPr>
        <p:spPr>
          <a:xfrm>
            <a:off x="6305799" y="2798473"/>
            <a:ext cx="2398058" cy="1426798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21">
            <a:extLst>
              <a:ext uri="{FF2B5EF4-FFF2-40B4-BE49-F238E27FC236}">
                <a16:creationId xmlns:a16="http://schemas.microsoft.com/office/drawing/2014/main" id="{BCF00152-8294-41C4-F6FA-136EB153B52A}"/>
              </a:ext>
            </a:extLst>
          </p:cNvPr>
          <p:cNvSpPr txBox="1"/>
          <p:nvPr/>
        </p:nvSpPr>
        <p:spPr>
          <a:xfrm>
            <a:off x="6345792" y="3822252"/>
            <a:ext cx="2398058" cy="29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525252"/>
                </a:solidFill>
                <a:latin typeface="Poppins"/>
                <a:ea typeface="Poppins"/>
                <a:cs typeface="Poppins"/>
                <a:sym typeface="Poppins"/>
              </a:rPr>
              <a:t>Deloitte</a:t>
            </a:r>
          </a:p>
        </p:txBody>
      </p:sp>
      <p:sp>
        <p:nvSpPr>
          <p:cNvPr id="14" name="Google Shape;152;p21">
            <a:extLst>
              <a:ext uri="{FF2B5EF4-FFF2-40B4-BE49-F238E27FC236}">
                <a16:creationId xmlns:a16="http://schemas.microsoft.com/office/drawing/2014/main" id="{F09216B5-B603-9AFE-A3DA-B5D6ECEC3A18}"/>
              </a:ext>
            </a:extLst>
          </p:cNvPr>
          <p:cNvSpPr txBox="1"/>
          <p:nvPr/>
        </p:nvSpPr>
        <p:spPr>
          <a:xfrm>
            <a:off x="6327976" y="3535774"/>
            <a:ext cx="2398058" cy="280099"/>
          </a:xfrm>
          <a:prstGeom prst="rect">
            <a:avLst/>
          </a:prstGeom>
          <a:solidFill>
            <a:srgbClr val="67EA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Shivansh</a:t>
            </a:r>
            <a:endParaRPr sz="1200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Google Shape;153;p21">
            <a:extLst>
              <a:ext uri="{FF2B5EF4-FFF2-40B4-BE49-F238E27FC236}">
                <a16:creationId xmlns:a16="http://schemas.microsoft.com/office/drawing/2014/main" id="{4D6DE20B-7C2A-601F-ABD4-476E37B81A87}"/>
              </a:ext>
            </a:extLst>
          </p:cNvPr>
          <p:cNvSpPr/>
          <p:nvPr/>
        </p:nvSpPr>
        <p:spPr>
          <a:xfrm>
            <a:off x="6973572" y="2677749"/>
            <a:ext cx="1106866" cy="583951"/>
          </a:xfrm>
          <a:prstGeom prst="ellipse">
            <a:avLst/>
          </a:prstGeom>
          <a:solidFill>
            <a:srgbClr val="FDD3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56;p21">
            <a:extLst>
              <a:ext uri="{FF2B5EF4-FFF2-40B4-BE49-F238E27FC236}">
                <a16:creationId xmlns:a16="http://schemas.microsoft.com/office/drawing/2014/main" id="{8196054C-785D-6E00-8D5C-E10F293E9B91}"/>
              </a:ext>
            </a:extLst>
          </p:cNvPr>
          <p:cNvSpPr/>
          <p:nvPr/>
        </p:nvSpPr>
        <p:spPr>
          <a:xfrm>
            <a:off x="7054773" y="2692622"/>
            <a:ext cx="956081" cy="4977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Image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/>
        </p:nvSpPr>
        <p:spPr>
          <a:xfrm>
            <a:off x="288600" y="484375"/>
            <a:ext cx="1494000" cy="13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01  </a:t>
            </a:r>
            <a:endParaRPr sz="7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364800" y="2934075"/>
            <a:ext cx="7592400" cy="23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Use Case Overview</a:t>
            </a:r>
            <a:endParaRPr sz="5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sldNum" idx="1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sldNum" idx="1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Overview</a:t>
            </a:r>
            <a:endParaRPr/>
          </a:p>
        </p:txBody>
      </p:sp>
      <p:graphicFrame>
        <p:nvGraphicFramePr>
          <p:cNvPr id="170" name="Google Shape;170;p23"/>
          <p:cNvGraphicFramePr/>
          <p:nvPr>
            <p:extLst>
              <p:ext uri="{D42A27DB-BD31-4B8C-83A1-F6EECF244321}">
                <p14:modId xmlns:p14="http://schemas.microsoft.com/office/powerpoint/2010/main" val="1751150959"/>
              </p:ext>
            </p:extLst>
          </p:nvPr>
        </p:nvGraphicFramePr>
        <p:xfrm>
          <a:off x="720225" y="1135000"/>
          <a:ext cx="7239000" cy="3261210"/>
        </p:xfrm>
        <a:graphic>
          <a:graphicData uri="http://schemas.openxmlformats.org/drawingml/2006/table">
            <a:tbl>
              <a:tblPr>
                <a:noFill/>
                <a:tableStyleId>{B6A40FE4-AAB1-4EB9-8F11-DFBA66E6DB4C}</a:tableStyleId>
              </a:tblPr>
              <a:tblGrid>
                <a:gridCol w="224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Use Case Title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Automated Case Desk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Department(s) Involved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L1 Support Team, Dev Support team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Application(s) Involved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Salesforce, JIRA, Slack, </a:t>
                      </a:r>
                      <a:r>
                        <a:rPr lang="en-US" err="1"/>
                        <a:t>Workbot</a:t>
                      </a:r>
                      <a:r>
                        <a:rPr lang="en-US"/>
                        <a:t>,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Business Problem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Faster notification , resolution and reporting  of high-priority cases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Proposed Solution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This automation brings down the instances of missed high priority cases by creating automated JIRA tickets for the concerned team to monitor.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Also, the Slack message helps with the much-required notifications so anyone who is on-call or disturbed rotation can keep an eye on such high priority notifications.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/>
        </p:nvSpPr>
        <p:spPr>
          <a:xfrm>
            <a:off x="288600" y="484375"/>
            <a:ext cx="1494000" cy="13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02  </a:t>
            </a:r>
            <a:endParaRPr sz="7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364800" y="2934075"/>
            <a:ext cx="7592400" cy="23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Process Flow</a:t>
            </a:r>
            <a:endParaRPr sz="5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7" name="Google Shape;177;p24"/>
          <p:cNvSpPr txBox="1">
            <a:spLocks noGrp="1"/>
          </p:cNvSpPr>
          <p:nvPr>
            <p:ph type="sldNum" idx="1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B655-9E3F-F5CA-E628-6D20AD8F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8C17F-92A7-A2BB-6832-7C4C111AA5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6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454110F2-0AF7-6225-9F0D-D9A454442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53" y="1026444"/>
            <a:ext cx="5053264" cy="316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8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sldNum" idx="12"/>
          </p:nvPr>
        </p:nvSpPr>
        <p:spPr>
          <a:xfrm>
            <a:off x="8340628" y="4578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311700" y="171208"/>
            <a:ext cx="8520600" cy="5727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/>
          <a:p>
            <a:r>
              <a:rPr lang="en"/>
              <a:t>Process Flow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E7B33E-A1F0-024A-22D0-6752BCC42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237" y="564808"/>
            <a:ext cx="3707358" cy="45786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B1BA12-9459-DEAC-3F49-44B65D64D00B}"/>
              </a:ext>
            </a:extLst>
          </p:cNvPr>
          <p:cNvSpPr txBox="1"/>
          <p:nvPr/>
        </p:nvSpPr>
        <p:spPr>
          <a:xfrm>
            <a:off x="3551464" y="408214"/>
            <a:ext cx="3372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Salesforce to JIRA data transfer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07A3-9650-EEF3-52F6-377EAA9A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Process Flow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7D786-9613-F04D-BC92-0F5458898FAE}"/>
              </a:ext>
            </a:extLst>
          </p:cNvPr>
          <p:cNvSpPr txBox="1"/>
          <p:nvPr/>
        </p:nvSpPr>
        <p:spPr>
          <a:xfrm>
            <a:off x="4204608" y="420187"/>
            <a:ext cx="3372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JIRA to Salesforce data transfer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D11F4E-61D1-4653-715D-38A930B20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425" y="574075"/>
            <a:ext cx="3516231" cy="454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176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On-screen Show (16:9)</PresentationFormat>
  <Paragraphs>114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Lato</vt:lpstr>
      <vt:lpstr>Arial</vt:lpstr>
      <vt:lpstr>Source Sans Pro</vt:lpstr>
      <vt:lpstr>Poppins</vt:lpstr>
      <vt:lpstr>Calibri</vt:lpstr>
      <vt:lpstr>Open Sans</vt:lpstr>
      <vt:lpstr>Simple Light</vt:lpstr>
      <vt:lpstr>Case Management System</vt:lpstr>
      <vt:lpstr>Agenda</vt:lpstr>
      <vt:lpstr>Introductions</vt:lpstr>
      <vt:lpstr>PowerPoint Presentation</vt:lpstr>
      <vt:lpstr>Use Case Overview</vt:lpstr>
      <vt:lpstr>PowerPoint Presentation</vt:lpstr>
      <vt:lpstr>Process Flow</vt:lpstr>
      <vt:lpstr>Process Flow</vt:lpstr>
      <vt:lpstr>Process Flow</vt:lpstr>
      <vt:lpstr>PowerPoint Presentation</vt:lpstr>
      <vt:lpstr>Recipe Build Review</vt:lpstr>
      <vt:lpstr>Recipe Outcome</vt:lpstr>
      <vt:lpstr>Recipe Demo</vt:lpstr>
      <vt:lpstr>PowerPoint Presentation</vt:lpstr>
      <vt:lpstr>Closing</vt:lpstr>
      <vt:lpstr>Test Cases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Management System</dc:title>
  <cp:lastModifiedBy>Sharma, Mrinalini</cp:lastModifiedBy>
  <cp:revision>1</cp:revision>
  <dcterms:modified xsi:type="dcterms:W3CDTF">2024-12-19T10:57:30Z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2024-12-19T06:21:55Z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2a4102cd-5e8f-4b9f-910a-3b162b36ecf0</vt:lpwstr>
  </property>
  <property fmtid="{D5CDD505-2E9C-101B-9397-08002B2CF9AE}" pid="8" name="MSIP_Label_ea60d57e-af5b-4752-ac57-3e4f28ca11dc_ContentBits">
    <vt:lpwstr>0</vt:lpwstr>
  </property>
</Properties>
</file>