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  <p:sldMasterId id="2147483841" r:id="rId2"/>
  </p:sldMasterIdLst>
  <p:sldIdLst>
    <p:sldId id="256" r:id="rId3"/>
    <p:sldId id="275" r:id="rId4"/>
    <p:sldId id="257" r:id="rId5"/>
    <p:sldId id="265" r:id="rId6"/>
    <p:sldId id="267" r:id="rId7"/>
    <p:sldId id="273" r:id="rId8"/>
    <p:sldId id="268" r:id="rId9"/>
    <p:sldId id="269" r:id="rId10"/>
    <p:sldId id="270" r:id="rId11"/>
    <p:sldId id="271" r:id="rId12"/>
    <p:sldId id="274" r:id="rId13"/>
    <p:sldId id="27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2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6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49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52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3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712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91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77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68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2A1C-BE70-4BE4-8C0D-8831ECC40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23024-259E-4A01-8D2C-D6DEB4E2F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C9B8B-DAA5-4603-A58A-D3839266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A7EA2-C11E-43C3-A635-5567F9E3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B5AC-32C4-4E02-A811-EF7C4BB6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2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4762-D5A2-4821-9F59-293E8367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8631-EE30-44B3-ADCE-AB99F8AF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2EC5-5CBE-408D-9296-5F53CDA2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D6724-B1BE-4FB4-9927-A48716B2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0FF0-F0C5-460C-B658-F19A1131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95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1C4-0689-4AB0-9F07-4F5CFF17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97E8D-B84A-48DA-9185-8D6ECCC7A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6A6BF-754F-403D-9E88-2D9FFC78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9031D-F8D8-4890-B8DF-374E0E6F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AE953-0C6B-464D-91D5-20F0E21F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8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233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F724-A13C-48F6-810D-92C7EB89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CD36-4773-4863-B334-519EFB015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37322-7B1B-4E74-877F-4EA57F948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11A2C-392E-4FE5-825E-C608E5C9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03C8-0362-4EF4-AF4F-CF4B6B41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666B-25E2-4DEA-8D85-F70FF6D9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88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19A3-675E-4C1D-ADEA-AC5FD2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05CD-CF05-45C3-83B3-70C12A4D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B09F0-BEF4-4120-A702-8F0C1A354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7D1AD-7E06-42A8-B001-57808C223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670EE-2D4C-41AE-A3A9-BCBEB3639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699EF-FACE-49D0-8B62-A3CBE344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6898A-DF29-4CCB-83A9-CFEE62FE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97108-2747-44DE-9CCE-04D956F6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13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CFEF-E9DF-497E-BBE4-F8708776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42FAC-1FBC-4305-B46D-BFBBBF4F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90D96-ADA4-4CC4-A711-2DDE8BE1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5066C-6A1F-474D-864B-17402FF7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564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29013-AE73-4DE9-B0FA-70844CAD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FD831-ECE6-479F-84F2-06E4FAA9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08531-307E-46FB-B41C-27BD867C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900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368C-12F2-40B3-9D9C-896830E5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B584-295D-4CC6-A382-7987B97C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6E1C2-74B8-4415-84D2-7827D9F46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A82E0-6BBB-4854-8704-1F29A736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A42BA-AC0B-49CC-A25F-904F1E63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F07E2-CD5E-4B6F-8464-1156E263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7329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1AC6-AC60-487A-8E9C-031262FE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C92D8-F39D-4451-AAF3-ECC98401D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0AD45-C095-4EB5-8407-6EAEBDBE8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0E33D-6336-4922-9A0D-4D659F88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57806-D378-4C64-BE3D-DA1A15AF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CEC4D-D95A-4BDE-BA93-C8F7A7AA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80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05AC-A1E3-4A9F-8309-1671E7E2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9AEF1-00D1-4776-97DE-0F0905D50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E5F2-7EB7-4D08-97FB-7F11F86A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268F-83B7-4A12-8E5E-1567EF0D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C0697-2F10-4F32-812C-20126422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143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B5F96-38AD-415E-A6C3-BBB2E3888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3BA0C-2BC7-4014-9137-960B54329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3196-8496-4C1E-927B-CCC223F1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3824B-FFDB-4B1A-8920-087BBC0B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1E7BC-FFC5-4372-8053-835C435C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18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96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10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85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65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60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14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30452-B308-4665-AF58-F6C98E50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A2B0E-07F9-4ABC-9C14-1F39C4E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F11A-E8DF-42EC-9CDE-E3C1F988D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18081-35C0-4202-85C4-503A23F3D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B3F85-1FFB-43D1-9C78-5901F3293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64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ryakantsonu96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0DE9-9873-4E82-BE6D-51D9F313A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659" y="2335237"/>
            <a:ext cx="8539091" cy="9207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Customer Orders Case Study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20AFC-569C-439D-86CB-785A2448E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660" y="3602039"/>
            <a:ext cx="8539090" cy="1096899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 Suryakant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suryakantsonu96@gmail.com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May 2024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4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63F4-D6C4-4595-A26C-89535EAF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47" y="234870"/>
            <a:ext cx="10515600" cy="773864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the count of order placed is decreasing month over month but the % conversion rate has remain in a range for all the months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906A3C-4E9E-4F86-A566-ECFBD34AA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214066"/>
              </p:ext>
            </p:extLst>
          </p:nvPr>
        </p:nvGraphicFramePr>
        <p:xfrm>
          <a:off x="629654" y="1909013"/>
          <a:ext cx="10515603" cy="421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747">
                  <a:extLst>
                    <a:ext uri="{9D8B030D-6E8A-4147-A177-3AD203B41FA5}">
                      <a16:colId xmlns:a16="http://schemas.microsoft.com/office/drawing/2014/main" val="2065580022"/>
                    </a:ext>
                  </a:extLst>
                </a:gridCol>
                <a:gridCol w="1195711">
                  <a:extLst>
                    <a:ext uri="{9D8B030D-6E8A-4147-A177-3AD203B41FA5}">
                      <a16:colId xmlns:a16="http://schemas.microsoft.com/office/drawing/2014/main" val="15867916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0344872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8466625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486711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566528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20185315"/>
                    </a:ext>
                  </a:extLst>
                </a:gridCol>
              </a:tblGrid>
              <a:tr h="590670">
                <a:tc>
                  <a:txBody>
                    <a:bodyPr/>
                    <a:lstStyle/>
                    <a:p>
                      <a:r>
                        <a:rPr lang="en-US" sz="1600" dirty="0"/>
                        <a:t>Onboarding Month</a:t>
                      </a:r>
                      <a:endParaRPr lang="en-IN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Jan </a:t>
                      </a:r>
                      <a:endParaRPr lang="en-IN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Feb</a:t>
                      </a:r>
                      <a:endParaRPr lang="en-IN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</a:t>
                      </a:r>
                      <a:endParaRPr lang="en-IN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April</a:t>
                      </a:r>
                      <a:endParaRPr lang="en-IN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May</a:t>
                      </a:r>
                      <a:endParaRPr lang="en-IN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Jun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801417"/>
                  </a:ext>
                </a:extLst>
              </a:tr>
              <a:tr h="59067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Order Placed Month</a:t>
                      </a:r>
                      <a:endParaRPr lang="en-IN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1185251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6768680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Feb</a:t>
                      </a:r>
                      <a:endParaRPr lang="en-IN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054393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Mar</a:t>
                      </a:r>
                      <a:endParaRPr lang="en-IN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5913602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April</a:t>
                      </a:r>
                      <a:endParaRPr lang="en-IN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7365447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May</a:t>
                      </a:r>
                      <a:endParaRPr lang="en-IN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8695989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Jun</a:t>
                      </a:r>
                      <a:endParaRPr lang="en-IN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3075669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July</a:t>
                      </a:r>
                      <a:endParaRPr lang="en-IN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7804719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Aug</a:t>
                      </a:r>
                      <a:endParaRPr lang="en-IN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1916418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Sept</a:t>
                      </a:r>
                      <a:endParaRPr lang="en-IN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271510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4C163BDE-754A-4359-B2F6-93BB1AF5F4CD}"/>
              </a:ext>
            </a:extLst>
          </p:cNvPr>
          <p:cNvSpPr/>
          <p:nvPr/>
        </p:nvSpPr>
        <p:spPr>
          <a:xfrm>
            <a:off x="1347537" y="2229855"/>
            <a:ext cx="433136" cy="144379"/>
          </a:xfrm>
          <a:prstGeom prst="rightArrow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1AC7AEE-B9B6-4C30-B877-BFF252497CF2}"/>
              </a:ext>
            </a:extLst>
          </p:cNvPr>
          <p:cNvSpPr/>
          <p:nvPr/>
        </p:nvSpPr>
        <p:spPr>
          <a:xfrm rot="5400000">
            <a:off x="1925054" y="2755166"/>
            <a:ext cx="433136" cy="144379"/>
          </a:xfrm>
          <a:prstGeom prst="rightArrow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C4D35-2B50-45E0-A168-854DB092C0FC}"/>
              </a:ext>
            </a:extLst>
          </p:cNvPr>
          <p:cNvSpPr txBox="1"/>
          <p:nvPr/>
        </p:nvSpPr>
        <p:spPr>
          <a:xfrm>
            <a:off x="2863515" y="1313536"/>
            <a:ext cx="6464969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%Converted Order Month over Month</a:t>
            </a:r>
            <a:endParaRPr lang="en-I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7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F338-470B-477D-A2AC-4C60C49A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46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0E85-E592-498D-B0A1-46974126B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34"/>
            <a:ext cx="10515600" cy="39655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Preliminary Data Findings &amp; Assumptions</a:t>
            </a:r>
          </a:p>
          <a:p>
            <a:pPr marL="514350" indent="-514350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Analyses Findings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Customers Data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Orders Data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4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63F4-D6C4-4595-A26C-89535EAF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47" y="234870"/>
            <a:ext cx="10515600" cy="773864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AA3322-DC94-4B31-B152-8F5CACAB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increase the % of customers from other than finance domain, they should be incentivized separately as they appear to be untapped market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As the count of orders placed by existing customers is decreasing month over month, though the conversion rate is increasing - existing customers should be incentivized for bringing the orders as that would reduce our customer acquisition cost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[Loyalty Program]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91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5857-791B-4360-A2CF-454E9953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590646"/>
            <a:ext cx="10515600" cy="1676708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Thank You!!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268984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12F5-7082-4430-A281-72EA1DF6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8970"/>
            <a:ext cx="8596668" cy="834189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7193-8ACB-4FCD-B85C-53A0AD4C6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Analyze Orders Data and Customer Data while touching upon monthly revenues, users, monthly revenue per user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Analyze data to show how many users placed a Purchase order, while how many actually converted bifurcated by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Customer Profession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Prepare COHORT analysis showing the purchase pattern of users by month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F338-470B-477D-A2AC-4C60C49A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46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0E85-E592-498D-B0A1-46974126B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34"/>
            <a:ext cx="10515600" cy="39655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Preliminary Data Findings &amp; Assumptions</a:t>
            </a:r>
          </a:p>
          <a:p>
            <a:pPr marL="514350" indent="-514350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Analyses Findings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Customers Data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Orders Data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8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AE3A-FBC7-41C5-A77F-BC8A5918F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90" y="207964"/>
            <a:ext cx="11390141" cy="1212874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findings and Assumptions</a:t>
            </a: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D11D4-C365-4645-B3E6-AAD98DEC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91" y="1548154"/>
            <a:ext cx="11390140" cy="4332141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Customer Data</a:t>
            </a:r>
          </a:p>
          <a:p>
            <a:pPr marL="914400"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records in the dataset: 7565</a:t>
            </a:r>
          </a:p>
          <a:p>
            <a:pPr marL="914400"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“Customer Created Date” column is cleaned to just observe the “Date – Month – Year” details</a:t>
            </a:r>
          </a:p>
          <a:p>
            <a:pPr marL="914400"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“Cust Profession” column has 42 entries for which profession is not captured</a:t>
            </a:r>
          </a:p>
          <a:p>
            <a:pPr marL="1371600" lvl="2" indent="-457200" algn="l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While doing the Profession level analyses those records are not considered</a:t>
            </a:r>
          </a:p>
          <a:p>
            <a:pPr lvl="1"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Orders Data</a:t>
            </a:r>
          </a:p>
          <a:p>
            <a:pPr marL="914400"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records in the dataset:  30142</a:t>
            </a:r>
          </a:p>
          <a:p>
            <a:pPr marL="914400"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“Order Date” column is cleaned to just observe the “Data – Month – Year” details</a:t>
            </a:r>
          </a:p>
          <a:p>
            <a:pPr marL="914400"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“Order Amount” column, only the amount corresponding to ‘Won’ is considered for analyses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5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AE3A-FBC7-41C5-A77F-BC8A5918F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28" y="234274"/>
            <a:ext cx="11390141" cy="627798"/>
          </a:xfrm>
        </p:spPr>
        <p:txBody>
          <a:bodyPr>
            <a:normAutofit/>
          </a:bodyPr>
          <a:lstStyle/>
          <a:p>
            <a:pPr algn="l">
              <a:lnSpc>
                <a:spcPct val="0"/>
              </a:lnSpc>
            </a:pP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0EBF71C-EE77-4B06-8418-1E97C11CE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99073"/>
              </p:ext>
            </p:extLst>
          </p:nvPr>
        </p:nvGraphicFramePr>
        <p:xfrm>
          <a:off x="289169" y="1138643"/>
          <a:ext cx="5806832" cy="5156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736">
                  <a:extLst>
                    <a:ext uri="{9D8B030D-6E8A-4147-A177-3AD203B41FA5}">
                      <a16:colId xmlns:a16="http://schemas.microsoft.com/office/drawing/2014/main" val="2702046537"/>
                    </a:ext>
                  </a:extLst>
                </a:gridCol>
                <a:gridCol w="2085680">
                  <a:extLst>
                    <a:ext uri="{9D8B030D-6E8A-4147-A177-3AD203B41FA5}">
                      <a16:colId xmlns:a16="http://schemas.microsoft.com/office/drawing/2014/main" val="3497567756"/>
                    </a:ext>
                  </a:extLst>
                </a:gridCol>
                <a:gridCol w="1451708">
                  <a:extLst>
                    <a:ext uri="{9D8B030D-6E8A-4147-A177-3AD203B41FA5}">
                      <a16:colId xmlns:a16="http://schemas.microsoft.com/office/drawing/2014/main" val="1035367121"/>
                    </a:ext>
                  </a:extLst>
                </a:gridCol>
                <a:gridCol w="1451708">
                  <a:extLst>
                    <a:ext uri="{9D8B030D-6E8A-4147-A177-3AD203B41FA5}">
                      <a16:colId xmlns:a16="http://schemas.microsoft.com/office/drawing/2014/main" val="4113405944"/>
                    </a:ext>
                  </a:extLst>
                </a:gridCol>
              </a:tblGrid>
              <a:tr h="618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IN" sz="15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r>
                        <a:rPr lang="en-IN" sz="18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Profession Percent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5729909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 Agent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1270536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Professional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324791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Finance Agent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116156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 Merchant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7623418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Marketing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884086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Support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100301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BFSI Professional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1393748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9252580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4006938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Homemaker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7455226"/>
                  </a:ext>
                </a:extLst>
              </a:tr>
              <a:tr h="4326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Working Professional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5158291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 Agent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5899466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Investment Agent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6534278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 Agent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766021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C4360DB-E3A0-4DF5-913B-017A073AF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13536"/>
              </p:ext>
            </p:extLst>
          </p:nvPr>
        </p:nvGraphicFramePr>
        <p:xfrm>
          <a:off x="6737684" y="1135879"/>
          <a:ext cx="4971326" cy="2569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663">
                  <a:extLst>
                    <a:ext uri="{9D8B030D-6E8A-4147-A177-3AD203B41FA5}">
                      <a16:colId xmlns:a16="http://schemas.microsoft.com/office/drawing/2014/main" val="2340741539"/>
                    </a:ext>
                  </a:extLst>
                </a:gridCol>
                <a:gridCol w="2485663">
                  <a:extLst>
                    <a:ext uri="{9D8B030D-6E8A-4147-A177-3AD203B41FA5}">
                      <a16:colId xmlns:a16="http://schemas.microsoft.com/office/drawing/2014/main" val="365781884"/>
                    </a:ext>
                  </a:extLst>
                </a:gridCol>
              </a:tblGrid>
              <a:tr h="475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Onboarded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47121"/>
                  </a:ext>
                </a:extLst>
              </a:tr>
              <a:tr h="3490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413993"/>
                  </a:ext>
                </a:extLst>
              </a:tr>
              <a:tr h="3490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8171276"/>
                  </a:ext>
                </a:extLst>
              </a:tr>
              <a:tr h="3490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3115160"/>
                  </a:ext>
                </a:extLst>
              </a:tr>
              <a:tr h="3490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6186250"/>
                  </a:ext>
                </a:extLst>
              </a:tr>
              <a:tr h="3490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970313"/>
                  </a:ext>
                </a:extLst>
              </a:tr>
              <a:tr h="3490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0427394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52024B-6892-4C61-AF67-87A83BFB6250}"/>
              </a:ext>
            </a:extLst>
          </p:cNvPr>
          <p:cNvSpPr/>
          <p:nvPr/>
        </p:nvSpPr>
        <p:spPr>
          <a:xfrm>
            <a:off x="6737684" y="4028750"/>
            <a:ext cx="5313289" cy="27174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total customers belong to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profession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67% of customers belongs to 4 professions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remaining 10 professions contribute to only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33% of customers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customers are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Insurance Agent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22% of customers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Jan – June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onboarded customer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varies in the range of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1168 - 1348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48CD3-463C-4348-B3E0-A6C78F01E8DF}"/>
              </a:ext>
            </a:extLst>
          </p:cNvPr>
          <p:cNvSpPr/>
          <p:nvPr/>
        </p:nvSpPr>
        <p:spPr>
          <a:xfrm>
            <a:off x="239195" y="1695434"/>
            <a:ext cx="5904930" cy="135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5280BF-BC6E-4632-88F2-0B13A50C3B06}"/>
              </a:ext>
            </a:extLst>
          </p:cNvPr>
          <p:cNvSpPr txBox="1">
            <a:spLocks/>
          </p:cNvSpPr>
          <p:nvPr/>
        </p:nvSpPr>
        <p:spPr>
          <a:xfrm>
            <a:off x="338612" y="336300"/>
            <a:ext cx="11390141" cy="6541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onboarding has remain consistent from Jan to June with maximum customers onboarded in the month of April i.e. 1348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BDB57A-4562-4276-BB22-BCE20C82ADE1}"/>
              </a:ext>
            </a:extLst>
          </p:cNvPr>
          <p:cNvSpPr txBox="1"/>
          <p:nvPr/>
        </p:nvSpPr>
        <p:spPr>
          <a:xfrm>
            <a:off x="32084" y="6423071"/>
            <a:ext cx="6705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* Total count of customers by Profession is 7523 from Jan - Jun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51097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F338-470B-477D-A2AC-4C60C49A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46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0E85-E592-498D-B0A1-46974126B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34"/>
            <a:ext cx="10515600" cy="39655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Preliminary Data Findings &amp; Assumptions</a:t>
            </a:r>
          </a:p>
          <a:p>
            <a:pPr marL="514350" indent="-514350">
              <a:buAutoNum type="arabicPeriod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Analyses Findings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Customers Data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Orders Data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AE3A-FBC7-41C5-A77F-BC8A5918F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28" y="234273"/>
            <a:ext cx="11390141" cy="901605"/>
          </a:xfrm>
        </p:spPr>
        <p:txBody>
          <a:bodyPr>
            <a:normAutofit/>
          </a:bodyPr>
          <a:lstStyle/>
          <a:p>
            <a:pPr algn="l">
              <a:lnSpc>
                <a:spcPct val="0"/>
              </a:lnSpc>
            </a:pP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0EBF71C-EE77-4B06-8418-1E97C11CE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04938"/>
              </p:ext>
            </p:extLst>
          </p:nvPr>
        </p:nvGraphicFramePr>
        <p:xfrm>
          <a:off x="289169" y="1138643"/>
          <a:ext cx="5598280" cy="5232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56">
                  <a:extLst>
                    <a:ext uri="{9D8B030D-6E8A-4147-A177-3AD203B41FA5}">
                      <a16:colId xmlns:a16="http://schemas.microsoft.com/office/drawing/2014/main" val="2702046537"/>
                    </a:ext>
                  </a:extLst>
                </a:gridCol>
                <a:gridCol w="2681031">
                  <a:extLst>
                    <a:ext uri="{9D8B030D-6E8A-4147-A177-3AD203B41FA5}">
                      <a16:colId xmlns:a16="http://schemas.microsoft.com/office/drawing/2014/main" val="3497567756"/>
                    </a:ext>
                  </a:extLst>
                </a:gridCol>
                <a:gridCol w="1866093">
                  <a:extLst>
                    <a:ext uri="{9D8B030D-6E8A-4147-A177-3AD203B41FA5}">
                      <a16:colId xmlns:a16="http://schemas.microsoft.com/office/drawing/2014/main" val="1035367121"/>
                    </a:ext>
                  </a:extLst>
                </a:gridCol>
              </a:tblGrid>
              <a:tr h="618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IN" sz="15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Average Revenue Generated (Jan – Sept)</a:t>
                      </a:r>
                      <a:endParaRPr lang="en-IN" sz="1800" b="1" i="0" u="none" strike="noStrike" baseline="300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5729909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 Agent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1270536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Finance Agent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324791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Professional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116156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 Merchant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7623418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Support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884086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BFSI Professional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100301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Marketing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1393748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Working Professional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9252580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Homemaker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4006938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7455226"/>
                  </a:ext>
                </a:extLst>
              </a:tr>
              <a:tr h="4326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5158291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 Agent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5899466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Investment Agent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6534278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 Agent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766021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C4360DB-E3A0-4DF5-913B-017A073AF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90418"/>
              </p:ext>
            </p:extLst>
          </p:nvPr>
        </p:nvGraphicFramePr>
        <p:xfrm>
          <a:off x="6304548" y="1135880"/>
          <a:ext cx="5598280" cy="368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570">
                  <a:extLst>
                    <a:ext uri="{9D8B030D-6E8A-4147-A177-3AD203B41FA5}">
                      <a16:colId xmlns:a16="http://schemas.microsoft.com/office/drawing/2014/main" val="2340741539"/>
                    </a:ext>
                  </a:extLst>
                </a:gridCol>
                <a:gridCol w="1399570">
                  <a:extLst>
                    <a:ext uri="{9D8B030D-6E8A-4147-A177-3AD203B41FA5}">
                      <a16:colId xmlns:a16="http://schemas.microsoft.com/office/drawing/2014/main" val="365781884"/>
                    </a:ext>
                  </a:extLst>
                </a:gridCol>
                <a:gridCol w="1399570">
                  <a:extLst>
                    <a:ext uri="{9D8B030D-6E8A-4147-A177-3AD203B41FA5}">
                      <a16:colId xmlns:a16="http://schemas.microsoft.com/office/drawing/2014/main" val="1577707836"/>
                    </a:ext>
                  </a:extLst>
                </a:gridCol>
                <a:gridCol w="1399570">
                  <a:extLst>
                    <a:ext uri="{9D8B030D-6E8A-4147-A177-3AD203B41FA5}">
                      <a16:colId xmlns:a16="http://schemas.microsoft.com/office/drawing/2014/main" val="228568043"/>
                    </a:ext>
                  </a:extLst>
                </a:gridCol>
              </a:tblGrid>
              <a:tr h="8764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Revenue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 </a:t>
                      </a:r>
                    </a:p>
                    <a:p>
                      <a:pPr algn="ctr"/>
                      <a:r>
                        <a:rPr lang="en-US" dirty="0"/>
                        <a:t>Cust in each Month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Revenue/</a:t>
                      </a:r>
                    </a:p>
                    <a:p>
                      <a:pPr algn="ctr"/>
                      <a:r>
                        <a:rPr lang="en-US" dirty="0"/>
                        <a:t>Customer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47121"/>
                  </a:ext>
                </a:extLst>
              </a:tr>
              <a:tr h="3075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 8,36,751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 752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413993"/>
                  </a:ext>
                </a:extLst>
              </a:tr>
              <a:tr h="3075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 18,88,963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 1,418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8171276"/>
                  </a:ext>
                </a:extLst>
              </a:tr>
              <a:tr h="3075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 45,03,074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 2,703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3115160"/>
                  </a:ext>
                </a:extLst>
              </a:tr>
              <a:tr h="3075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 25,92,754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 1,417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6186250"/>
                  </a:ext>
                </a:extLst>
              </a:tr>
              <a:tr h="3075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 46,33,139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 2,403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970313"/>
                  </a:ext>
                </a:extLst>
              </a:tr>
              <a:tr h="3075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 60,12,858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 2,968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0427394"/>
                  </a:ext>
                </a:extLst>
              </a:tr>
              <a:tr h="307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 52,85,499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 5,371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0938464"/>
                  </a:ext>
                </a:extLst>
              </a:tr>
              <a:tr h="307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 48,01,375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 6,093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3691238"/>
                  </a:ext>
                </a:extLst>
              </a:tr>
              <a:tr h="307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Sept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 7,80,213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 2,371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955135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52024B-6892-4C61-AF67-87A83BFB6250}"/>
              </a:ext>
            </a:extLst>
          </p:cNvPr>
          <p:cNvSpPr/>
          <p:nvPr/>
        </p:nvSpPr>
        <p:spPr>
          <a:xfrm>
            <a:off x="6244144" y="4882677"/>
            <a:ext cx="5806830" cy="19402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 marL="342900" indent="-342900">
              <a:buAutoNum type="arabicPeriod"/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Insurance Agents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34% of revenue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Customers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the revenue 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increased from Jan – June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started 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decreasing after that</a:t>
            </a:r>
          </a:p>
          <a:p>
            <a:pPr marL="342900" indent="-342900">
              <a:buAutoNum type="arabicPeriod"/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Customer has spiked in the months of </a:t>
            </a:r>
          </a:p>
          <a:p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 – Aug month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48CD3-463C-4348-B3E0-A6C78F01E8DF}"/>
              </a:ext>
            </a:extLst>
          </p:cNvPr>
          <p:cNvSpPr/>
          <p:nvPr/>
        </p:nvSpPr>
        <p:spPr>
          <a:xfrm>
            <a:off x="239195" y="1828800"/>
            <a:ext cx="5648254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5280BF-BC6E-4632-88F2-0B13A50C3B06}"/>
              </a:ext>
            </a:extLst>
          </p:cNvPr>
          <p:cNvSpPr txBox="1">
            <a:spLocks/>
          </p:cNvSpPr>
          <p:nvPr/>
        </p:nvSpPr>
        <p:spPr>
          <a:xfrm>
            <a:off x="338612" y="336300"/>
            <a:ext cx="11390141" cy="6541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83% of revenue is generated by 5 profession and remaining 17% is by rest 9  profession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BA13A0-AE11-4AB1-ACDA-9D86EDDBFE51}"/>
              </a:ext>
            </a:extLst>
          </p:cNvPr>
          <p:cNvSpPr/>
          <p:nvPr/>
        </p:nvSpPr>
        <p:spPr>
          <a:xfrm>
            <a:off x="6304548" y="3590184"/>
            <a:ext cx="5662448" cy="901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8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AE3A-FBC7-41C5-A77F-BC8A5918F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28" y="234273"/>
            <a:ext cx="11390141" cy="901605"/>
          </a:xfrm>
        </p:spPr>
        <p:txBody>
          <a:bodyPr>
            <a:normAutofit/>
          </a:bodyPr>
          <a:lstStyle/>
          <a:p>
            <a:pPr algn="l">
              <a:lnSpc>
                <a:spcPct val="0"/>
              </a:lnSpc>
            </a:pP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0EBF71C-EE77-4B06-8418-1E97C11CE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9190"/>
              </p:ext>
            </p:extLst>
          </p:nvPr>
        </p:nvGraphicFramePr>
        <p:xfrm>
          <a:off x="289169" y="1138643"/>
          <a:ext cx="5658688" cy="5232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498">
                  <a:extLst>
                    <a:ext uri="{9D8B030D-6E8A-4147-A177-3AD203B41FA5}">
                      <a16:colId xmlns:a16="http://schemas.microsoft.com/office/drawing/2014/main" val="2702046537"/>
                    </a:ext>
                  </a:extLst>
                </a:gridCol>
                <a:gridCol w="2709961">
                  <a:extLst>
                    <a:ext uri="{9D8B030D-6E8A-4147-A177-3AD203B41FA5}">
                      <a16:colId xmlns:a16="http://schemas.microsoft.com/office/drawing/2014/main" val="3497567756"/>
                    </a:ext>
                  </a:extLst>
                </a:gridCol>
                <a:gridCol w="1886229">
                  <a:extLst>
                    <a:ext uri="{9D8B030D-6E8A-4147-A177-3AD203B41FA5}">
                      <a16:colId xmlns:a16="http://schemas.microsoft.com/office/drawing/2014/main" val="1035367121"/>
                    </a:ext>
                  </a:extLst>
                </a:gridCol>
              </a:tblGrid>
              <a:tr h="618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IN" sz="15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Average Converted Purchase order(Jan – Sept)</a:t>
                      </a:r>
                      <a:endParaRPr lang="en-IN" sz="1800" b="1" i="0" u="none" strike="noStrike" baseline="300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5729909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 Agent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1270536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Finance Agent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324791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 Merchant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116156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Professional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7623418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Support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884086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BFSI Professional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100301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Marketing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1393748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9252580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4006938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Investment Agent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7455226"/>
                  </a:ext>
                </a:extLst>
              </a:tr>
              <a:tr h="4326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Homemaker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5158291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Working Professional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5899466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 Agent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6534278"/>
                  </a:ext>
                </a:extLst>
              </a:tr>
              <a:tr h="3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 Agent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766021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C4360DB-E3A0-4DF5-913B-017A073AF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40983"/>
              </p:ext>
            </p:extLst>
          </p:nvPr>
        </p:nvGraphicFramePr>
        <p:xfrm>
          <a:off x="6304548" y="1135880"/>
          <a:ext cx="5598280" cy="364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570">
                  <a:extLst>
                    <a:ext uri="{9D8B030D-6E8A-4147-A177-3AD203B41FA5}">
                      <a16:colId xmlns:a16="http://schemas.microsoft.com/office/drawing/2014/main" val="2340741539"/>
                    </a:ext>
                  </a:extLst>
                </a:gridCol>
                <a:gridCol w="1399570">
                  <a:extLst>
                    <a:ext uri="{9D8B030D-6E8A-4147-A177-3AD203B41FA5}">
                      <a16:colId xmlns:a16="http://schemas.microsoft.com/office/drawing/2014/main" val="365781884"/>
                    </a:ext>
                  </a:extLst>
                </a:gridCol>
                <a:gridCol w="1399570">
                  <a:extLst>
                    <a:ext uri="{9D8B030D-6E8A-4147-A177-3AD203B41FA5}">
                      <a16:colId xmlns:a16="http://schemas.microsoft.com/office/drawing/2014/main" val="1577707836"/>
                    </a:ext>
                  </a:extLst>
                </a:gridCol>
                <a:gridCol w="1399570">
                  <a:extLst>
                    <a:ext uri="{9D8B030D-6E8A-4147-A177-3AD203B41FA5}">
                      <a16:colId xmlns:a16="http://schemas.microsoft.com/office/drawing/2014/main" val="228568043"/>
                    </a:ext>
                  </a:extLst>
                </a:gridCol>
              </a:tblGrid>
              <a:tr h="8764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Orders Placed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Orders Purchased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Order Conversion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47121"/>
                  </a:ext>
                </a:extLst>
              </a:tr>
              <a:tr h="3075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413993"/>
                  </a:ext>
                </a:extLst>
              </a:tr>
              <a:tr h="3075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8171276"/>
                  </a:ext>
                </a:extLst>
              </a:tr>
              <a:tr h="3075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3115160"/>
                  </a:ext>
                </a:extLst>
              </a:tr>
              <a:tr h="3075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6186250"/>
                  </a:ext>
                </a:extLst>
              </a:tr>
              <a:tr h="3075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970313"/>
                  </a:ext>
                </a:extLst>
              </a:tr>
              <a:tr h="3075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0427394"/>
                  </a:ext>
                </a:extLst>
              </a:tr>
              <a:tr h="307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0938464"/>
                  </a:ext>
                </a:extLst>
              </a:tr>
              <a:tr h="307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3691238"/>
                  </a:ext>
                </a:extLst>
              </a:tr>
              <a:tr h="307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Sept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955135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52024B-6892-4C61-AF67-87A83BFB6250}"/>
              </a:ext>
            </a:extLst>
          </p:cNvPr>
          <p:cNvSpPr/>
          <p:nvPr/>
        </p:nvSpPr>
        <p:spPr>
          <a:xfrm>
            <a:off x="6244144" y="4882677"/>
            <a:ext cx="5806830" cy="19402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84%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converted purchase order is generated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5 profession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remaining 16% is by other profession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Insurance Agents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generates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33%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revenue.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order Conversion has spiked in the months of 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July – Sept month.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48CD3-463C-4348-B3E0-A6C78F01E8DF}"/>
              </a:ext>
            </a:extLst>
          </p:cNvPr>
          <p:cNvSpPr/>
          <p:nvPr/>
        </p:nvSpPr>
        <p:spPr>
          <a:xfrm>
            <a:off x="303363" y="1828800"/>
            <a:ext cx="5648254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5280BF-BC6E-4632-88F2-0B13A50C3B06}"/>
              </a:ext>
            </a:extLst>
          </p:cNvPr>
          <p:cNvSpPr txBox="1">
            <a:spLocks/>
          </p:cNvSpPr>
          <p:nvPr/>
        </p:nvSpPr>
        <p:spPr>
          <a:xfrm>
            <a:off x="338612" y="336300"/>
            <a:ext cx="11390141" cy="6541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consistent increase in the % Order Conversion month by month from January to September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BA13A0-AE11-4AB1-ACDA-9D86EDDBFE51}"/>
              </a:ext>
            </a:extLst>
          </p:cNvPr>
          <p:cNvSpPr/>
          <p:nvPr/>
        </p:nvSpPr>
        <p:spPr>
          <a:xfrm>
            <a:off x="6304548" y="3894982"/>
            <a:ext cx="5662448" cy="901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96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63F4-D6C4-4595-A26C-89535EAF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47" y="234870"/>
            <a:ext cx="10515600" cy="773864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orders placed is decreasing month over month after the joining month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906A3C-4E9E-4F86-A566-ECFBD34AA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057257"/>
              </p:ext>
            </p:extLst>
          </p:nvPr>
        </p:nvGraphicFramePr>
        <p:xfrm>
          <a:off x="629654" y="1171076"/>
          <a:ext cx="10515603" cy="421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747">
                  <a:extLst>
                    <a:ext uri="{9D8B030D-6E8A-4147-A177-3AD203B41FA5}">
                      <a16:colId xmlns:a16="http://schemas.microsoft.com/office/drawing/2014/main" val="2065580022"/>
                    </a:ext>
                  </a:extLst>
                </a:gridCol>
                <a:gridCol w="1195711">
                  <a:extLst>
                    <a:ext uri="{9D8B030D-6E8A-4147-A177-3AD203B41FA5}">
                      <a16:colId xmlns:a16="http://schemas.microsoft.com/office/drawing/2014/main" val="15867916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0344872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8466625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486711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566528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20185315"/>
                    </a:ext>
                  </a:extLst>
                </a:gridCol>
              </a:tblGrid>
              <a:tr h="590670">
                <a:tc>
                  <a:txBody>
                    <a:bodyPr/>
                    <a:lstStyle/>
                    <a:p>
                      <a:r>
                        <a:rPr lang="en-US" sz="1600" dirty="0"/>
                        <a:t>Onboarding Month</a:t>
                      </a:r>
                      <a:endParaRPr lang="en-IN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Jan </a:t>
                      </a:r>
                      <a:endParaRPr lang="en-IN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Feb</a:t>
                      </a:r>
                      <a:endParaRPr lang="en-IN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</a:t>
                      </a:r>
                      <a:endParaRPr lang="en-IN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April</a:t>
                      </a:r>
                      <a:endParaRPr lang="en-IN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May</a:t>
                      </a:r>
                      <a:endParaRPr lang="en-IN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Jun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801417"/>
                  </a:ext>
                </a:extLst>
              </a:tr>
              <a:tr h="59067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Order Placed Month</a:t>
                      </a:r>
                      <a:endParaRPr lang="en-IN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1185251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6768680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Feb</a:t>
                      </a:r>
                      <a:endParaRPr lang="en-IN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054393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Mar</a:t>
                      </a:r>
                      <a:endParaRPr lang="en-IN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5913602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April</a:t>
                      </a:r>
                      <a:endParaRPr lang="en-IN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7365447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May</a:t>
                      </a:r>
                      <a:endParaRPr lang="en-IN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8695989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Jun</a:t>
                      </a:r>
                      <a:endParaRPr lang="en-IN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3075669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July</a:t>
                      </a:r>
                      <a:endParaRPr lang="en-IN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7804719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Aug</a:t>
                      </a:r>
                      <a:endParaRPr lang="en-IN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1916418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Sept</a:t>
                      </a:r>
                      <a:endParaRPr lang="en-IN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271510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4C163BDE-754A-4359-B2F6-93BB1AF5F4CD}"/>
              </a:ext>
            </a:extLst>
          </p:cNvPr>
          <p:cNvSpPr/>
          <p:nvPr/>
        </p:nvSpPr>
        <p:spPr>
          <a:xfrm>
            <a:off x="1347537" y="1524003"/>
            <a:ext cx="433136" cy="144379"/>
          </a:xfrm>
          <a:prstGeom prst="rightArrow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1AC7AEE-B9B6-4C30-B877-BFF252497CF2}"/>
              </a:ext>
            </a:extLst>
          </p:cNvPr>
          <p:cNvSpPr/>
          <p:nvPr/>
        </p:nvSpPr>
        <p:spPr>
          <a:xfrm rot="5400000">
            <a:off x="1973180" y="1985146"/>
            <a:ext cx="433136" cy="144379"/>
          </a:xfrm>
          <a:prstGeom prst="rightArrow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2E4A5B1-B6B4-4723-A305-D9B6D8CCCB3C}"/>
              </a:ext>
            </a:extLst>
          </p:cNvPr>
          <p:cNvSpPr/>
          <p:nvPr/>
        </p:nvSpPr>
        <p:spPr>
          <a:xfrm rot="5400000">
            <a:off x="10120529" y="3803954"/>
            <a:ext cx="2675089" cy="20854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02C884-CD21-47B7-A8FF-C4CC77E02433}"/>
              </a:ext>
            </a:extLst>
          </p:cNvPr>
          <p:cNvSpPr/>
          <p:nvPr/>
        </p:nvSpPr>
        <p:spPr>
          <a:xfrm>
            <a:off x="531395" y="5558880"/>
            <a:ext cx="11129209" cy="92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have placed more order in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onboarding month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count of orders placed have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over the following months for all the months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FD5B40A-D832-4735-9C71-C20267CA0183}"/>
              </a:ext>
            </a:extLst>
          </p:cNvPr>
          <p:cNvSpPr/>
          <p:nvPr/>
        </p:nvSpPr>
        <p:spPr>
          <a:xfrm rot="5400000">
            <a:off x="2247899" y="3964411"/>
            <a:ext cx="2390275" cy="17245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4693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B050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985</TotalTime>
  <Words>1188</Words>
  <Application>Microsoft Office PowerPoint</Application>
  <PresentationFormat>Widescreen</PresentationFormat>
  <Paragraphs>457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Facet</vt:lpstr>
      <vt:lpstr>Office Theme</vt:lpstr>
      <vt:lpstr>Customer Orders Case Study</vt:lpstr>
      <vt:lpstr>Problem Statement</vt:lpstr>
      <vt:lpstr>Agenda</vt:lpstr>
      <vt:lpstr>Data findings and Assumptions </vt:lpstr>
      <vt:lpstr> </vt:lpstr>
      <vt:lpstr>Agenda</vt:lpstr>
      <vt:lpstr> </vt:lpstr>
      <vt:lpstr> </vt:lpstr>
      <vt:lpstr>Count of orders placed is decreasing month over month after the joining month</vt:lpstr>
      <vt:lpstr>Though the count of order placed is decreasing month over month but the % conversion rate has remain in a range for all the months </vt:lpstr>
      <vt:lpstr>Agenda</vt:lpstr>
      <vt:lpstr>Recommendations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GroMO Case Study Findings</dc:title>
  <dc:creator>Lenovo</dc:creator>
  <cp:lastModifiedBy>Lenovo</cp:lastModifiedBy>
  <cp:revision>5</cp:revision>
  <dcterms:created xsi:type="dcterms:W3CDTF">2024-05-01T20:39:43Z</dcterms:created>
  <dcterms:modified xsi:type="dcterms:W3CDTF">2024-05-15T11:43:21Z</dcterms:modified>
</cp:coreProperties>
</file>