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  <p:sldMasterId id="2147483841" r:id="rId2"/>
  </p:sldMasterIdLst>
  <p:sldIdLst>
    <p:sldId id="256" r:id="rId3"/>
    <p:sldId id="275" r:id="rId4"/>
    <p:sldId id="257" r:id="rId5"/>
    <p:sldId id="267" r:id="rId6"/>
    <p:sldId id="276" r:id="rId7"/>
    <p:sldId id="279" r:id="rId8"/>
    <p:sldId id="277" r:id="rId9"/>
    <p:sldId id="27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57CA4E-4F9F-4515-BF96-0007EA4CE9D2}">
          <p14:sldIdLst>
            <p14:sldId id="256"/>
            <p14:sldId id="275"/>
            <p14:sldId id="257"/>
            <p14:sldId id="267"/>
            <p14:sldId id="276"/>
            <p14:sldId id="279"/>
            <p14:sldId id="277"/>
            <p14:sldId id="27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2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76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49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6528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3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712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991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977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68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2A1C-BE70-4BE4-8C0D-8831ECC40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23024-259E-4A01-8D2C-D6DEB4E2F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C9B8B-DAA5-4603-A58A-D3839266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84F7-E15B-4A4E-94C5-C7BB67DCB42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A7EA2-C11E-43C3-A635-5567F9E3D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AB5AC-32C4-4E02-A811-EF7C4BB6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E66D-5DAF-446A-9ACD-7D8DE9339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92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4762-D5A2-4821-9F59-293E8367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08631-EE30-44B3-ADCE-AB99F8AFC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2EC5-5CBE-408D-9296-5F53CDA2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84F7-E15B-4A4E-94C5-C7BB67DCB42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D6724-B1BE-4FB4-9927-A48716B2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00FF0-F0C5-460C-B658-F19A1131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E66D-5DAF-446A-9ACD-7D8DE9339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695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1C4-0689-4AB0-9F07-4F5CFF17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97E8D-B84A-48DA-9185-8D6ECCC7A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6A6BF-754F-403D-9E88-2D9FFC78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84F7-E15B-4A4E-94C5-C7BB67DCB42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9031D-F8D8-4890-B8DF-374E0E6F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AE953-0C6B-464D-91D5-20F0E21F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E66D-5DAF-446A-9ACD-7D8DE9339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58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233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F724-A13C-48F6-810D-92C7EB89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2CD36-4773-4863-B334-519EFB015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37322-7B1B-4E74-877F-4EA57F948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11A2C-392E-4FE5-825E-C608E5C9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84F7-E15B-4A4E-94C5-C7BB67DCB42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C03C8-0362-4EF4-AF4F-CF4B6B41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2666B-25E2-4DEA-8D85-F70FF6D9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E66D-5DAF-446A-9ACD-7D8DE9339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788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19A3-675E-4C1D-ADEA-AC5FD2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305CD-CF05-45C3-83B3-70C12A4D7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B09F0-BEF4-4120-A702-8F0C1A354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7D1AD-7E06-42A8-B001-57808C223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670EE-2D4C-41AE-A3A9-BCBEB3639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699EF-FACE-49D0-8B62-A3CBE344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84F7-E15B-4A4E-94C5-C7BB67DCB42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6898A-DF29-4CCB-83A9-CFEE62FE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97108-2747-44DE-9CCE-04D956F6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E66D-5DAF-446A-9ACD-7D8DE9339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913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CFEF-E9DF-497E-BBE4-F8708776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42FAC-1FBC-4305-B46D-BFBBBF4F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84F7-E15B-4A4E-94C5-C7BB67DCB42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90D96-ADA4-4CC4-A711-2DDE8BE1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5066C-6A1F-474D-864B-17402FF7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E66D-5DAF-446A-9ACD-7D8DE9339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5647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629013-AE73-4DE9-B0FA-70844CAD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84F7-E15B-4A4E-94C5-C7BB67DCB42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FD831-ECE6-479F-84F2-06E4FAA9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08531-307E-46FB-B41C-27BD867C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E66D-5DAF-446A-9ACD-7D8DE9339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9004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368C-12F2-40B3-9D9C-896830E5B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8B584-295D-4CC6-A382-7987B97C2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6E1C2-74B8-4415-84D2-7827D9F46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A82E0-6BBB-4854-8704-1F29A736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84F7-E15B-4A4E-94C5-C7BB67DCB42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A42BA-AC0B-49CC-A25F-904F1E63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F07E2-CD5E-4B6F-8464-1156E263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E66D-5DAF-446A-9ACD-7D8DE9339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7329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1AC6-AC60-487A-8E9C-031262FEB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C92D8-F39D-4451-AAF3-ECC98401D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0AD45-C095-4EB5-8407-6EAEBDBE8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0E33D-6336-4922-9A0D-4D659F88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84F7-E15B-4A4E-94C5-C7BB67DCB42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57806-D378-4C64-BE3D-DA1A15AF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CEC4D-D95A-4BDE-BA93-C8F7A7AA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E66D-5DAF-446A-9ACD-7D8DE9339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5808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05AC-A1E3-4A9F-8309-1671E7E2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9AEF1-00D1-4776-97DE-0F0905D50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9E5F2-7EB7-4D08-97FB-7F11F86A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84F7-E15B-4A4E-94C5-C7BB67DCB42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8268F-83B7-4A12-8E5E-1567EF0D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C0697-2F10-4F32-812C-20126422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E66D-5DAF-446A-9ACD-7D8DE9339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143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0B5F96-38AD-415E-A6C3-BBB2E3888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3BA0C-2BC7-4014-9137-960B54329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F3196-8496-4C1E-927B-CCC223F1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84F7-E15B-4A4E-94C5-C7BB67DCB42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3824B-FFDB-4B1A-8920-087BBC0B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1E7BC-FFC5-4372-8053-835C435C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E66D-5DAF-446A-9ACD-7D8DE9339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3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18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96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10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85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65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60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40E68-811E-4D29-9706-53695CD9884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60995E-E886-4B07-97FB-EF5704C3B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14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30452-B308-4665-AF58-F6C98E50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A2B0E-07F9-4ABC-9C14-1F39C4E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8F11A-E8DF-42EC-9CDE-E3C1F988D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484F7-E15B-4A4E-94C5-C7BB67DCB42D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18081-35C0-4202-85C4-503A23F3D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B3F85-1FFB-43D1-9C78-5901F3293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AE66D-5DAF-446A-9ACD-7D8DE9339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64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uryakantsonu96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0DE9-9873-4E82-BE6D-51D9F313A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3659" y="2321169"/>
            <a:ext cx="8539091" cy="12668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Payer Plan Case Study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20AFC-569C-439D-86CB-785A2448E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3660" y="3939662"/>
            <a:ext cx="8539090" cy="1096899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By Suryakant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suryakantsonu96@gmail.com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r>
              <a:rPr 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May 2024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44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12F5-7082-4430-A281-72EA1DF6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8970"/>
            <a:ext cx="8596668" cy="834189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F7193-8ACB-4FCD-B85C-53A0AD4C6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Analyze the data to find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top Payers at Overall and Across the channels for Company ABC and Competition in terms of Lives Coverage and Claims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Identify Top Payers and Plans along with the preferred payment types for ABC and competition types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Understand how the lives are distributed for different products across for different Universal status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Analyze</a:t>
            </a:r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data to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find </a:t>
            </a:r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top payers having highest approval of the claims and explore the approval and rejection scenario for their products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Understand the top reasons for claims rejection for Company ABC vs the Competition</a:t>
            </a:r>
            <a:endParaRPr lang="en-IN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9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F338-470B-477D-A2AC-4C60C49A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346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E0E85-E592-498D-B0A1-46974126B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834"/>
            <a:ext cx="10515600" cy="396557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Analyses Findings</a:t>
            </a:r>
          </a:p>
          <a:p>
            <a:pPr marL="914400" lvl="1" indent="-514350">
              <a:buAutoNum type="alphaL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Payers across channel</a:t>
            </a:r>
          </a:p>
          <a:p>
            <a:pPr marL="914400" lvl="1" indent="-514350">
              <a:buAutoNum type="alphaL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Top payers in terms of approved claims</a:t>
            </a:r>
          </a:p>
          <a:p>
            <a:pPr marL="914400" lvl="1" indent="-514350">
              <a:buAutoNum type="alphaL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Lives distribution across different status</a:t>
            </a:r>
          </a:p>
          <a:p>
            <a:pPr marL="914400" lvl="1" indent="-514350">
              <a:buAutoNum type="alphaL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Payers with high claim approval</a:t>
            </a:r>
          </a:p>
          <a:p>
            <a:pPr marL="914400" lvl="1" indent="-514350">
              <a:buAutoNum type="alphaL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Reasons for claims rejection</a:t>
            </a:r>
          </a:p>
          <a:p>
            <a:pPr marL="914400" lvl="1" indent="-514350">
              <a:buAutoNum type="alphaL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514350">
              <a:buAutoNum type="alphaL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514350">
              <a:buAutoNum type="alphaL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lphaLcPeriod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68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AE3A-FBC7-41C5-A77F-BC8A5918F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928" y="234274"/>
            <a:ext cx="11390141" cy="627798"/>
          </a:xfrm>
        </p:spPr>
        <p:txBody>
          <a:bodyPr>
            <a:normAutofit/>
          </a:bodyPr>
          <a:lstStyle/>
          <a:p>
            <a:pPr algn="l">
              <a:lnSpc>
                <a:spcPct val="0"/>
              </a:lnSpc>
            </a:pPr>
            <a:b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0EBF71C-EE77-4B06-8418-1E97C11CE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205019"/>
              </p:ext>
            </p:extLst>
          </p:nvPr>
        </p:nvGraphicFramePr>
        <p:xfrm>
          <a:off x="239195" y="1136815"/>
          <a:ext cx="5806831" cy="3706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659">
                  <a:extLst>
                    <a:ext uri="{9D8B030D-6E8A-4147-A177-3AD203B41FA5}">
                      <a16:colId xmlns:a16="http://schemas.microsoft.com/office/drawing/2014/main" val="3657518618"/>
                    </a:ext>
                  </a:extLst>
                </a:gridCol>
                <a:gridCol w="1024659">
                  <a:extLst>
                    <a:ext uri="{9D8B030D-6E8A-4147-A177-3AD203B41FA5}">
                      <a16:colId xmlns:a16="http://schemas.microsoft.com/office/drawing/2014/main" val="2702046537"/>
                    </a:ext>
                  </a:extLst>
                </a:gridCol>
                <a:gridCol w="1366427">
                  <a:extLst>
                    <a:ext uri="{9D8B030D-6E8A-4147-A177-3AD203B41FA5}">
                      <a16:colId xmlns:a16="http://schemas.microsoft.com/office/drawing/2014/main" val="3497567756"/>
                    </a:ext>
                  </a:extLst>
                </a:gridCol>
                <a:gridCol w="1195543">
                  <a:extLst>
                    <a:ext uri="{9D8B030D-6E8A-4147-A177-3AD203B41FA5}">
                      <a16:colId xmlns:a16="http://schemas.microsoft.com/office/drawing/2014/main" val="1035367121"/>
                    </a:ext>
                  </a:extLst>
                </a:gridCol>
                <a:gridCol w="1195543">
                  <a:extLst>
                    <a:ext uri="{9D8B030D-6E8A-4147-A177-3AD203B41FA5}">
                      <a16:colId xmlns:a16="http://schemas.microsoft.com/office/drawing/2014/main" val="4113405944"/>
                    </a:ext>
                  </a:extLst>
                </a:gridCol>
              </a:tblGrid>
              <a:tr h="459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S.No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Claims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Competitor Claims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ABC Claims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5729909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35,87,577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1270536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32,99,482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7324791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196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25,72,441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4116156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19,16,620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7623418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18,78,696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3884086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17,12,863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100301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8,21,505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1393748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117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7,54,426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9252580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6,77,271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4006938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5,17,531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7455226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52024B-6892-4C61-AF67-87A83BFB6250}"/>
              </a:ext>
            </a:extLst>
          </p:cNvPr>
          <p:cNvSpPr/>
          <p:nvPr/>
        </p:nvSpPr>
        <p:spPr>
          <a:xfrm>
            <a:off x="239195" y="5047031"/>
            <a:ext cx="11676140" cy="13707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  <a:p>
            <a:pPr algn="ctr"/>
            <a:endParaRPr lang="en-US" sz="1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Competitor claims 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for </a:t>
            </a: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95% - 98% claims 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whereas </a:t>
            </a: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 claims 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for </a:t>
            </a: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 to 2% 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filed claims for most of the payers</a:t>
            </a:r>
          </a:p>
          <a:p>
            <a:pPr marL="342900" indent="-342900">
              <a:buAutoNum type="arabicPeriod"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terms of </a:t>
            </a: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coverage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4 of the </a:t>
            </a: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 1 plans 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in top 10 having high live coverage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648CD3-463C-4348-B3E0-A6C78F01E8DF}"/>
              </a:ext>
            </a:extLst>
          </p:cNvPr>
          <p:cNvSpPr/>
          <p:nvPr/>
        </p:nvSpPr>
        <p:spPr>
          <a:xfrm>
            <a:off x="182923" y="1554754"/>
            <a:ext cx="5904930" cy="1689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25280BF-BC6E-4632-88F2-0B13A50C3B06}"/>
              </a:ext>
            </a:extLst>
          </p:cNvPr>
          <p:cNvSpPr txBox="1">
            <a:spLocks/>
          </p:cNvSpPr>
          <p:nvPr/>
        </p:nvSpPr>
        <p:spPr>
          <a:xfrm>
            <a:off x="338612" y="336300"/>
            <a:ext cx="11390141" cy="6541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Payer 15 is the top Payer in terms of total claims whereas in terms of live coverage Plan 3090 of Payer 84 is on top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965290C-0330-4DD5-9B04-34380CD47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235847"/>
              </p:ext>
            </p:extLst>
          </p:nvPr>
        </p:nvGraphicFramePr>
        <p:xfrm>
          <a:off x="6302326" y="1136815"/>
          <a:ext cx="5303519" cy="370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043">
                  <a:extLst>
                    <a:ext uri="{9D8B030D-6E8A-4147-A177-3AD203B41FA5}">
                      <a16:colId xmlns:a16="http://schemas.microsoft.com/office/drawing/2014/main" val="4105304793"/>
                    </a:ext>
                  </a:extLst>
                </a:gridCol>
                <a:gridCol w="1103043">
                  <a:extLst>
                    <a:ext uri="{9D8B030D-6E8A-4147-A177-3AD203B41FA5}">
                      <a16:colId xmlns:a16="http://schemas.microsoft.com/office/drawing/2014/main" val="2021685000"/>
                    </a:ext>
                  </a:extLst>
                </a:gridCol>
                <a:gridCol w="1136468">
                  <a:extLst>
                    <a:ext uri="{9D8B030D-6E8A-4147-A177-3AD203B41FA5}">
                      <a16:colId xmlns:a16="http://schemas.microsoft.com/office/drawing/2014/main" val="2549527063"/>
                    </a:ext>
                  </a:extLst>
                </a:gridCol>
                <a:gridCol w="1960965">
                  <a:extLst>
                    <a:ext uri="{9D8B030D-6E8A-4147-A177-3AD203B41FA5}">
                      <a16:colId xmlns:a16="http://schemas.microsoft.com/office/drawing/2014/main" val="3355171908"/>
                    </a:ext>
                  </a:extLst>
                </a:gridCol>
              </a:tblGrid>
              <a:tr h="402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S.No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Lives Covered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8127917"/>
                  </a:ext>
                </a:extLst>
              </a:tr>
              <a:tr h="330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3090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1,73,868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443271"/>
                  </a:ext>
                </a:extLst>
              </a:tr>
              <a:tr h="330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5418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1,49,846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0969658"/>
                  </a:ext>
                </a:extLst>
              </a:tr>
              <a:tr h="330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3580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196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1,07,835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176290"/>
                  </a:ext>
                </a:extLst>
              </a:tr>
              <a:tr h="330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3587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196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1,02,501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941952"/>
                  </a:ext>
                </a:extLst>
              </a:tr>
              <a:tr h="330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4907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78,345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7007609"/>
                  </a:ext>
                </a:extLst>
              </a:tr>
              <a:tr h="330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3577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196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75,685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8638509"/>
                  </a:ext>
                </a:extLst>
              </a:tr>
              <a:tr h="330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215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70,640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86141"/>
                  </a:ext>
                </a:extLst>
              </a:tr>
              <a:tr h="330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4926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69,096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6429839"/>
                  </a:ext>
                </a:extLst>
              </a:tr>
              <a:tr h="330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4936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62,214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7393925"/>
                  </a:ext>
                </a:extLst>
              </a:tr>
              <a:tr h="330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3590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196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62,107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666960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5AC5C9E-C095-4D17-A9D9-FF6DC45AE4EC}"/>
              </a:ext>
            </a:extLst>
          </p:cNvPr>
          <p:cNvSpPr/>
          <p:nvPr/>
        </p:nvSpPr>
        <p:spPr>
          <a:xfrm>
            <a:off x="6287070" y="1526618"/>
            <a:ext cx="5303519" cy="16892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97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AE3A-FBC7-41C5-A77F-BC8A5918F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928" y="234274"/>
            <a:ext cx="11390141" cy="627798"/>
          </a:xfrm>
        </p:spPr>
        <p:txBody>
          <a:bodyPr>
            <a:normAutofit/>
          </a:bodyPr>
          <a:lstStyle/>
          <a:p>
            <a:pPr algn="l">
              <a:lnSpc>
                <a:spcPct val="0"/>
              </a:lnSpc>
            </a:pPr>
            <a:b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0EBF71C-EE77-4B06-8418-1E97C11CE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358358"/>
              </p:ext>
            </p:extLst>
          </p:nvPr>
        </p:nvGraphicFramePr>
        <p:xfrm>
          <a:off x="239195" y="1136815"/>
          <a:ext cx="5806831" cy="3850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659">
                  <a:extLst>
                    <a:ext uri="{9D8B030D-6E8A-4147-A177-3AD203B41FA5}">
                      <a16:colId xmlns:a16="http://schemas.microsoft.com/office/drawing/2014/main" val="3657518618"/>
                    </a:ext>
                  </a:extLst>
                </a:gridCol>
                <a:gridCol w="1024659">
                  <a:extLst>
                    <a:ext uri="{9D8B030D-6E8A-4147-A177-3AD203B41FA5}">
                      <a16:colId xmlns:a16="http://schemas.microsoft.com/office/drawing/2014/main" val="2702046537"/>
                    </a:ext>
                  </a:extLst>
                </a:gridCol>
                <a:gridCol w="1366427">
                  <a:extLst>
                    <a:ext uri="{9D8B030D-6E8A-4147-A177-3AD203B41FA5}">
                      <a16:colId xmlns:a16="http://schemas.microsoft.com/office/drawing/2014/main" val="3497567756"/>
                    </a:ext>
                  </a:extLst>
                </a:gridCol>
                <a:gridCol w="1195543">
                  <a:extLst>
                    <a:ext uri="{9D8B030D-6E8A-4147-A177-3AD203B41FA5}">
                      <a16:colId xmlns:a16="http://schemas.microsoft.com/office/drawing/2014/main" val="1035367121"/>
                    </a:ext>
                  </a:extLst>
                </a:gridCol>
                <a:gridCol w="1195543">
                  <a:extLst>
                    <a:ext uri="{9D8B030D-6E8A-4147-A177-3AD203B41FA5}">
                      <a16:colId xmlns:a16="http://schemas.microsoft.com/office/drawing/2014/main" val="4113405944"/>
                    </a:ext>
                  </a:extLst>
                </a:gridCol>
              </a:tblGrid>
              <a:tr h="459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S.No</a:t>
                      </a:r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IN" sz="1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Competitor Approved Claims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ABC Approved Claims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5729909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3090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1,36,637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5,106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1270536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5418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1,14,088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7,028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7324791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3576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196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1,11,726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10,746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4116156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3587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196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87,882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6,177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7623418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5609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72,394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6,454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3884086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4936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70,625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16,486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100301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3580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196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66,069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2,701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1393748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3250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61,670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925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9252580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3597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196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55,843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7,604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4006938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3590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196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53,306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805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7455226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52024B-6892-4C61-AF67-87A83BFB6250}"/>
              </a:ext>
            </a:extLst>
          </p:cNvPr>
          <p:cNvSpPr/>
          <p:nvPr/>
        </p:nvSpPr>
        <p:spPr>
          <a:xfrm>
            <a:off x="239195" y="5047031"/>
            <a:ext cx="11676140" cy="13707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  <a:p>
            <a:pPr algn="ctr"/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 196 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maximum (5 Plans) in top 10 Plan-Payer combination in </a:t>
            </a: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approved claims list</a:t>
            </a:r>
          </a:p>
          <a:p>
            <a:pPr marL="342900" indent="-342900">
              <a:buAutoNum type="arabicPeriod"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Medicare, Commercial and Assistance 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next preferred </a:t>
            </a: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types</a:t>
            </a:r>
          </a:p>
          <a:p>
            <a:pPr marL="342900" indent="-342900">
              <a:buAutoNum type="arabicPeriod"/>
            </a:pPr>
            <a:endParaRPr lang="en-US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648CD3-463C-4348-B3E0-A6C78F01E8DF}"/>
              </a:ext>
            </a:extLst>
          </p:cNvPr>
          <p:cNvSpPr/>
          <p:nvPr/>
        </p:nvSpPr>
        <p:spPr>
          <a:xfrm>
            <a:off x="225127" y="1709500"/>
            <a:ext cx="5904930" cy="1689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25280BF-BC6E-4632-88F2-0B13A50C3B06}"/>
              </a:ext>
            </a:extLst>
          </p:cNvPr>
          <p:cNvSpPr txBox="1">
            <a:spLocks/>
          </p:cNvSpPr>
          <p:nvPr/>
        </p:nvSpPr>
        <p:spPr>
          <a:xfrm>
            <a:off x="338612" y="336300"/>
            <a:ext cx="11390141" cy="6541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3090 of Payer 84 is the top Plan-Payer combination in terms of approved claims and Medicare Payment Type is preferred payment type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1D8A45-0CE7-4EDE-8326-E4BC3A209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670521"/>
              </p:ext>
            </p:extLst>
          </p:nvPr>
        </p:nvGraphicFramePr>
        <p:xfrm>
          <a:off x="6302323" y="1092434"/>
          <a:ext cx="5426428" cy="3895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57">
                  <a:extLst>
                    <a:ext uri="{9D8B030D-6E8A-4147-A177-3AD203B41FA5}">
                      <a16:colId xmlns:a16="http://schemas.microsoft.com/office/drawing/2014/main" val="3156840276"/>
                    </a:ext>
                  </a:extLst>
                </a:gridCol>
                <a:gridCol w="1517457">
                  <a:extLst>
                    <a:ext uri="{9D8B030D-6E8A-4147-A177-3AD203B41FA5}">
                      <a16:colId xmlns:a16="http://schemas.microsoft.com/office/drawing/2014/main" val="4089702269"/>
                    </a:ext>
                  </a:extLst>
                </a:gridCol>
                <a:gridCol w="1356607">
                  <a:extLst>
                    <a:ext uri="{9D8B030D-6E8A-4147-A177-3AD203B41FA5}">
                      <a16:colId xmlns:a16="http://schemas.microsoft.com/office/drawing/2014/main" val="4148773836"/>
                    </a:ext>
                  </a:extLst>
                </a:gridCol>
                <a:gridCol w="1356607">
                  <a:extLst>
                    <a:ext uri="{9D8B030D-6E8A-4147-A177-3AD203B41FA5}">
                      <a16:colId xmlns:a16="http://schemas.microsoft.com/office/drawing/2014/main" val="3713904818"/>
                    </a:ext>
                  </a:extLst>
                </a:gridCol>
              </a:tblGrid>
              <a:tr h="5555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S.No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Payment 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Competitor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8052323"/>
                  </a:ext>
                </a:extLst>
              </a:tr>
              <a:tr h="555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MEDICARE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35,53,305 (92%)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2,98,428 (8%)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3915572"/>
                  </a:ext>
                </a:extLst>
              </a:tr>
              <a:tr h="555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9,85,838 (97%)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31,898 (3%)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936247"/>
                  </a:ext>
                </a:extLst>
              </a:tr>
              <a:tr h="555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ASSISTANCE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1,60,842 (98%)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3,542 (2%)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3358898"/>
                  </a:ext>
                </a:extLst>
              </a:tr>
              <a:tr h="5621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MANAGED MEDICAID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82,821 (98%)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1,638 (2%)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4265991"/>
                  </a:ext>
                </a:extLst>
              </a:tr>
              <a:tr h="555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59,703 (97%)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1,788 (3%)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3091028"/>
                  </a:ext>
                </a:extLst>
              </a:tr>
              <a:tr h="555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MEDICAID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-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825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10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AE3A-FBC7-41C5-A77F-BC8A5918F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928" y="234274"/>
            <a:ext cx="11390141" cy="627798"/>
          </a:xfrm>
        </p:spPr>
        <p:txBody>
          <a:bodyPr>
            <a:normAutofit/>
          </a:bodyPr>
          <a:lstStyle/>
          <a:p>
            <a:pPr algn="l">
              <a:lnSpc>
                <a:spcPct val="0"/>
              </a:lnSpc>
            </a:pPr>
            <a:b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0EBF71C-EE77-4B06-8418-1E97C11CE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349628"/>
              </p:ext>
            </p:extLst>
          </p:nvPr>
        </p:nvGraphicFramePr>
        <p:xfrm>
          <a:off x="337669" y="1136815"/>
          <a:ext cx="11390139" cy="37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41">
                  <a:extLst>
                    <a:ext uri="{9D8B030D-6E8A-4147-A177-3AD203B41FA5}">
                      <a16:colId xmlns:a16="http://schemas.microsoft.com/office/drawing/2014/main" val="3657518618"/>
                    </a:ext>
                  </a:extLst>
                </a:gridCol>
                <a:gridCol w="1689831">
                  <a:extLst>
                    <a:ext uri="{9D8B030D-6E8A-4147-A177-3AD203B41FA5}">
                      <a16:colId xmlns:a16="http://schemas.microsoft.com/office/drawing/2014/main" val="2702046537"/>
                    </a:ext>
                  </a:extLst>
                </a:gridCol>
                <a:gridCol w="2654018">
                  <a:extLst>
                    <a:ext uri="{9D8B030D-6E8A-4147-A177-3AD203B41FA5}">
                      <a16:colId xmlns:a16="http://schemas.microsoft.com/office/drawing/2014/main" val="3497567756"/>
                    </a:ext>
                  </a:extLst>
                </a:gridCol>
                <a:gridCol w="1944683">
                  <a:extLst>
                    <a:ext uri="{9D8B030D-6E8A-4147-A177-3AD203B41FA5}">
                      <a16:colId xmlns:a16="http://schemas.microsoft.com/office/drawing/2014/main" val="1035367121"/>
                    </a:ext>
                  </a:extLst>
                </a:gridCol>
                <a:gridCol w="1840130">
                  <a:extLst>
                    <a:ext uri="{9D8B030D-6E8A-4147-A177-3AD203B41FA5}">
                      <a16:colId xmlns:a16="http://schemas.microsoft.com/office/drawing/2014/main" val="3304741413"/>
                    </a:ext>
                  </a:extLst>
                </a:gridCol>
                <a:gridCol w="2049236">
                  <a:extLst>
                    <a:ext uri="{9D8B030D-6E8A-4147-A177-3AD203B41FA5}">
                      <a16:colId xmlns:a16="http://schemas.microsoft.com/office/drawing/2014/main" val="196166510"/>
                    </a:ext>
                  </a:extLst>
                </a:gridCol>
              </a:tblGrid>
              <a:tr h="5499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S.No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 Life Coverage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 Life Coverage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Maximum Life Coverage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5729909"/>
                  </a:ext>
                </a:extLst>
              </a:tr>
              <a:tr h="388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Covered (PA/ST)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179.052</a:t>
                      </a:r>
                    </a:p>
                  </a:txBody>
                  <a:tcPr marL="9525" marR="9525" marT="9525" marB="0" anchor="ctr"/>
                </a:tc>
                <a:tc rowSpan="8"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173867.8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1270536"/>
                  </a:ext>
                </a:extLst>
              </a:tr>
              <a:tr h="413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Preferred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348.849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7324791"/>
                  </a:ext>
                </a:extLst>
              </a:tr>
              <a:tr h="413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Preferred (PA/ST)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509.372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4116156"/>
                  </a:ext>
                </a:extLst>
              </a:tr>
              <a:tr h="388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488.718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7623418"/>
                  </a:ext>
                </a:extLst>
              </a:tr>
              <a:tr h="388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Specialty (PA/ST)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387.457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3884086"/>
                  </a:ext>
                </a:extLst>
              </a:tr>
              <a:tr h="413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Specialty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1020.57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100301"/>
                  </a:ext>
                </a:extLst>
              </a:tr>
              <a:tr h="413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Preferred (PA/ST)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3381.322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1393748"/>
                  </a:ext>
                </a:extLst>
              </a:tr>
              <a:tr h="413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Covered (PA/ST)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1406.24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7653414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52024B-6892-4C61-AF67-87A83BFB6250}"/>
              </a:ext>
            </a:extLst>
          </p:cNvPr>
          <p:cNvSpPr/>
          <p:nvPr/>
        </p:nvSpPr>
        <p:spPr>
          <a:xfrm>
            <a:off x="239195" y="5047031"/>
            <a:ext cx="11676140" cy="13707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  <a:p>
            <a:pPr algn="ctr"/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life coverage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 within 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 of 4 – 14.84</a:t>
            </a: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7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median life coverage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indicating for most of the products, month combination this number is on the upper side compared to other products, month combination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25280BF-BC6E-4632-88F2-0B13A50C3B06}"/>
              </a:ext>
            </a:extLst>
          </p:cNvPr>
          <p:cNvSpPr txBox="1">
            <a:spLocks/>
          </p:cNvSpPr>
          <p:nvPr/>
        </p:nvSpPr>
        <p:spPr>
          <a:xfrm>
            <a:off x="338612" y="125286"/>
            <a:ext cx="11390141" cy="6541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the product maximum life coverage is same i.e. 173867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90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AE3A-FBC7-41C5-A77F-BC8A5918F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928" y="234274"/>
            <a:ext cx="11390141" cy="627798"/>
          </a:xfrm>
        </p:spPr>
        <p:txBody>
          <a:bodyPr>
            <a:normAutofit/>
          </a:bodyPr>
          <a:lstStyle/>
          <a:p>
            <a:pPr algn="l">
              <a:lnSpc>
                <a:spcPct val="0"/>
              </a:lnSpc>
            </a:pPr>
            <a:b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0EBF71C-EE77-4B06-8418-1E97C11CE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509779"/>
              </p:ext>
            </p:extLst>
          </p:nvPr>
        </p:nvGraphicFramePr>
        <p:xfrm>
          <a:off x="337670" y="1136815"/>
          <a:ext cx="11489559" cy="3706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890">
                  <a:extLst>
                    <a:ext uri="{9D8B030D-6E8A-4147-A177-3AD203B41FA5}">
                      <a16:colId xmlns:a16="http://schemas.microsoft.com/office/drawing/2014/main" val="3657518618"/>
                    </a:ext>
                  </a:extLst>
                </a:gridCol>
                <a:gridCol w="2588455">
                  <a:extLst>
                    <a:ext uri="{9D8B030D-6E8A-4147-A177-3AD203B41FA5}">
                      <a16:colId xmlns:a16="http://schemas.microsoft.com/office/drawing/2014/main" val="2702046537"/>
                    </a:ext>
                  </a:extLst>
                </a:gridCol>
                <a:gridCol w="4065380">
                  <a:extLst>
                    <a:ext uri="{9D8B030D-6E8A-4147-A177-3AD203B41FA5}">
                      <a16:colId xmlns:a16="http://schemas.microsoft.com/office/drawing/2014/main" val="3497567756"/>
                    </a:ext>
                  </a:extLst>
                </a:gridCol>
                <a:gridCol w="2978834">
                  <a:extLst>
                    <a:ext uri="{9D8B030D-6E8A-4147-A177-3AD203B41FA5}">
                      <a16:colId xmlns:a16="http://schemas.microsoft.com/office/drawing/2014/main" val="1035367121"/>
                    </a:ext>
                  </a:extLst>
                </a:gridCol>
              </a:tblGrid>
              <a:tr h="459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S.No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Approved Claims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Rejected Claims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5729909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11,52,368 (92%)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1,05,638 (8%)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1270536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196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10,06,759 (90%)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1,12,341 (10%)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7324791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6,25,041 (91%)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63,309 (9%)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4116156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4,18,336 (91%)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40,831 (9%)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7623418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4,16,384 (93%)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33,381 (7%)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3884086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2,57,844 (86%)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41,466 (14%)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100301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2,26,375 (92%)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20,263 (8%)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1393748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117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2,18,488 (93%)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17,649 (7%)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9252580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1,86,833 (91%)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19,020 (9%)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4006938"/>
                  </a:ext>
                </a:extLst>
              </a:tr>
              <a:tr h="324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Payer 181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1,59,787 (90%)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17,874 (10%)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7455226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52024B-6892-4C61-AF67-87A83BFB6250}"/>
              </a:ext>
            </a:extLst>
          </p:cNvPr>
          <p:cNvSpPr/>
          <p:nvPr/>
        </p:nvSpPr>
        <p:spPr>
          <a:xfrm>
            <a:off x="239195" y="5047031"/>
            <a:ext cx="11676140" cy="13707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  <a:p>
            <a:pPr algn="ctr"/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between </a:t>
            </a: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Approved Claims and Rejected Claims 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in the range of </a:t>
            </a: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90% - 10% 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respectively for most of the Payers</a:t>
            </a:r>
          </a:p>
          <a:p>
            <a:pPr marL="342900" indent="-342900">
              <a:buAutoNum type="arabicPeriod"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Payer 15, Payer 196 has next maximum number of approved claims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648CD3-463C-4348-B3E0-A6C78F01E8DF}"/>
              </a:ext>
            </a:extLst>
          </p:cNvPr>
          <p:cNvSpPr/>
          <p:nvPr/>
        </p:nvSpPr>
        <p:spPr>
          <a:xfrm>
            <a:off x="323600" y="1554754"/>
            <a:ext cx="11530730" cy="1689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25280BF-BC6E-4632-88F2-0B13A50C3B06}"/>
              </a:ext>
            </a:extLst>
          </p:cNvPr>
          <p:cNvSpPr txBox="1">
            <a:spLocks/>
          </p:cNvSpPr>
          <p:nvPr/>
        </p:nvSpPr>
        <p:spPr>
          <a:xfrm>
            <a:off x="338612" y="111216"/>
            <a:ext cx="11390141" cy="6541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Payer 15 is on top of the list of having maximum number of approved claims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676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AE3A-FBC7-41C5-A77F-BC8A5918F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928" y="234274"/>
            <a:ext cx="11390141" cy="627798"/>
          </a:xfrm>
        </p:spPr>
        <p:txBody>
          <a:bodyPr>
            <a:normAutofit/>
          </a:bodyPr>
          <a:lstStyle/>
          <a:p>
            <a:pPr algn="l">
              <a:lnSpc>
                <a:spcPct val="0"/>
              </a:lnSpc>
            </a:pPr>
            <a:b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0EBF71C-EE77-4B06-8418-1E97C11CE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236945"/>
              </p:ext>
            </p:extLst>
          </p:nvPr>
        </p:nvGraphicFramePr>
        <p:xfrm>
          <a:off x="337670" y="1136815"/>
          <a:ext cx="11489559" cy="363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890">
                  <a:extLst>
                    <a:ext uri="{9D8B030D-6E8A-4147-A177-3AD203B41FA5}">
                      <a16:colId xmlns:a16="http://schemas.microsoft.com/office/drawing/2014/main" val="3657518618"/>
                    </a:ext>
                  </a:extLst>
                </a:gridCol>
                <a:gridCol w="2588455">
                  <a:extLst>
                    <a:ext uri="{9D8B030D-6E8A-4147-A177-3AD203B41FA5}">
                      <a16:colId xmlns:a16="http://schemas.microsoft.com/office/drawing/2014/main" val="2702046537"/>
                    </a:ext>
                  </a:extLst>
                </a:gridCol>
                <a:gridCol w="4065380">
                  <a:extLst>
                    <a:ext uri="{9D8B030D-6E8A-4147-A177-3AD203B41FA5}">
                      <a16:colId xmlns:a16="http://schemas.microsoft.com/office/drawing/2014/main" val="3497567756"/>
                    </a:ext>
                  </a:extLst>
                </a:gridCol>
                <a:gridCol w="2978834">
                  <a:extLst>
                    <a:ext uri="{9D8B030D-6E8A-4147-A177-3AD203B41FA5}">
                      <a16:colId xmlns:a16="http://schemas.microsoft.com/office/drawing/2014/main" val="1035367121"/>
                    </a:ext>
                  </a:extLst>
                </a:gridCol>
              </a:tblGrid>
              <a:tr h="5928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S.No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Reason for Claims rejection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Competitor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5729909"/>
                  </a:ext>
                </a:extLst>
              </a:tr>
              <a:tr h="4193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Incorrect Information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2,74,383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13,800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1270536"/>
                  </a:ext>
                </a:extLst>
              </a:tr>
              <a:tr h="445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Insufficient information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38,345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20,482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7324791"/>
                  </a:ext>
                </a:extLst>
              </a:tr>
              <a:tr h="445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Improper or outdated CPT or ICD-10 codes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32,268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13,471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4116156"/>
                  </a:ext>
                </a:extLst>
              </a:tr>
              <a:tr h="4193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Untimely filing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18,771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19,843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7623418"/>
                  </a:ext>
                </a:extLst>
              </a:tr>
              <a:tr h="4193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Duplicate billing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11,890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16,813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3884086"/>
                  </a:ext>
                </a:extLst>
              </a:tr>
              <a:tr h="445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 is not covered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6,697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13,150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100301"/>
                  </a:ext>
                </a:extLst>
              </a:tr>
              <a:tr h="445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Problems with modifiers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1393748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52024B-6892-4C61-AF67-87A83BFB6250}"/>
              </a:ext>
            </a:extLst>
          </p:cNvPr>
          <p:cNvSpPr/>
          <p:nvPr/>
        </p:nvSpPr>
        <p:spPr>
          <a:xfrm>
            <a:off x="239195" y="5047031"/>
            <a:ext cx="11676140" cy="13707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  <a:p>
            <a:pPr algn="ctr"/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Overall, </a:t>
            </a: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Incorrect Information 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top reason for claim rejection followed by </a:t>
            </a: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Insufficient Information </a:t>
            </a: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Improper or outdated CPT or ICD-10 codes</a:t>
            </a:r>
          </a:p>
          <a:p>
            <a:pPr marL="342900" indent="-342900">
              <a:buAutoNum type="arabicPeriod"/>
            </a:pPr>
            <a:endParaRPr lang="en-US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25280BF-BC6E-4632-88F2-0B13A50C3B06}"/>
              </a:ext>
            </a:extLst>
          </p:cNvPr>
          <p:cNvSpPr txBox="1">
            <a:spLocks/>
          </p:cNvSpPr>
          <p:nvPr/>
        </p:nvSpPr>
        <p:spPr>
          <a:xfrm>
            <a:off x="338612" y="336300"/>
            <a:ext cx="11390141" cy="6541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 Information is the top reason for claim rejection for Competitor whereas Insufficient Information is the top reason for claim rejection for ABC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FE6933-0C54-4C3F-AF00-A81771E48878}"/>
              </a:ext>
            </a:extLst>
          </p:cNvPr>
          <p:cNvSpPr/>
          <p:nvPr/>
        </p:nvSpPr>
        <p:spPr>
          <a:xfrm>
            <a:off x="323600" y="1695430"/>
            <a:ext cx="11530730" cy="137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45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5857-791B-4360-A2CF-454E9953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590646"/>
            <a:ext cx="10515600" cy="1676708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Thank You!!</a:t>
            </a: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26638517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B050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3686</TotalTime>
  <Words>1035</Words>
  <Application>Microsoft Office PowerPoint</Application>
  <PresentationFormat>Widescreen</PresentationFormat>
  <Paragraphs>353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Trebuchet MS</vt:lpstr>
      <vt:lpstr>Wingdings 3</vt:lpstr>
      <vt:lpstr>Facet</vt:lpstr>
      <vt:lpstr>Office Theme</vt:lpstr>
      <vt:lpstr>Payer Plan Case Study</vt:lpstr>
      <vt:lpstr>Problem Statement</vt:lpstr>
      <vt:lpstr>Agenda</vt:lpstr>
      <vt:lpstr> </vt:lpstr>
      <vt:lpstr> </vt:lpstr>
      <vt:lpstr> </vt:lpstr>
      <vt:lpstr> </vt:lpstr>
      <vt:lpstr> 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GroMO Case Study Findings</dc:title>
  <dc:creator>Lenovo</dc:creator>
  <cp:lastModifiedBy>Lenovo</cp:lastModifiedBy>
  <cp:revision>8</cp:revision>
  <dcterms:created xsi:type="dcterms:W3CDTF">2024-05-01T20:39:43Z</dcterms:created>
  <dcterms:modified xsi:type="dcterms:W3CDTF">2024-05-15T12:29:28Z</dcterms:modified>
</cp:coreProperties>
</file>