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79" r:id="rId2"/>
    <p:sldId id="256" r:id="rId3"/>
    <p:sldId id="277" r:id="rId4"/>
    <p:sldId id="27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1" r:id="rId20"/>
    <p:sldId id="273" r:id="rId21"/>
    <p:sldId id="280" r:id="rId22"/>
    <p:sldId id="276" r:id="rId23"/>
    <p:sldId id="281" r:id="rId24"/>
    <p:sldId id="300" r:id="rId25"/>
    <p:sldId id="275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01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Verdana" panose="020B060403050404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ABD"/>
    <a:srgbClr val="2A00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40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Here chocolate que.. So wait for some time- type of </a:t>
            </a:r>
            <a:r>
              <a:rPr lang="en-US" dirty="0" err="1"/>
              <a:t>css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27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0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so here question arise what is html </a:t>
            </a:r>
            <a:r>
              <a:rPr lang="en-US" dirty="0" err="1"/>
              <a:t>dom</a:t>
            </a:r>
            <a:r>
              <a:rPr lang="en-US" dirty="0"/>
              <a:t>- stands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94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9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078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49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Are you all </a:t>
            </a:r>
            <a:r>
              <a:rPr lang="en-US" dirty="0" err="1"/>
              <a:t>familier</a:t>
            </a:r>
            <a:r>
              <a:rPr lang="en-US" dirty="0"/>
              <a:t> with html. Which is hypertext markup language . So here question arise what a use of html in game development- answer is it provide structure to your page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467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324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243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985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Are you all </a:t>
            </a:r>
            <a:r>
              <a:rPr lang="en-US" dirty="0" err="1"/>
              <a:t>familier</a:t>
            </a:r>
            <a:r>
              <a:rPr lang="en-US" dirty="0"/>
              <a:t> with html. Which is hypertext markup language . So here question arise what a use of html in game development- answer is it provide structure to your page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46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Other work done by html- display web pages and web application . Do you know latest version of html –which is html5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ive.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77029" y="1970862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5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 INCUBATOR</a:t>
            </a:r>
            <a:endParaRPr lang="en" sz="5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D847D-9BBE-45FA-8607-D987B38F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503" y="818197"/>
            <a:ext cx="1872842" cy="18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CSS?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3274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indent="-285750">
              <a:lnSpc>
                <a:spcPct val="200000"/>
              </a:lnSpc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Cascading Style Sheets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545454"/>
                </a:solidFill>
                <a:highlight>
                  <a:srgbClr val="FFFFFF"/>
                </a:highlight>
              </a:rPr>
              <a:t> </a:t>
            </a:r>
            <a:r>
              <a:rPr lang="en" dirty="0">
                <a:solidFill>
                  <a:srgbClr val="000000"/>
                </a:solidFill>
              </a:rPr>
              <a:t>Used to control the style of a web document in a simple and easy way.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Latest version is CSS 3</a:t>
            </a:r>
          </a:p>
        </p:txBody>
      </p:sp>
      <p:sp>
        <p:nvSpPr>
          <p:cNvPr id="101" name="Shape 101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Types of CSS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3274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Inline CSS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Internal CSS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External CSS</a:t>
            </a:r>
          </a:p>
        </p:txBody>
      </p:sp>
      <p:sp>
        <p:nvSpPr>
          <p:cNvPr id="108" name="Shape 108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Inline CSS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327400"/>
            <a:ext cx="3852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77777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&lt;body&gt;</a:t>
            </a:r>
          </a:p>
          <a:p>
            <a:pPr marL="342900"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77777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&lt;h1 </a:t>
            </a: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en" dirty="0">
                <a:solidFill>
                  <a:srgbClr val="3977F2"/>
                </a:solidFill>
                <a:latin typeface="Roboto"/>
                <a:ea typeface="Roboto"/>
                <a:cs typeface="Roboto"/>
                <a:sym typeface="Roboto"/>
              </a:rPr>
              <a:t>="color: blue;"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&gt;Hello&lt;/h1&gt;</a:t>
            </a:r>
          </a:p>
          <a:p>
            <a:pPr marL="342900"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77777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&lt;/body&gt;</a:t>
            </a:r>
          </a:p>
        </p:txBody>
      </p:sp>
      <p:sp>
        <p:nvSpPr>
          <p:cNvPr id="115" name="Shape 115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959950" y="1866150"/>
            <a:ext cx="2309400" cy="96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solidFill>
                  <a:srgbClr val="3977F2"/>
                </a:solidFill>
                <a:latin typeface="Roboto"/>
                <a:ea typeface="Roboto"/>
                <a:cs typeface="Roboto"/>
                <a:sym typeface="Roboto"/>
              </a:rPr>
              <a:t>Hello</a:t>
            </a:r>
          </a:p>
        </p:txBody>
      </p:sp>
      <p:sp>
        <p:nvSpPr>
          <p:cNvPr id="117" name="Shape 117"/>
          <p:cNvSpPr/>
          <p:nvPr/>
        </p:nvSpPr>
        <p:spPr>
          <a:xfrm>
            <a:off x="4583675" y="2099400"/>
            <a:ext cx="641400" cy="22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Internal CSS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88375" y="942525"/>
            <a:ext cx="4446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dirty="0">
                <a:solidFill>
                  <a:srgbClr val="3977F2"/>
                </a:solidFill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body 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{ background-color : gray;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h1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   { color : black ;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    { color : red ;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lang="en" dirty="0">
                <a:solidFill>
                  <a:srgbClr val="3977F2"/>
                </a:solidFill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&lt;/head&gt;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&lt;h1&gt;Hello&lt;/h1&gt;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&lt;p&gt;World&lt;/p&gt;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&lt;/body&gt;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5155175" y="1259625"/>
            <a:ext cx="3498900" cy="2985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Hello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External CSS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327400"/>
            <a:ext cx="4295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&lt;head&gt;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  &lt;</a:t>
            </a: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link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solidFill>
                  <a:srgbClr val="3977F2"/>
                </a:solidFill>
                <a:latin typeface="Roboto"/>
                <a:ea typeface="Roboto"/>
                <a:cs typeface="Roboto"/>
                <a:sym typeface="Roboto"/>
              </a:rPr>
              <a:t>rel="stylesheet"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>
                <a:solidFill>
                  <a:srgbClr val="3977F2"/>
                </a:solidFill>
                <a:latin typeface="Roboto"/>
                <a:ea typeface="Roboto"/>
                <a:cs typeface="Roboto"/>
                <a:sym typeface="Roboto"/>
              </a:rPr>
              <a:t>href="styles.css"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&lt;/head&gt;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&lt;body&gt;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&lt;h1&gt;This is a heading&lt;/h1&gt;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&lt;/body&gt;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Roboto"/>
                <a:ea typeface="Roboto"/>
                <a:cs typeface="Roboto"/>
                <a:sym typeface="Roboto"/>
              </a:rPr>
              <a:t>styles.css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body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{ background-color: gray; 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h1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{ color: red; }</a:t>
            </a:r>
          </a:p>
        </p:txBody>
      </p:sp>
      <p:sp>
        <p:nvSpPr>
          <p:cNvPr id="132" name="Shape 132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353450" y="1469575"/>
            <a:ext cx="3288900" cy="2659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This is a heading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 &amp; ID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47142" y="930451"/>
            <a:ext cx="3875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8888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8888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.city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8888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lang="en" dirty="0">
                <a:solidFill>
                  <a:srgbClr val="3977F2"/>
                </a:solidFill>
                <a:latin typeface="Roboto"/>
                <a:ea typeface="Roboto"/>
                <a:cs typeface="Roboto"/>
                <a:sym typeface="Roboto"/>
              </a:rPr>
              <a:t>background-color: red;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#id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77F2"/>
                </a:solidFill>
                <a:latin typeface="Roboto"/>
                <a:ea typeface="Roboto"/>
                <a:cs typeface="Roboto"/>
                <a:sym typeface="Roboto"/>
              </a:rPr>
              <a:t>color: blue;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8888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8888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/style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8888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&lt;body&gt;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&lt;h2 </a:t>
            </a: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class="city"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&gt;Hello&lt;/h2&gt;</a:t>
            </a:r>
          </a:p>
          <a:p>
            <a:pPr marL="0" lvl="0" indent="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8888"/>
              <a:buFont typeface="Arial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&lt;p </a:t>
            </a: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id=”para”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&gt;World&lt;/p&gt;</a:t>
            </a:r>
          </a:p>
          <a:p>
            <a:pPr indent="355600">
              <a:lnSpc>
                <a:spcPct val="100000"/>
              </a:lnSpc>
              <a:spcAft>
                <a:spcPts val="0"/>
              </a:spcAft>
              <a:buSzPct val="88888"/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&lt;h2 </a:t>
            </a: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class="city"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&gt;John&lt;/h2&gt;</a:t>
            </a:r>
          </a:p>
          <a:p>
            <a:pPr marL="0" lvl="0" indent="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8888"/>
              <a:buFont typeface="Arial"/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&lt;/body&gt;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5994925" y="1333474"/>
            <a:ext cx="1131300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Hello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9975" y="41987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5994925" y="2330182"/>
            <a:ext cx="11313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3977F2"/>
                </a:solidFill>
              </a:rPr>
              <a:t>World</a:t>
            </a:r>
          </a:p>
        </p:txBody>
      </p:sp>
      <p:sp>
        <p:nvSpPr>
          <p:cNvPr id="9" name="Shape 141">
            <a:extLst>
              <a:ext uri="{FF2B5EF4-FFF2-40B4-BE49-F238E27FC236}">
                <a16:creationId xmlns:a16="http://schemas.microsoft.com/office/drawing/2014/main" id="{77E380FC-AF15-49C7-9F1B-901D7A95F836}"/>
              </a:ext>
            </a:extLst>
          </p:cNvPr>
          <p:cNvSpPr txBox="1"/>
          <p:nvPr/>
        </p:nvSpPr>
        <p:spPr>
          <a:xfrm>
            <a:off x="5994925" y="3158714"/>
            <a:ext cx="1131300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John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3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83355" y="1495646"/>
            <a:ext cx="8520600" cy="228681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>
                <a:solidFill>
                  <a:schemeClr val="bg1"/>
                </a:solidFill>
              </a:rPr>
              <a:t>HTML DOM</a:t>
            </a:r>
            <a:br>
              <a:rPr lang="en" sz="9600" dirty="0">
                <a:solidFill>
                  <a:schemeClr val="bg1"/>
                </a:solidFill>
              </a:rPr>
            </a:br>
            <a:r>
              <a:rPr lang="en" sz="3600" dirty="0">
                <a:solidFill>
                  <a:schemeClr val="bg1"/>
                </a:solidFill>
              </a:rPr>
              <a:t>(Document Object Model)</a:t>
            </a:r>
            <a:br>
              <a:rPr lang="en" sz="3600" dirty="0">
                <a:solidFill>
                  <a:schemeClr val="bg1"/>
                </a:solidFill>
              </a:rPr>
            </a:br>
            <a:endParaRPr lang="en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090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DOM Programming Interface</a:t>
            </a: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chemeClr val="bg1"/>
                </a:solidFill>
              </a:rPr>
            </a:b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DD815-635F-4CC4-9BFC-C3B40E3D7877}"/>
              </a:ext>
            </a:extLst>
          </p:cNvPr>
          <p:cNvSpPr/>
          <p:nvPr/>
        </p:nvSpPr>
        <p:spPr>
          <a:xfrm>
            <a:off x="836427" y="908145"/>
            <a:ext cx="77688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>
                <a:ea typeface="Verdana"/>
                <a:cs typeface="Verdana"/>
                <a:sym typeface="Verdana"/>
              </a:rPr>
              <a:t>The HTML DOM is a standard </a:t>
            </a:r>
            <a:r>
              <a:rPr lang="en" sz="1800" b="1" dirty="0">
                <a:solidFill>
                  <a:srgbClr val="3A77F2"/>
                </a:solidFill>
                <a:ea typeface="Verdana"/>
                <a:cs typeface="Verdana"/>
                <a:sym typeface="Verdana"/>
              </a:rPr>
              <a:t>object</a:t>
            </a:r>
            <a:r>
              <a:rPr lang="en" sz="1800" dirty="0">
                <a:solidFill>
                  <a:schemeClr val="accent5"/>
                </a:solidFill>
                <a:ea typeface="Verdana"/>
                <a:cs typeface="Verdana"/>
                <a:sym typeface="Verdana"/>
              </a:rPr>
              <a:t> </a:t>
            </a:r>
            <a:r>
              <a:rPr lang="en" sz="1800" dirty="0">
                <a:ea typeface="Verdana"/>
                <a:cs typeface="Verdana"/>
                <a:sym typeface="Verdana"/>
              </a:rPr>
              <a:t>model and</a:t>
            </a:r>
            <a:r>
              <a:rPr lang="en" sz="1800" dirty="0">
                <a:solidFill>
                  <a:srgbClr val="3A77F2"/>
                </a:solidFill>
                <a:ea typeface="Verdana"/>
                <a:cs typeface="Verdana"/>
                <a:sym typeface="Verdana"/>
              </a:rPr>
              <a:t> </a:t>
            </a:r>
            <a:r>
              <a:rPr lang="en" sz="1800" b="1" dirty="0">
                <a:solidFill>
                  <a:srgbClr val="3A77F2"/>
                </a:solidFill>
                <a:ea typeface="Verdana"/>
                <a:cs typeface="Verdana"/>
                <a:sym typeface="Verdana"/>
              </a:rPr>
              <a:t>programming</a:t>
            </a:r>
            <a:r>
              <a:rPr lang="en" sz="1800" b="1" dirty="0">
                <a:solidFill>
                  <a:schemeClr val="accent5"/>
                </a:solidFill>
                <a:ea typeface="Verdana"/>
                <a:cs typeface="Verdana"/>
                <a:sym typeface="Verdana"/>
              </a:rPr>
              <a:t> </a:t>
            </a:r>
            <a:r>
              <a:rPr lang="en" sz="1800" b="1" dirty="0">
                <a:solidFill>
                  <a:srgbClr val="3A77F2"/>
                </a:solidFill>
                <a:ea typeface="Verdana"/>
                <a:cs typeface="Verdana"/>
                <a:sym typeface="Verdana"/>
              </a:rPr>
              <a:t>interface</a:t>
            </a:r>
            <a:r>
              <a:rPr lang="en" sz="1800" dirty="0">
                <a:ea typeface="Verdana"/>
                <a:cs typeface="Verdana"/>
                <a:sym typeface="Verdana"/>
              </a:rPr>
              <a:t> for HTML.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sz="1800" dirty="0">
              <a:ea typeface="Verdana"/>
              <a:cs typeface="Verdana"/>
              <a:sym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latin typeface="+mn-lt"/>
                <a:ea typeface="Verdana"/>
                <a:cs typeface="Verdana"/>
                <a:sym typeface="Verdana"/>
              </a:rPr>
              <a:t>The </a:t>
            </a:r>
            <a:r>
              <a:rPr lang="en" sz="1800" dirty="0">
                <a:solidFill>
                  <a:srgbClr val="3A77F2"/>
                </a:solidFill>
                <a:latin typeface="+mn-lt"/>
                <a:ea typeface="Verdana"/>
                <a:cs typeface="Verdana"/>
                <a:sym typeface="Verdana"/>
              </a:rPr>
              <a:t>HTML</a:t>
            </a:r>
            <a:r>
              <a:rPr lang="en" sz="1800" b="1" dirty="0">
                <a:solidFill>
                  <a:srgbClr val="3A77F2"/>
                </a:solidFill>
                <a:latin typeface="+mn-lt"/>
                <a:ea typeface="Verdana"/>
                <a:cs typeface="Verdana"/>
                <a:sym typeface="Verdana"/>
              </a:rPr>
              <a:t> DOM</a:t>
            </a:r>
            <a:r>
              <a:rPr lang="en" sz="1800" dirty="0">
                <a:latin typeface="+mn-lt"/>
                <a:ea typeface="Verdana"/>
                <a:cs typeface="Verdana"/>
                <a:sym typeface="Verdana"/>
              </a:rPr>
              <a:t> model is constructed as a tree of </a:t>
            </a:r>
            <a:r>
              <a:rPr lang="en" sz="1800" dirty="0">
                <a:solidFill>
                  <a:srgbClr val="3A77F2"/>
                </a:solidFill>
                <a:latin typeface="+mn-lt"/>
                <a:ea typeface="Verdana"/>
                <a:cs typeface="Verdana"/>
                <a:sym typeface="Verdana"/>
              </a:rPr>
              <a:t>Objects:</a:t>
            </a:r>
          </a:p>
          <a:p>
            <a:endParaRPr lang="en" sz="1800" dirty="0"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" sz="1800" dirty="0"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5" name="Shape 209">
            <a:extLst>
              <a:ext uri="{FF2B5EF4-FFF2-40B4-BE49-F238E27FC236}">
                <a16:creationId xmlns:a16="http://schemas.microsoft.com/office/drawing/2014/main" id="{D83683AE-125C-447B-931D-CEA03AD0D6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165" y="2417135"/>
            <a:ext cx="4304082" cy="234727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7982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What is the HTML DOM?</a:t>
            </a:r>
            <a:br>
              <a:rPr lang="en" b="1" dirty="0">
                <a:solidFill>
                  <a:schemeClr val="bg1"/>
                </a:solidFill>
              </a:rPr>
            </a:b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DD815-635F-4CC4-9BFC-C3B40E3D7877}"/>
              </a:ext>
            </a:extLst>
          </p:cNvPr>
          <p:cNvSpPr/>
          <p:nvPr/>
        </p:nvSpPr>
        <p:spPr>
          <a:xfrm>
            <a:off x="652130" y="1716219"/>
            <a:ext cx="7676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Document Object Model (DOM) is a platform and language-neutral interface that allows programs and scripts to dynamically access and update the content, structure, and style of a document.</a:t>
            </a:r>
          </a:p>
          <a:p>
            <a:pPr lvl="0"/>
            <a:endParaRPr lang="en-US" sz="1800" dirty="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sz="1800" dirty="0">
                <a:latin typeface="+mn-lt"/>
                <a:ea typeface="Verdana"/>
                <a:cs typeface="Verdana"/>
                <a:sym typeface="Verdana"/>
              </a:rPr>
              <a:t>The HTML DOM can be accessed with JavaScript (and with</a:t>
            </a:r>
          </a:p>
          <a:p>
            <a:pPr lvl="0"/>
            <a:r>
              <a:rPr lang="en" sz="1800" dirty="0">
                <a:latin typeface="+mn-lt"/>
                <a:ea typeface="Verdana"/>
                <a:cs typeface="Verdana"/>
                <a:sym typeface="Verdana"/>
              </a:rPr>
              <a:t>     other programming languages).</a:t>
            </a:r>
          </a:p>
        </p:txBody>
      </p:sp>
    </p:spTree>
    <p:extLst>
      <p:ext uri="{BB962C8B-B14F-4D97-AF65-F5344CB8AC3E}">
        <p14:creationId xmlns:p14="http://schemas.microsoft.com/office/powerpoint/2010/main" val="127315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DOM Programming Interface</a:t>
            </a: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chemeClr val="bg1"/>
                </a:solidFill>
              </a:rPr>
            </a:b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DD815-635F-4CC4-9BFC-C3B40E3D7877}"/>
              </a:ext>
            </a:extLst>
          </p:cNvPr>
          <p:cNvSpPr/>
          <p:nvPr/>
        </p:nvSpPr>
        <p:spPr>
          <a:xfrm>
            <a:off x="1375838" y="1000294"/>
            <a:ext cx="66737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In the DOM, all HTML elements are defined as </a:t>
            </a:r>
            <a:r>
              <a:rPr lang="en-US" sz="1800" b="1" dirty="0">
                <a:solidFill>
                  <a:srgbClr val="3A77F2"/>
                </a:solidFill>
                <a:latin typeface="Verdana"/>
                <a:ea typeface="Verdana"/>
                <a:cs typeface="Verdana"/>
                <a:sym typeface="Verdana"/>
              </a:rPr>
              <a:t>objects</a:t>
            </a:r>
            <a:r>
              <a:rPr lang="en-US" sz="1800" dirty="0">
                <a:solidFill>
                  <a:srgbClr val="3A77F2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/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800" dirty="0">
                <a:solidFill>
                  <a:srgbClr val="3A77F2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b="1" dirty="0">
                <a:solidFill>
                  <a:srgbClr val="3A77F2"/>
                </a:solidFill>
                <a:latin typeface="Verdana"/>
                <a:ea typeface="Verdana"/>
                <a:cs typeface="Verdana"/>
                <a:sym typeface="Verdana"/>
              </a:rPr>
              <a:t>property</a:t>
            </a:r>
            <a:r>
              <a:rPr lang="en-US" sz="1800" b="1" dirty="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is a value that you can get or set.</a:t>
            </a:r>
          </a:p>
          <a:p>
            <a:pPr lvl="0"/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1800" b="1" dirty="0">
                <a:solidFill>
                  <a:srgbClr val="3A77F2"/>
                </a:solidFill>
                <a:latin typeface="Verdana"/>
                <a:ea typeface="Verdana"/>
                <a:cs typeface="Verdana"/>
                <a:sym typeface="Verdana"/>
              </a:rPr>
              <a:t>method</a:t>
            </a:r>
            <a:r>
              <a:rPr lang="en-US" sz="1800" dirty="0">
                <a:solidFill>
                  <a:srgbClr val="3A77F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is an action you can do.</a:t>
            </a:r>
          </a:p>
          <a:p>
            <a:pPr lvl="0"/>
            <a:endParaRPr lang="en" sz="1800" dirty="0"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7" name="Shape 223">
            <a:extLst>
              <a:ext uri="{FF2B5EF4-FFF2-40B4-BE49-F238E27FC236}">
                <a16:creationId xmlns:a16="http://schemas.microsoft.com/office/drawing/2014/main" id="{A3669A96-E63E-41CC-9F8D-9B99D49BA7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27" y="3031619"/>
            <a:ext cx="6392324" cy="14835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Shape 224">
            <a:extLst>
              <a:ext uri="{FF2B5EF4-FFF2-40B4-BE49-F238E27FC236}">
                <a16:creationId xmlns:a16="http://schemas.microsoft.com/office/drawing/2014/main" id="{903F1126-13BD-47E8-B04B-B7C475175AFF}"/>
              </a:ext>
            </a:extLst>
          </p:cNvPr>
          <p:cNvSpPr/>
          <p:nvPr/>
        </p:nvSpPr>
        <p:spPr>
          <a:xfrm>
            <a:off x="3133060" y="3348967"/>
            <a:ext cx="1360968" cy="424402"/>
          </a:xfrm>
          <a:prstGeom prst="wedgeRectCallout">
            <a:avLst>
              <a:gd name="adj1" fmla="val -26427"/>
              <a:gd name="adj2" fmla="val 84213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 i="1" dirty="0"/>
              <a:t>  This is method</a:t>
            </a:r>
          </a:p>
        </p:txBody>
      </p:sp>
      <p:sp>
        <p:nvSpPr>
          <p:cNvPr id="10" name="Shape 224">
            <a:extLst>
              <a:ext uri="{FF2B5EF4-FFF2-40B4-BE49-F238E27FC236}">
                <a16:creationId xmlns:a16="http://schemas.microsoft.com/office/drawing/2014/main" id="{83268B25-0465-4C0C-A1DE-F802BF7D017A}"/>
              </a:ext>
            </a:extLst>
          </p:cNvPr>
          <p:cNvSpPr/>
          <p:nvPr/>
        </p:nvSpPr>
        <p:spPr>
          <a:xfrm>
            <a:off x="4965403" y="3348967"/>
            <a:ext cx="1485015" cy="424402"/>
          </a:xfrm>
          <a:prstGeom prst="wedgeRectCallout">
            <a:avLst>
              <a:gd name="adj1" fmla="val -26427"/>
              <a:gd name="adj2" fmla="val 84213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 i="1" dirty="0"/>
              <a:t>  This is property</a:t>
            </a:r>
          </a:p>
        </p:txBody>
      </p:sp>
    </p:spTree>
    <p:extLst>
      <p:ext uri="{BB962C8B-B14F-4D97-AF65-F5344CB8AC3E}">
        <p14:creationId xmlns:p14="http://schemas.microsoft.com/office/powerpoint/2010/main" val="10398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5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Game Development?</a:t>
            </a:r>
            <a:endParaRPr lang="en" sz="5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getElementById Method</a:t>
            </a: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chemeClr val="bg1"/>
                </a:solidFill>
              </a:rPr>
            </a:b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DD815-635F-4CC4-9BFC-C3B40E3D7877}"/>
              </a:ext>
            </a:extLst>
          </p:cNvPr>
          <p:cNvSpPr/>
          <p:nvPr/>
        </p:nvSpPr>
        <p:spPr>
          <a:xfrm>
            <a:off x="1874874" y="1546099"/>
            <a:ext cx="71379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+mn-lt"/>
                <a:ea typeface="Courier New"/>
                <a:cs typeface="Courier New"/>
                <a:sym typeface="Courier New"/>
              </a:rPr>
              <a:t>img</a:t>
            </a:r>
            <a:r>
              <a:rPr lang="en-US" sz="1800" dirty="0">
                <a:solidFill>
                  <a:srgbClr val="FF0000"/>
                </a:solidFill>
                <a:latin typeface="+mn-lt"/>
                <a:ea typeface="Courier New"/>
                <a:cs typeface="Courier New"/>
                <a:sym typeface="Courier New"/>
              </a:rPr>
              <a:t> id</a:t>
            </a:r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=“my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Courier New"/>
                <a:cs typeface="Courier New"/>
                <a:sym typeface="Courier New"/>
              </a:rPr>
              <a:t>Image</a:t>
            </a:r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+mn-lt"/>
                <a:ea typeface="Courier New"/>
                <a:cs typeface="Courier New"/>
                <a:sym typeface="Courier New"/>
              </a:rPr>
              <a:t> src</a:t>
            </a:r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=“mountain.jpg"&gt;</a:t>
            </a:r>
          </a:p>
          <a:p>
            <a:pPr lvl="0"/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Courier New"/>
                <a:cs typeface="Courier New"/>
                <a:sym typeface="Courier New"/>
              </a:rPr>
              <a:t>p</a:t>
            </a:r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+mn-lt"/>
                <a:ea typeface="Courier New"/>
                <a:cs typeface="Courier New"/>
                <a:sym typeface="Courier New"/>
              </a:rPr>
              <a:t>id</a:t>
            </a:r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=“txt”&gt; hello &lt;/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Courier New"/>
                <a:cs typeface="Courier New"/>
                <a:sym typeface="Courier New"/>
              </a:rPr>
              <a:t>p</a:t>
            </a:r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&gt;</a:t>
            </a:r>
          </a:p>
          <a:p>
            <a:pPr lvl="0"/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+mn-lt"/>
                <a:ea typeface="Courier New"/>
                <a:cs typeface="Courier New"/>
                <a:sym typeface="Courier New"/>
              </a:rPr>
              <a:t>script</a:t>
            </a:r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&gt;</a:t>
            </a:r>
          </a:p>
          <a:p>
            <a:pPr lvl="0"/>
            <a:r>
              <a:rPr lang="en-US" sz="1800" dirty="0">
                <a:latin typeface="+mn-lt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-US" sz="1800" dirty="0">
                <a:solidFill>
                  <a:srgbClr val="A52A2A"/>
                </a:solidFill>
                <a:latin typeface="+mn-lt"/>
                <a:ea typeface="Courier New"/>
                <a:cs typeface="Courier New"/>
                <a:sym typeface="Courier New"/>
              </a:rPr>
              <a:t>“myImage"</a:t>
            </a:r>
            <a:r>
              <a:rPr lang="en-US" sz="1800" dirty="0">
                <a:latin typeface="+mn-lt"/>
                <a:ea typeface="Courier New"/>
                <a:cs typeface="Courier New"/>
                <a:sym typeface="Courier New"/>
              </a:rPr>
              <a:t>).src =</a:t>
            </a:r>
            <a:r>
              <a:rPr lang="en-US" sz="1800" dirty="0">
                <a:solidFill>
                  <a:srgbClr val="A52A2A"/>
                </a:solidFill>
                <a:latin typeface="+mn-lt"/>
                <a:ea typeface="Courier New"/>
                <a:cs typeface="Courier New"/>
                <a:sym typeface="Courier New"/>
              </a:rPr>
              <a:t>"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Courier New"/>
                <a:cs typeface="Courier New"/>
                <a:sym typeface="Courier New"/>
              </a:rPr>
              <a:t>river.jpg</a:t>
            </a:r>
            <a:r>
              <a:rPr lang="en-US" sz="1800" dirty="0">
                <a:solidFill>
                  <a:srgbClr val="A52A2A"/>
                </a:solidFill>
                <a:latin typeface="+mn-lt"/>
                <a:ea typeface="Courier New"/>
                <a:cs typeface="Courier New"/>
                <a:sym typeface="Courier New"/>
              </a:rPr>
              <a:t>"</a:t>
            </a:r>
            <a:r>
              <a:rPr lang="en-US" sz="1800" dirty="0">
                <a:latin typeface="+mn-lt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rPr lang="en-US" sz="1800" dirty="0">
                <a:latin typeface="+mn-lt"/>
                <a:ea typeface="Courier New"/>
                <a:cs typeface="Courier New"/>
                <a:sym typeface="Courier New"/>
              </a:rPr>
              <a:t>document.getElementById(“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Courier New"/>
                <a:cs typeface="Courier New"/>
                <a:sym typeface="Courier New"/>
              </a:rPr>
              <a:t>txt</a:t>
            </a:r>
            <a:r>
              <a:rPr lang="en-US" sz="1800" dirty="0">
                <a:latin typeface="+mn-lt"/>
                <a:ea typeface="Courier New"/>
                <a:cs typeface="Courier New"/>
                <a:sym typeface="Courier New"/>
              </a:rPr>
              <a:t>”).innerHTML = “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Courier New"/>
                <a:cs typeface="Courier New"/>
                <a:sym typeface="Courier New"/>
              </a:rPr>
              <a:t>Hey</a:t>
            </a:r>
            <a:r>
              <a:rPr lang="en-US" sz="1800" dirty="0">
                <a:latin typeface="+mn-lt"/>
                <a:ea typeface="Courier New"/>
                <a:cs typeface="Courier New"/>
                <a:sym typeface="Courier New"/>
              </a:rPr>
              <a:t>” ;</a:t>
            </a:r>
          </a:p>
          <a:p>
            <a:pPr lvl="0"/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+mn-lt"/>
                <a:ea typeface="Courier New"/>
                <a:cs typeface="Courier New"/>
                <a:sym typeface="Courier New"/>
              </a:rPr>
              <a:t>/script</a:t>
            </a:r>
            <a:r>
              <a:rPr lang="en-US" sz="1800" dirty="0">
                <a:solidFill>
                  <a:srgbClr val="0000CD"/>
                </a:solidFill>
                <a:latin typeface="+mn-lt"/>
                <a:ea typeface="Courier New"/>
                <a:cs typeface="Courier New"/>
                <a:sym typeface="Courier New"/>
              </a:rPr>
              <a:t>&gt;</a:t>
            </a:r>
          </a:p>
          <a:p>
            <a:pPr lvl="0"/>
            <a:endParaRPr lang="en" sz="1800" dirty="0">
              <a:latin typeface="+mn-lt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1297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827280"/>
            <a:ext cx="2521528" cy="1798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91" y="827280"/>
            <a:ext cx="2313375" cy="179815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43403" y="1544782"/>
            <a:ext cx="712082" cy="325582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3145" y="3470563"/>
            <a:ext cx="73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 (Body)"/>
              </a:rPr>
              <a:t>Hello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817" y="3470563"/>
            <a:ext cx="8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 (Body)"/>
              </a:rPr>
              <a:t>Hey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43403" y="3465103"/>
            <a:ext cx="712082" cy="325582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getElementById Method</a:t>
            </a: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chemeClr val="bg1"/>
                </a:solidFill>
              </a:rPr>
            </a:b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28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getElementByClassName Method</a:t>
            </a: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chemeClr val="bg1"/>
                </a:solidFill>
              </a:rPr>
            </a:b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DD815-635F-4CC4-9BFC-C3B40E3D7877}"/>
              </a:ext>
            </a:extLst>
          </p:cNvPr>
          <p:cNvSpPr/>
          <p:nvPr/>
        </p:nvSpPr>
        <p:spPr>
          <a:xfrm>
            <a:off x="659219" y="1198769"/>
            <a:ext cx="79885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34ABD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div </a:t>
            </a:r>
            <a:r>
              <a:rPr lang="en-US" sz="1800" dirty="0">
                <a:solidFill>
                  <a:srgbClr val="FF0000"/>
                </a:solidFill>
              </a:rPr>
              <a:t>class</a:t>
            </a:r>
            <a:r>
              <a:rPr lang="en-US" sz="1800" dirty="0">
                <a:solidFill>
                  <a:srgbClr val="034ABD"/>
                </a:solidFill>
              </a:rPr>
              <a:t>="example"&gt;</a:t>
            </a:r>
            <a:r>
              <a:rPr lang="en-US" sz="1800" dirty="0">
                <a:solidFill>
                  <a:schemeClr val="bg2"/>
                </a:solidFill>
              </a:rPr>
              <a:t>First div element with class="example".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034ABD"/>
                </a:solidFill>
              </a:rPr>
              <a:t>&lt;/</a:t>
            </a:r>
            <a:r>
              <a:rPr lang="en-US" sz="1800" dirty="0">
                <a:solidFill>
                  <a:srgbClr val="C00000"/>
                </a:solidFill>
              </a:rPr>
              <a:t>div</a:t>
            </a:r>
            <a:r>
              <a:rPr lang="en-US" sz="1800" dirty="0">
                <a:solidFill>
                  <a:srgbClr val="034ABD"/>
                </a:solidFill>
              </a:rPr>
              <a:t>&gt;</a:t>
            </a:r>
            <a:br>
              <a:rPr lang="en-US" sz="1800" dirty="0">
                <a:solidFill>
                  <a:srgbClr val="034ABD"/>
                </a:solidFill>
              </a:rPr>
            </a:br>
            <a:r>
              <a:rPr lang="en-US" sz="1800" dirty="0">
                <a:solidFill>
                  <a:srgbClr val="034ABD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div</a:t>
            </a:r>
            <a:r>
              <a:rPr lang="en-US" sz="1800" dirty="0">
                <a:solidFill>
                  <a:srgbClr val="034ABD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class</a:t>
            </a:r>
            <a:r>
              <a:rPr lang="en-US" sz="1800" dirty="0">
                <a:solidFill>
                  <a:srgbClr val="034ABD"/>
                </a:solidFill>
              </a:rPr>
              <a:t>="example"&gt;</a:t>
            </a:r>
            <a:r>
              <a:rPr lang="en-US" sz="1800" dirty="0">
                <a:solidFill>
                  <a:schemeClr val="bg2"/>
                </a:solidFill>
              </a:rPr>
              <a:t>Second div element with class="example". </a:t>
            </a:r>
            <a:r>
              <a:rPr lang="en-US" sz="1800" dirty="0">
                <a:solidFill>
                  <a:srgbClr val="034ABD"/>
                </a:solidFill>
              </a:rPr>
              <a:t>&lt;/</a:t>
            </a:r>
            <a:r>
              <a:rPr lang="en-US" sz="1800" dirty="0">
                <a:solidFill>
                  <a:srgbClr val="C00000"/>
                </a:solidFill>
              </a:rPr>
              <a:t>div</a:t>
            </a:r>
            <a:r>
              <a:rPr lang="en-US" sz="1800" dirty="0">
                <a:solidFill>
                  <a:srgbClr val="034ABD"/>
                </a:solidFill>
              </a:rPr>
              <a:t>&gt;</a:t>
            </a:r>
            <a:br>
              <a:rPr lang="en-US" sz="1800" dirty="0">
                <a:solidFill>
                  <a:srgbClr val="034ABD"/>
                </a:solidFill>
              </a:rPr>
            </a:br>
            <a:r>
              <a:rPr lang="en-US" sz="1800" dirty="0">
                <a:solidFill>
                  <a:srgbClr val="034ABD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p</a:t>
            </a:r>
            <a:r>
              <a:rPr lang="en-US" sz="1800" dirty="0">
                <a:solidFill>
                  <a:srgbClr val="034ABD"/>
                </a:solidFill>
              </a:rPr>
              <a:t>&gt; </a:t>
            </a:r>
            <a:r>
              <a:rPr lang="en-US" sz="1800" dirty="0">
                <a:solidFill>
                  <a:schemeClr val="bg2"/>
                </a:solidFill>
              </a:rPr>
              <a:t>Click the button to change the text of the first div element with class="example" (index 0). </a:t>
            </a:r>
            <a:r>
              <a:rPr lang="en-US" sz="1800" dirty="0">
                <a:solidFill>
                  <a:srgbClr val="034ABD"/>
                </a:solidFill>
              </a:rPr>
              <a:t>&lt;/</a:t>
            </a:r>
            <a:r>
              <a:rPr lang="en-US" sz="1800" dirty="0">
                <a:solidFill>
                  <a:srgbClr val="C00000"/>
                </a:solidFill>
              </a:rPr>
              <a:t>p</a:t>
            </a:r>
            <a:r>
              <a:rPr lang="en-US" sz="1800" dirty="0">
                <a:solidFill>
                  <a:srgbClr val="034ABD"/>
                </a:solidFill>
              </a:rPr>
              <a:t>&gt;</a:t>
            </a:r>
          </a:p>
          <a:p>
            <a:r>
              <a:rPr lang="en-US" sz="1800" dirty="0">
                <a:solidFill>
                  <a:srgbClr val="034ABD"/>
                </a:solidFill>
                <a:ea typeface="Verdana"/>
                <a:cs typeface="Verdana"/>
                <a:sym typeface="Verdana"/>
              </a:rPr>
              <a:t>&lt;</a:t>
            </a:r>
            <a:r>
              <a:rPr lang="en-US" sz="1800" dirty="0">
                <a:solidFill>
                  <a:srgbClr val="C00000"/>
                </a:solidFill>
                <a:ea typeface="Verdana"/>
                <a:cs typeface="Verdana"/>
                <a:sym typeface="Verdana"/>
              </a:rPr>
              <a:t>button</a:t>
            </a:r>
            <a:r>
              <a:rPr lang="en-US" sz="1800" dirty="0"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FF0000"/>
                </a:solidFill>
                <a:ea typeface="Verdana"/>
                <a:cs typeface="Verdana"/>
                <a:sym typeface="Verdana"/>
              </a:rPr>
              <a:t>onclick</a:t>
            </a:r>
            <a:r>
              <a:rPr lang="en-US" sz="1800" dirty="0">
                <a:ea typeface="Verdana"/>
                <a:cs typeface="Verdana"/>
                <a:sym typeface="Verdana"/>
              </a:rPr>
              <a:t>=</a:t>
            </a:r>
            <a:r>
              <a:rPr lang="en-US" sz="1800" dirty="0">
                <a:solidFill>
                  <a:srgbClr val="034ABD"/>
                </a:solidFill>
                <a:ea typeface="Verdana"/>
                <a:cs typeface="Verdana"/>
                <a:sym typeface="Verdana"/>
              </a:rPr>
              <a:t>"myFunction()"&gt;</a:t>
            </a:r>
            <a:r>
              <a:rPr lang="en-US" sz="1800" dirty="0">
                <a:ea typeface="Verdana"/>
                <a:cs typeface="Verdana"/>
                <a:sym typeface="Verdana"/>
              </a:rPr>
              <a:t>Try it</a:t>
            </a:r>
            <a:r>
              <a:rPr lang="en-US" sz="1800" dirty="0">
                <a:solidFill>
                  <a:srgbClr val="034ABD"/>
                </a:solidFill>
                <a:ea typeface="Verdana"/>
                <a:cs typeface="Verdana"/>
                <a:sym typeface="Verdana"/>
              </a:rPr>
              <a:t>&lt;/</a:t>
            </a:r>
            <a:r>
              <a:rPr lang="en-US" sz="1800" dirty="0">
                <a:solidFill>
                  <a:srgbClr val="C00000"/>
                </a:solidFill>
                <a:ea typeface="Verdana"/>
                <a:cs typeface="Verdana"/>
                <a:sym typeface="Verdana"/>
              </a:rPr>
              <a:t>button</a:t>
            </a:r>
            <a:r>
              <a:rPr lang="en-US" sz="1800" dirty="0">
                <a:solidFill>
                  <a:srgbClr val="034ABD"/>
                </a:solidFill>
                <a:ea typeface="Verdana"/>
                <a:cs typeface="Verdana"/>
                <a:sym typeface="Verdana"/>
              </a:rPr>
              <a:t>&gt;</a:t>
            </a:r>
          </a:p>
          <a:p>
            <a:pPr lvl="0"/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rgbClr val="034ABD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script</a:t>
            </a:r>
            <a:r>
              <a:rPr lang="en-US" sz="1800" dirty="0">
                <a:solidFill>
                  <a:srgbClr val="034ABD"/>
                </a:solidFill>
              </a:rPr>
              <a:t>&gt;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sz="1800" dirty="0">
                <a:solidFill>
                  <a:srgbClr val="034ABD"/>
                </a:solidFill>
              </a:rPr>
              <a:t>myFunction()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bg2"/>
                </a:solidFill>
              </a:rPr>
              <a:t>var x = document.getElementsByClassName("example");</a:t>
            </a: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    x[0].innerHTML = "Hello World!";</a:t>
            </a: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rgbClr val="034ABD"/>
                </a:solidFill>
              </a:rPr>
              <a:t>&lt;/</a:t>
            </a:r>
            <a:r>
              <a:rPr lang="en-US" sz="1800" dirty="0">
                <a:solidFill>
                  <a:srgbClr val="C00000"/>
                </a:solidFill>
              </a:rPr>
              <a:t>script</a:t>
            </a:r>
            <a:r>
              <a:rPr lang="en-US" sz="1800" dirty="0">
                <a:solidFill>
                  <a:srgbClr val="034ABD"/>
                </a:solidFill>
              </a:rPr>
              <a:t>&gt;</a:t>
            </a:r>
            <a:endParaRPr lang="en" sz="1800" dirty="0">
              <a:solidFill>
                <a:srgbClr val="034ABD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132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getElementByClassName Method</a:t>
            </a: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chemeClr val="bg1"/>
                </a:solidFill>
              </a:rPr>
            </a:b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64482" y="2176843"/>
            <a:ext cx="415034" cy="734291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23" y="752193"/>
            <a:ext cx="5662151" cy="1265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23" y="3335770"/>
            <a:ext cx="5733604" cy="1325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54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372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getElementByTagName Method</a:t>
            </a: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chemeClr val="bg1"/>
                </a:solidFill>
              </a:rPr>
            </a:b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Shape 132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DD815-635F-4CC4-9BFC-C3B40E3D7877}"/>
              </a:ext>
            </a:extLst>
          </p:cNvPr>
          <p:cNvSpPr/>
          <p:nvPr/>
        </p:nvSpPr>
        <p:spPr>
          <a:xfrm>
            <a:off x="1235149" y="1553187"/>
            <a:ext cx="6673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&lt;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Verdana"/>
                <a:cs typeface="Verdana"/>
                <a:sym typeface="Verdana"/>
              </a:rPr>
              <a:t>p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&gt;</a:t>
            </a:r>
            <a:r>
              <a:rPr lang="en-US" sz="1800" dirty="0">
                <a:latin typeface="+mn-lt"/>
                <a:ea typeface="Verdana"/>
                <a:cs typeface="Verdana"/>
                <a:sym typeface="Verdana"/>
              </a:rPr>
              <a:t>Click the button to change the text of this paragraph.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&lt;/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Verdana"/>
                <a:cs typeface="Verdana"/>
                <a:sym typeface="Verdana"/>
              </a:rPr>
              <a:t>p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&gt;</a:t>
            </a:r>
          </a:p>
          <a:p>
            <a:pPr lvl="0"/>
            <a:endParaRPr lang="en-US" sz="1800" dirty="0">
              <a:latin typeface="+mn-lt"/>
              <a:ea typeface="Verdana"/>
              <a:cs typeface="Verdana"/>
              <a:sym typeface="Verdana"/>
            </a:endParaRPr>
          </a:p>
          <a:p>
            <a:pPr lvl="0"/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&lt;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Verdana"/>
                <a:cs typeface="Verdana"/>
                <a:sym typeface="Verdana"/>
              </a:rPr>
              <a:t>button</a:t>
            </a:r>
            <a:r>
              <a:rPr lang="en-US" sz="1800" dirty="0">
                <a:latin typeface="+mn-lt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+mn-lt"/>
                <a:ea typeface="Verdana"/>
                <a:cs typeface="Verdana"/>
                <a:sym typeface="Verdana"/>
              </a:rPr>
              <a:t>onclick</a:t>
            </a:r>
            <a:r>
              <a:rPr lang="en-US" sz="1800" dirty="0">
                <a:latin typeface="+mn-lt"/>
                <a:ea typeface="Verdana"/>
                <a:cs typeface="Verdana"/>
                <a:sym typeface="Verdana"/>
              </a:rPr>
              <a:t>=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"myFunction()"&gt;</a:t>
            </a:r>
            <a:r>
              <a:rPr lang="en-US" sz="1800" dirty="0">
                <a:latin typeface="+mn-lt"/>
                <a:ea typeface="Verdana"/>
                <a:cs typeface="Verdana"/>
                <a:sym typeface="Verdana"/>
              </a:rPr>
              <a:t>Try it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&lt;/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Verdana"/>
                <a:cs typeface="Verdana"/>
                <a:sym typeface="Verdana"/>
              </a:rPr>
              <a:t>button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&gt;</a:t>
            </a:r>
          </a:p>
          <a:p>
            <a:pPr lvl="0"/>
            <a:endParaRPr lang="en-US" sz="1800" dirty="0">
              <a:latin typeface="+mn-lt"/>
              <a:ea typeface="Verdana"/>
              <a:cs typeface="Verdana"/>
              <a:sym typeface="Verdana"/>
            </a:endParaRPr>
          </a:p>
          <a:p>
            <a:pPr lvl="0"/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&lt;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Verdana"/>
                <a:cs typeface="Verdana"/>
                <a:sym typeface="Verdana"/>
              </a:rPr>
              <a:t>script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&gt;</a:t>
            </a:r>
          </a:p>
          <a:p>
            <a:pPr lvl="0"/>
            <a:r>
              <a:rPr lang="en-US" sz="1800" dirty="0">
                <a:latin typeface="+mn-lt"/>
                <a:ea typeface="Verdana"/>
                <a:cs typeface="Verdana"/>
                <a:sym typeface="Verdana"/>
              </a:rPr>
              <a:t>function 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myFunction() </a:t>
            </a:r>
            <a:r>
              <a:rPr lang="en-US" sz="1800" dirty="0">
                <a:latin typeface="+mn-lt"/>
                <a:ea typeface="Verdana"/>
                <a:cs typeface="Verdana"/>
                <a:sym typeface="Verdana"/>
              </a:rPr>
              <a:t>{</a:t>
            </a:r>
          </a:p>
          <a:p>
            <a:pPr lvl="0"/>
            <a:r>
              <a:rPr lang="en-US" sz="1800" dirty="0">
                <a:latin typeface="+mn-lt"/>
                <a:ea typeface="Verdana"/>
                <a:cs typeface="Verdana"/>
                <a:sym typeface="Verdana"/>
              </a:rPr>
              <a:t>    document.getElementsByTagName("P").innerHTML = "Hello World!";</a:t>
            </a:r>
          </a:p>
          <a:p>
            <a:pPr lvl="0"/>
            <a:r>
              <a:rPr lang="en-US" sz="1800" dirty="0">
                <a:latin typeface="+mn-lt"/>
                <a:ea typeface="Verdana"/>
                <a:cs typeface="Verdana"/>
                <a:sym typeface="Verdana"/>
              </a:rPr>
              <a:t>}</a:t>
            </a:r>
          </a:p>
          <a:p>
            <a:pPr lvl="0"/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&lt;/</a:t>
            </a:r>
            <a:r>
              <a:rPr lang="en-US" sz="1800" dirty="0">
                <a:solidFill>
                  <a:srgbClr val="C00000"/>
                </a:solidFill>
                <a:latin typeface="+mn-lt"/>
                <a:ea typeface="Verdana"/>
                <a:cs typeface="Verdana"/>
                <a:sym typeface="Verdana"/>
              </a:rPr>
              <a:t>script</a:t>
            </a:r>
            <a:r>
              <a:rPr lang="en-US" sz="1800" dirty="0">
                <a:solidFill>
                  <a:srgbClr val="034ABD"/>
                </a:solidFill>
                <a:latin typeface="+mn-lt"/>
                <a:ea typeface="Verdana"/>
                <a:cs typeface="Verdana"/>
                <a:sym typeface="Verdana"/>
              </a:rPr>
              <a:t>&gt;</a:t>
            </a:r>
            <a:endParaRPr lang="en" sz="1800" dirty="0">
              <a:solidFill>
                <a:srgbClr val="034ABD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89051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 b="23207"/>
          <a:stretch/>
        </p:blipFill>
        <p:spPr>
          <a:xfrm>
            <a:off x="1921095" y="741218"/>
            <a:ext cx="5301811" cy="9906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Down Arrow 4"/>
          <p:cNvSpPr/>
          <p:nvPr/>
        </p:nvSpPr>
        <p:spPr>
          <a:xfrm>
            <a:off x="4364483" y="2105891"/>
            <a:ext cx="415034" cy="734291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getElementByTagName Method</a:t>
            </a: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rgbClr val="3A77F2"/>
                </a:solidFill>
              </a:rPr>
            </a:br>
            <a:br>
              <a:rPr lang="en" b="1" dirty="0">
                <a:solidFill>
                  <a:schemeClr val="bg1"/>
                </a:solidFill>
              </a:rPr>
            </a:br>
            <a:endParaRPr lang="e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0" b="30246"/>
          <a:stretch/>
        </p:blipFill>
        <p:spPr>
          <a:xfrm>
            <a:off x="1921095" y="3402976"/>
            <a:ext cx="5401249" cy="106186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JavaScript?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is a scripting language most often used for client-side web development.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interactive user interface in a web page (e.g., menu, pop-up alert, windows, etc.)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(JS) is a programming language mostly used client-side to dynamically script web-pages, but often also server-side, using packages such as Node.js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various framework are Angular,React Native.</a:t>
            </a:r>
          </a:p>
        </p:txBody>
      </p:sp>
      <p:sp>
        <p:nvSpPr>
          <p:cNvPr id="216" name="Shape 216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&lt;script&gt; Tag</a:t>
            </a:r>
          </a:p>
        </p:txBody>
      </p:sp>
      <p:sp>
        <p:nvSpPr>
          <p:cNvPr id="222" name="Shape 222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&lt;script&gt; Tag</a:t>
            </a:r>
          </a:p>
        </p:txBody>
      </p:sp>
      <p:sp>
        <p:nvSpPr>
          <p:cNvPr id="224" name="Shape 224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7000" y="1071720"/>
            <a:ext cx="6221520" cy="355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&lt;head&gt;&lt;title&gt;First JavaScript Page&lt;/title&gt;&lt;/head&gt;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&lt;h1&gt;First JavaScript Page&lt;/h1&gt;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&lt;script type="text/javascript"&gt;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document.write("&lt;hr&gt;");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document.write("Hello World Wide Web");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document.write("&lt;hr&gt;");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7515" y="2499652"/>
            <a:ext cx="4059975" cy="212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 and Variable Declaration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11760" y="1490760"/>
            <a:ext cx="5729760" cy="3416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&lt;p&gt;In this example, x, y, and z are variables&lt;/p&gt;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 id="sum"&gt;&lt;/p&gt;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 x = 5;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 y = 6;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 z = x +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document.getElementById("sum").innerHTML = z;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t="28247" b="753"/>
          <a:stretch/>
        </p:blipFill>
        <p:spPr>
          <a:xfrm>
            <a:off x="5743978" y="1830686"/>
            <a:ext cx="2833966" cy="136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Game Development?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09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are Identifiers?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796720" y="4852080"/>
            <a:ext cx="244800" cy="54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42" name="Shape 242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14720" y="1054800"/>
            <a:ext cx="8497080" cy="485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 b="0" i="0" u="none" strike="noStrike" cap="none" dirty="0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JavaScript 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be 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names</a:t>
            </a:r>
            <a:r>
              <a:rPr lang="en-I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44" name="Shape 244"/>
          <p:cNvSpPr/>
          <p:nvPr/>
        </p:nvSpPr>
        <p:spPr>
          <a:xfrm>
            <a:off x="414720" y="1979280"/>
            <a:ext cx="7821720" cy="8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These unique names are called </a:t>
            </a:r>
            <a:r>
              <a:rPr lang="en-I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identifiers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45" name="Shape 245"/>
          <p:cNvSpPr/>
          <p:nvPr/>
        </p:nvSpPr>
        <p:spPr>
          <a:xfrm>
            <a:off x="414720" y="2844360"/>
            <a:ext cx="7821720" cy="8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Contains only 'A' – 'Z', 'a' – 'z', '0' – '9', '_', '$'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414720" y="3661920"/>
            <a:ext cx="7821720" cy="639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Case-sensitive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JavaScript Data Types</a:t>
            </a:r>
          </a:p>
        </p:txBody>
      </p:sp>
      <p:sp>
        <p:nvSpPr>
          <p:cNvPr id="252" name="Shape 252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3" name="Shape 253"/>
          <p:cNvCxnSpPr/>
          <p:nvPr/>
        </p:nvCxnSpPr>
        <p:spPr>
          <a:xfrm>
            <a:off x="4875120" y="1674720"/>
            <a:ext cx="1805100" cy="536400"/>
          </a:xfrm>
          <a:prstGeom prst="bentConnector2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54" name="Shape 254"/>
          <p:cNvCxnSpPr/>
          <p:nvPr/>
        </p:nvCxnSpPr>
        <p:spPr>
          <a:xfrm>
            <a:off x="2976159" y="3006360"/>
            <a:ext cx="717900" cy="651000"/>
          </a:xfrm>
          <a:prstGeom prst="bentConnector3">
            <a:avLst>
              <a:gd name="adj1" fmla="val 100303"/>
            </a:avLst>
          </a:prstGeom>
          <a:noFill/>
          <a:ln w="9525" cap="flat" cmpd="sng">
            <a:solidFill>
              <a:srgbClr val="4285F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55" name="Shape 255"/>
          <p:cNvCxnSpPr/>
          <p:nvPr/>
        </p:nvCxnSpPr>
        <p:spPr>
          <a:xfrm rot="10800000" flipH="1">
            <a:off x="1784989" y="3006360"/>
            <a:ext cx="869700" cy="7107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4285F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56" name="Shape 256"/>
          <p:cNvCxnSpPr>
            <a:cxnSpLocks/>
          </p:cNvCxnSpPr>
          <p:nvPr/>
        </p:nvCxnSpPr>
        <p:spPr>
          <a:xfrm rot="-5400000" flipH="1">
            <a:off x="6915620" y="3108511"/>
            <a:ext cx="710700" cy="506400"/>
          </a:xfrm>
          <a:prstGeom prst="bentConnector3">
            <a:avLst>
              <a:gd name="adj1" fmla="val 9077"/>
            </a:avLst>
          </a:prstGeom>
          <a:noFill/>
          <a:ln w="9525" cap="flat" cmpd="sng">
            <a:solidFill>
              <a:srgbClr val="4285F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5504657" y="3020298"/>
            <a:ext cx="1183200" cy="7107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4285F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2819145" y="1674720"/>
            <a:ext cx="2048400" cy="5364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4285F4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59" name="Shape 259"/>
          <p:cNvSpPr/>
          <p:nvPr/>
        </p:nvSpPr>
        <p:spPr>
          <a:xfrm>
            <a:off x="3843345" y="1038411"/>
            <a:ext cx="2781360" cy="583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1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</a:p>
        </p:txBody>
      </p:sp>
      <p:sp>
        <p:nvSpPr>
          <p:cNvPr id="260" name="Shape 260"/>
          <p:cNvSpPr/>
          <p:nvPr/>
        </p:nvSpPr>
        <p:spPr>
          <a:xfrm>
            <a:off x="1339200" y="2211120"/>
            <a:ext cx="2974320" cy="583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Primitive Data Types</a:t>
            </a:r>
          </a:p>
        </p:txBody>
      </p:sp>
      <p:sp>
        <p:nvSpPr>
          <p:cNvPr id="261" name="Shape 261"/>
          <p:cNvSpPr/>
          <p:nvPr/>
        </p:nvSpPr>
        <p:spPr>
          <a:xfrm>
            <a:off x="5404320" y="2211120"/>
            <a:ext cx="2552100" cy="5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Non-Primitive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</a:p>
        </p:txBody>
      </p:sp>
      <p:sp>
        <p:nvSpPr>
          <p:cNvPr id="262" name="Shape 262"/>
          <p:cNvSpPr/>
          <p:nvPr/>
        </p:nvSpPr>
        <p:spPr>
          <a:xfrm>
            <a:off x="6687917" y="3627400"/>
            <a:ext cx="15378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</a:p>
        </p:txBody>
      </p:sp>
      <p:sp>
        <p:nvSpPr>
          <p:cNvPr id="263" name="Shape 263"/>
          <p:cNvSpPr/>
          <p:nvPr/>
        </p:nvSpPr>
        <p:spPr>
          <a:xfrm>
            <a:off x="4735697" y="3627280"/>
            <a:ext cx="1537920" cy="583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</a:p>
        </p:txBody>
      </p:sp>
      <p:sp>
        <p:nvSpPr>
          <p:cNvPr id="264" name="Shape 264"/>
          <p:cNvSpPr/>
          <p:nvPr/>
        </p:nvSpPr>
        <p:spPr>
          <a:xfrm>
            <a:off x="2948712" y="3649559"/>
            <a:ext cx="1537800" cy="5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</a:p>
        </p:txBody>
      </p:sp>
      <p:sp>
        <p:nvSpPr>
          <p:cNvPr id="265" name="Shape 265"/>
          <p:cNvSpPr/>
          <p:nvPr/>
        </p:nvSpPr>
        <p:spPr>
          <a:xfrm>
            <a:off x="1106571" y="3649559"/>
            <a:ext cx="1537920" cy="583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</a:p>
        </p:txBody>
      </p:sp>
      <p:sp>
        <p:nvSpPr>
          <p:cNvPr id="266" name="Shape 266"/>
          <p:cNvSpPr/>
          <p:nvPr/>
        </p:nvSpPr>
        <p:spPr>
          <a:xfrm>
            <a:off x="2818810" y="3107759"/>
            <a:ext cx="6840" cy="11257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/>
          <p:nvPr/>
        </p:nvSpPr>
        <p:spPr>
          <a:xfrm>
            <a:off x="2211525" y="4300559"/>
            <a:ext cx="1805040" cy="520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Conditional Statements</a:t>
            </a:r>
          </a:p>
        </p:txBody>
      </p:sp>
      <p:sp>
        <p:nvSpPr>
          <p:cNvPr id="273" name="Shape 273"/>
          <p:cNvSpPr/>
          <p:nvPr/>
        </p:nvSpPr>
        <p:spPr>
          <a:xfrm>
            <a:off x="151560" y="1259640"/>
            <a:ext cx="5472360" cy="2999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"? :" ternary conditional statement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“if” statement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“if … else” statement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“switch” statement</a:t>
            </a:r>
          </a:p>
        </p:txBody>
      </p:sp>
      <p:sp>
        <p:nvSpPr>
          <p:cNvPr id="274" name="Shape 274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r="-3067"/>
          <a:stretch/>
        </p:blipFill>
        <p:spPr>
          <a:xfrm>
            <a:off x="5442480" y="1746360"/>
            <a:ext cx="3289267" cy="229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Operators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99880" y="956520"/>
            <a:ext cx="2358000" cy="641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&lt;Arithmetic&gt;</a:t>
            </a:r>
          </a:p>
        </p:txBody>
      </p:sp>
      <p:sp>
        <p:nvSpPr>
          <p:cNvPr id="282" name="Shape 282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99880" y="2800440"/>
            <a:ext cx="2366640" cy="761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&lt;Comparison&gt;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2554200" y="857160"/>
            <a:ext cx="6460920" cy="894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Operators are : +, -, *, /, %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2554200" y="2832840"/>
            <a:ext cx="6284520" cy="1033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Operators are :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==, !=, &gt;, &gt;=, &lt;, &lt;=, ===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93980" y="291175"/>
            <a:ext cx="2999400" cy="294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 &lt;Assignment&gt;</a:t>
            </a:r>
          </a:p>
        </p:txBody>
      </p:sp>
      <p:sp>
        <p:nvSpPr>
          <p:cNvPr id="287" name="Shape 287"/>
          <p:cNvSpPr/>
          <p:nvPr/>
        </p:nvSpPr>
        <p:spPr>
          <a:xfrm flipH="1">
            <a:off x="2598120" y="1808640"/>
            <a:ext cx="4863600" cy="789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Operators are : =, += ,-= ,*= ,/=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04920" y="3790800"/>
            <a:ext cx="2133360" cy="461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3A77F2"/>
                </a:solidFill>
                <a:latin typeface="Arial"/>
                <a:ea typeface="Arial"/>
                <a:cs typeface="Arial"/>
                <a:sym typeface="Arial"/>
              </a:rPr>
              <a:t>&lt;Logical&gt;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2590920" y="3790800"/>
            <a:ext cx="5714640" cy="461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 are: &amp;&amp;,||, !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Loop Statements and Control-Flow Statements</a:t>
            </a:r>
          </a:p>
        </p:txBody>
      </p:sp>
      <p:sp>
        <p:nvSpPr>
          <p:cNvPr id="295" name="Shape 295"/>
          <p:cNvSpPr/>
          <p:nvPr/>
        </p:nvSpPr>
        <p:spPr>
          <a:xfrm>
            <a:off x="518760" y="965880"/>
            <a:ext cx="4169520" cy="3831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“for” Loops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IN" sz="24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“for/in” Loops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“while” Loops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“do … while” Loops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“break” statement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“continue” statement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“return” statement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760" y="1300680"/>
            <a:ext cx="2533580" cy="25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11760" y="1152360"/>
            <a:ext cx="8520120" cy="39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1" i="0" u="none" strike="noStrike" cap="non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is a block of code designed to perform a particular task.It is executed only when someone “invokes” the function(calls it).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>
                <a:solidFill>
                  <a:srgbClr val="41A8EB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1" i="0" u="none" strike="noStrike" cap="none">
                <a:solidFill>
                  <a:srgbClr val="3977F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IN" sz="2400" b="0" i="0" u="none" strike="noStrike" cap="none"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x = myFunction(4, 3);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myFunction(a, b)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 a * b;                // Function returns the product of a and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: 12</a:t>
            </a:r>
          </a:p>
        </p:txBody>
      </p:sp>
      <p:sp>
        <p:nvSpPr>
          <p:cNvPr id="304" name="Shape 304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ANVAS</a:t>
            </a:r>
            <a:endParaRPr lang="en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34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b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N" sz="2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163440" y="746280"/>
            <a:ext cx="6822720" cy="2402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4DD0E1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canvas element is used to draw graphics, on the fly, via JavaScript.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4DD0E1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canvas element is only a container for graphics. You must use JavaScript to actually draw the graphics.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4DD0E1"/>
                </a:solidFill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en-IN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Canvas has several methods for drawing paths, boxes, circles, text, and adding images.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401800" y="2616480"/>
            <a:ext cx="3137040" cy="22741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DD0E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&lt;canvas id="</a:t>
            </a:r>
            <a:r>
              <a:rPr lang="en-IN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myCanvas</a:t>
            </a:r>
            <a:r>
              <a:rPr lang="en-IN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width="200“style=“border:1px solid black;” height="100"&gt;&lt;/canvas&gt;</a:t>
            </a:r>
          </a:p>
        </p:txBody>
      </p:sp>
      <p:sp>
        <p:nvSpPr>
          <p:cNvPr id="317" name="Shape 317"/>
          <p:cNvSpPr/>
          <p:nvPr/>
        </p:nvSpPr>
        <p:spPr>
          <a:xfrm>
            <a:off x="3421440" y="3224880"/>
            <a:ext cx="1679040" cy="839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DD0E1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sp>
        <p:nvSpPr>
          <p:cNvPr id="318" name="Shape 318"/>
          <p:cNvSpPr/>
          <p:nvPr/>
        </p:nvSpPr>
        <p:spPr>
          <a:xfrm>
            <a:off x="790560" y="3008160"/>
            <a:ext cx="2157120" cy="13759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Things you can do in canvas</a:t>
            </a:r>
            <a:b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N" sz="2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0" y="912240"/>
            <a:ext cx="2999520" cy="783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a Line</a:t>
            </a:r>
          </a:p>
        </p:txBody>
      </p:sp>
      <p:sp>
        <p:nvSpPr>
          <p:cNvPr id="326" name="Shape 326"/>
          <p:cNvSpPr/>
          <p:nvPr/>
        </p:nvSpPr>
        <p:spPr>
          <a:xfrm>
            <a:off x="163440" y="1581480"/>
            <a:ext cx="3277080" cy="26773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DD0E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266760" marR="0" lvl="0" indent="-17786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lang="en-IN" sz="14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266760" marR="0" lvl="0" indent="-17786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lang="en-IN" sz="14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266760" marR="0" lvl="0" indent="-17786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ctx.moveTo(</a:t>
            </a:r>
            <a:r>
              <a:rPr lang="en-IN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266760" marR="0" lvl="0" indent="-17786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ctx.lineTo(</a:t>
            </a:r>
            <a:r>
              <a:rPr lang="en-IN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266760" marR="0" lvl="0" indent="-17786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ctx.stroke();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 rot="784200">
            <a:off x="3967920" y="2992320"/>
            <a:ext cx="1495080" cy="83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DD0E1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5600" y="3362400"/>
            <a:ext cx="2727538" cy="147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Draw</a:t>
            </a:r>
            <a:b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N" sz="2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29240" y="1220040"/>
            <a:ext cx="3027240" cy="851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IN" sz="2000" b="1" i="0" u="none" strike="noStrike" cap="non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a Circle</a:t>
            </a:r>
          </a:p>
        </p:txBody>
      </p:sp>
      <p:sp>
        <p:nvSpPr>
          <p:cNvPr id="336" name="Shape 336"/>
          <p:cNvSpPr/>
          <p:nvPr/>
        </p:nvSpPr>
        <p:spPr>
          <a:xfrm>
            <a:off x="665280" y="2459880"/>
            <a:ext cx="2999520" cy="2145600"/>
          </a:xfrm>
          <a:prstGeom prst="rect">
            <a:avLst/>
          </a:prstGeom>
          <a:noFill/>
          <a:ln w="9525" cap="flat" cmpd="sng">
            <a:solidFill>
              <a:srgbClr val="4DD0E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lang="en-IN" sz="14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lang="en-IN" sz="14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ctx.beginPath();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ctx.arc(</a:t>
            </a:r>
            <a:r>
              <a:rPr lang="en-IN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95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*Math.PI);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ctx.stroke();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3160" y="2505960"/>
            <a:ext cx="2808178" cy="153478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/>
          <p:nvPr/>
        </p:nvSpPr>
        <p:spPr>
          <a:xfrm>
            <a:off x="4230720" y="3085200"/>
            <a:ext cx="1496520" cy="72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DD0E1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sp>
        <p:nvSpPr>
          <p:cNvPr id="339" name="Shape 339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41372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Draw</a:t>
            </a:r>
            <a:b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N" sz="2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48120" y="1194480"/>
            <a:ext cx="2907720" cy="911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IN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a Text</a:t>
            </a:r>
          </a:p>
        </p:txBody>
      </p:sp>
      <p:sp>
        <p:nvSpPr>
          <p:cNvPr id="346" name="Shape 346"/>
          <p:cNvSpPr/>
          <p:nvPr/>
        </p:nvSpPr>
        <p:spPr>
          <a:xfrm>
            <a:off x="471960" y="2280240"/>
            <a:ext cx="2999520" cy="25189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DD0E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ctx.font = 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"30px Arial"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ctx.fillText(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6400" y="2704680"/>
            <a:ext cx="2650547" cy="146281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900600" y="3025080"/>
            <a:ext cx="1496520" cy="72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DD0E1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Gradient</a:t>
            </a:r>
            <a:b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N" sz="2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376600" y="824040"/>
            <a:ext cx="3603600" cy="4318920"/>
          </a:xfrm>
          <a:prstGeom prst="rect">
            <a:avLst/>
          </a:prstGeom>
          <a:noFill/>
          <a:ln w="9525" cap="flat" cmpd="sng">
            <a:solidFill>
              <a:srgbClr val="4DD0E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Create gradient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grd = ctx.createLinearGradient(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grd.addColorStop(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grd.addColorStop(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"white"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Fill with gradient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ctx.fillStyle = grd;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ctx.fillRect(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356" name="Shape 356"/>
          <p:cNvSpPr/>
          <p:nvPr/>
        </p:nvSpPr>
        <p:spPr>
          <a:xfrm>
            <a:off x="3525480" y="2569680"/>
            <a:ext cx="1585800" cy="827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DD0E1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400" y="2244960"/>
            <a:ext cx="3069680" cy="1678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128160" y="919080"/>
            <a:ext cx="3801960" cy="979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IN" sz="2200" b="1" i="0" u="none" strike="noStrike" cap="non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Linear Gradient</a:t>
            </a:r>
          </a:p>
        </p:txBody>
      </p:sp>
      <p:sp>
        <p:nvSpPr>
          <p:cNvPr id="359" name="Shape 359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Gradient</a:t>
            </a:r>
            <a:br>
              <a:rPr lang="en-IN" sz="2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N" sz="2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376600" y="857160"/>
            <a:ext cx="3603600" cy="4286160"/>
          </a:xfrm>
          <a:prstGeom prst="rect">
            <a:avLst/>
          </a:prstGeom>
          <a:noFill/>
          <a:ln w="9525" cap="flat" cmpd="sng">
            <a:solidFill>
              <a:srgbClr val="4DD0E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= document.getElementById(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"myCanvas"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ctx = c.getContext(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Create gradient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grd = ctx.createLinearGradient(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grd.addColorStop(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grd.addColorStop(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"white"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Fill with gradient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ctx.fillStyle = grd;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ctx.fillRect(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366" name="Shape 366"/>
          <p:cNvSpPr/>
          <p:nvPr/>
        </p:nvSpPr>
        <p:spPr>
          <a:xfrm>
            <a:off x="3463920" y="2140200"/>
            <a:ext cx="1585800" cy="8276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DD0E1"/>
          </a:solidFill>
          <a:ln w="9525" cap="flat" cmpd="sng">
            <a:solidFill>
              <a:srgbClr val="30303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GIVE</a:t>
            </a:r>
          </a:p>
        </p:txBody>
      </p:sp>
      <p:sp>
        <p:nvSpPr>
          <p:cNvPr id="367" name="Shape 367"/>
          <p:cNvSpPr/>
          <p:nvPr/>
        </p:nvSpPr>
        <p:spPr>
          <a:xfrm>
            <a:off x="5376960" y="2303640"/>
            <a:ext cx="3603600" cy="11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16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grd = ctx.createRadialGradient(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IN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IN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40" y="2104200"/>
            <a:ext cx="2725447" cy="147612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128160" y="919080"/>
            <a:ext cx="3801960" cy="979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IN" sz="2400" b="1" i="0" u="none" strike="noStrike" cap="non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-IN" sz="2200" b="1" i="0" u="none" strike="noStrike" cap="non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</a:t>
            </a:r>
            <a:r>
              <a:rPr lang="en-IN" sz="2200" b="1"/>
              <a:t>Radial </a:t>
            </a:r>
            <a:r>
              <a:rPr lang="en-IN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</a:t>
            </a:r>
          </a:p>
        </p:txBody>
      </p:sp>
      <p:sp>
        <p:nvSpPr>
          <p:cNvPr id="370" name="Shape 370"/>
          <p:cNvSpPr/>
          <p:nvPr/>
        </p:nvSpPr>
        <p:spPr>
          <a:xfrm rot="10800000" flipH="1">
            <a:off x="9143280" y="794520"/>
            <a:ext cx="9143640" cy="22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00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HTML?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HyperText Markup Language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Language for creating web pages and web applications.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It tells the browser how to display web page.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Latest Version is HTML5.</a:t>
            </a:r>
          </a:p>
        </p:txBody>
      </p:sp>
      <p:sp>
        <p:nvSpPr>
          <p:cNvPr id="61" name="Shape 61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 Tags</a:t>
            </a:r>
          </a:p>
        </p:txBody>
      </p:sp>
      <p:sp>
        <p:nvSpPr>
          <p:cNvPr id="68" name="Shape 68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 descr="html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25" y="1225069"/>
            <a:ext cx="30861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descr="html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734" y="1879773"/>
            <a:ext cx="2259475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html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734" y="2295977"/>
            <a:ext cx="1580341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75"/>
            <a:ext cx="4213560" cy="341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98" y="2718202"/>
            <a:ext cx="2368854" cy="1179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Tags v/s Attributes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00050" y="956400"/>
            <a:ext cx="1239600" cy="64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3977F2"/>
                </a:solidFill>
              </a:rPr>
              <a:t>&lt;Tag&gt;</a:t>
            </a:r>
          </a:p>
        </p:txBody>
      </p:sp>
      <p:sp>
        <p:nvSpPr>
          <p:cNvPr id="79" name="Shape 79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554250" y="956400"/>
            <a:ext cx="6461400" cy="17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Elements are written with a start tag, an end tag with content between the two.</a:t>
            </a:r>
          </a:p>
          <a:p>
            <a:pPr lvl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&lt;tag&gt;content&lt;/tag&gt;</a:t>
            </a:r>
          </a:p>
          <a:p>
            <a:pPr lvl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&lt;head&gt;, &lt;h2&gt;, &lt;div&gt;, &lt;/head&gt;, &lt;/h2&gt;,&lt;/div&gt;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00050" y="2832900"/>
            <a:ext cx="1772700" cy="4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3977F2"/>
                </a:solidFill>
              </a:rPr>
              <a:t>Attributes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554250" y="2832900"/>
            <a:ext cx="6274800" cy="212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Attributes provide additional information about an element. Attributes are always specified in the start tag.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Syntax: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&lt;tag attribute = “value”&gt;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style, href, alt, id, class  etc..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80" grpId="0"/>
      <p:bldP spid="81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285F4"/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few more Tags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&lt;</a:t>
            </a:r>
            <a:r>
              <a:rPr lang="en" dirty="0">
                <a:solidFill>
                  <a:srgbClr val="3977F2"/>
                </a:solidFill>
              </a:rPr>
              <a:t>img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src</a:t>
            </a:r>
            <a:r>
              <a:rPr lang="en" dirty="0">
                <a:solidFill>
                  <a:srgbClr val="000000"/>
                </a:solidFill>
              </a:rPr>
              <a:t>=”image.jpg” </a:t>
            </a:r>
            <a:r>
              <a:rPr lang="en" dirty="0">
                <a:solidFill>
                  <a:srgbClr val="FF0000"/>
                </a:solidFill>
              </a:rPr>
              <a:t>alt</a:t>
            </a:r>
            <a:r>
              <a:rPr lang="en" dirty="0">
                <a:solidFill>
                  <a:srgbClr val="000000"/>
                </a:solidFill>
              </a:rPr>
              <a:t>=”This  is  an image” /&gt;</a:t>
            </a:r>
          </a:p>
          <a:p>
            <a:pPr lvl="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&lt;</a:t>
            </a:r>
            <a:r>
              <a:rPr lang="en" dirty="0">
                <a:solidFill>
                  <a:srgbClr val="3977F2"/>
                </a:solidFill>
              </a:rPr>
              <a:t>a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href</a:t>
            </a:r>
            <a:r>
              <a:rPr lang="en" dirty="0">
                <a:solidFill>
                  <a:srgbClr val="000000"/>
                </a:solidFill>
              </a:rPr>
              <a:t>=”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www.silive.in</a:t>
            </a:r>
            <a:r>
              <a:rPr lang="en" dirty="0">
                <a:solidFill>
                  <a:srgbClr val="000000"/>
                </a:solidFill>
              </a:rPr>
              <a:t>”&gt;This is a link&lt;/</a:t>
            </a:r>
            <a:r>
              <a:rPr lang="en" dirty="0">
                <a:solidFill>
                  <a:srgbClr val="3977F2"/>
                </a:solidFill>
              </a:rPr>
              <a:t>a</a:t>
            </a:r>
            <a:r>
              <a:rPr lang="en" dirty="0">
                <a:solidFill>
                  <a:srgbClr val="000000"/>
                </a:solidFill>
              </a:rPr>
              <a:t>&gt;</a:t>
            </a:r>
          </a:p>
          <a:p>
            <a:pPr lvl="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&lt;</a:t>
            </a:r>
            <a:r>
              <a:rPr lang="en" dirty="0">
                <a:solidFill>
                  <a:srgbClr val="3977F2"/>
                </a:solidFill>
              </a:rPr>
              <a:t>input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type</a:t>
            </a:r>
            <a:r>
              <a:rPr lang="en" dirty="0">
                <a:solidFill>
                  <a:srgbClr val="000000"/>
                </a:solidFill>
              </a:rPr>
              <a:t>=”text” placeholder=”This is a textbox” /&gt;</a:t>
            </a:r>
          </a:p>
          <a:p>
            <a:pPr lvl="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&lt;</a:t>
            </a:r>
            <a:r>
              <a:rPr lang="en" dirty="0">
                <a:solidFill>
                  <a:srgbClr val="3977F2"/>
                </a:solidFill>
              </a:rPr>
              <a:t>input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FF0000"/>
                </a:solidFill>
              </a:rPr>
              <a:t>type</a:t>
            </a:r>
            <a:r>
              <a:rPr lang="en" dirty="0">
                <a:solidFill>
                  <a:srgbClr val="000000"/>
                </a:solidFill>
              </a:rPr>
              <a:t>=”submit” value=”Click Here” /&gt;</a:t>
            </a:r>
          </a:p>
        </p:txBody>
      </p:sp>
      <p:sp>
        <p:nvSpPr>
          <p:cNvPr id="89" name="Shape 89"/>
          <p:cNvSpPr/>
          <p:nvPr/>
        </p:nvSpPr>
        <p:spPr>
          <a:xfrm rot="10800000" flipH="1">
            <a:off x="0" y="572700"/>
            <a:ext cx="9144000" cy="22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1459</Words>
  <Application>Microsoft Office PowerPoint</Application>
  <PresentationFormat>On-screen Show (16:9)</PresentationFormat>
  <Paragraphs>272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 (Body)</vt:lpstr>
      <vt:lpstr>Roboto</vt:lpstr>
      <vt:lpstr>Arial</vt:lpstr>
      <vt:lpstr>Courier New</vt:lpstr>
      <vt:lpstr>Verdana</vt:lpstr>
      <vt:lpstr>Simple Light</vt:lpstr>
      <vt:lpstr>SOFTWARE INCUBATOR</vt:lpstr>
      <vt:lpstr>What is Game Development?</vt:lpstr>
      <vt:lpstr>Why Game Development?</vt:lpstr>
      <vt:lpstr>&lt;HTML&gt;</vt:lpstr>
      <vt:lpstr>What is HTML?</vt:lpstr>
      <vt:lpstr>HTML Tags</vt:lpstr>
      <vt:lpstr>Tags v/s Attributes</vt:lpstr>
      <vt:lpstr>A few more Tags</vt:lpstr>
      <vt:lpstr>CSS</vt:lpstr>
      <vt:lpstr>What is CSS?</vt:lpstr>
      <vt:lpstr>Types of CSS</vt:lpstr>
      <vt:lpstr>Inline CSS</vt:lpstr>
      <vt:lpstr>Internal CSS</vt:lpstr>
      <vt:lpstr>External CSS</vt:lpstr>
      <vt:lpstr>Class &amp; ID</vt:lpstr>
      <vt:lpstr>HTML DOM (Document Object Model) </vt:lpstr>
      <vt:lpstr>DOM Programming Interface  </vt:lpstr>
      <vt:lpstr>What is the HTML DOM? </vt:lpstr>
      <vt:lpstr>DOM Programming Interface  </vt:lpstr>
      <vt:lpstr>getElementById Method   </vt:lpstr>
      <vt:lpstr>getElementById Method   </vt:lpstr>
      <vt:lpstr>getElementByClassName Method  </vt:lpstr>
      <vt:lpstr>getElementByClassName Method  </vt:lpstr>
      <vt:lpstr>JavaScript</vt:lpstr>
      <vt:lpstr>getElementByTagName Method   </vt:lpstr>
      <vt:lpstr>getElementByTagName Method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&lt;HTML&gt;</dc:title>
  <dc:creator>kanika singhal</dc:creator>
  <cp:lastModifiedBy>kanika singhal</cp:lastModifiedBy>
  <cp:revision>35</cp:revision>
  <dcterms:modified xsi:type="dcterms:W3CDTF">2017-11-04T09:00:49Z</dcterms:modified>
</cp:coreProperties>
</file>