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A5E0AE-71AE-4D51-A70B-0389B5937004}">
  <a:tblStyle styleId="{8EA5E0AE-71AE-4D51-A70B-0389B59370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html/tryit.asp?filename=tryhtml5_canvas_tut_path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30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5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&lt;JavaScript&gt;</a:t>
            </a: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indent="-69849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is a block of code designed to perform a particular task.It is executed only when someone “invokes” the function(calls it).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" sz="2400" u="none" cap="none" strike="noStrik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x = myFunction(4, 3);  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myFunction(a, b) {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a * b;                // Function returns the product of a and b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3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3333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 12</a:t>
            </a:r>
          </a:p>
        </p:txBody>
      </p:sp>
      <p:sp>
        <p:nvSpPr>
          <p:cNvPr id="194" name="Shape 194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66700" y="863550"/>
            <a:ext cx="86106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07432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3611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8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 occurs as a result of some activity.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798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16665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#Example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 clicks on a link in a page.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finished loaded.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 cursor enter an area.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preset amount of time elapses.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 is being submitted.</a:t>
            </a:r>
          </a:p>
        </p:txBody>
      </p:sp>
      <p:sp>
        <p:nvSpPr>
          <p:cNvPr id="201" name="Shape 201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EventHandlers</a:t>
            </a:r>
          </a:p>
        </p:txBody>
      </p:sp>
      <p:sp>
        <p:nvSpPr>
          <p:cNvPr id="207" name="Shape 20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48400" y="971850"/>
            <a:ext cx="8047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Event Handler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segment of codes (usually a function) to be executed when an event occurs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8125" y="2007425"/>
            <a:ext cx="7620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specify event handlers as attributes in the HTML tags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28125" y="3026100"/>
            <a:ext cx="80472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#Example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None/>
            </a:pPr>
            <a:r>
              <a:rPr b="1" i="0" lang="en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href="…" onClick="alert('Bye')"&gt;Other Website&lt;/a&gt;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Events and their description</a:t>
            </a:r>
          </a:p>
        </p:txBody>
      </p:sp>
      <p:sp>
        <p:nvSpPr>
          <p:cNvPr id="216" name="Shape 216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952500" y="722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{8EA5E0AE-71AE-4D51-A70B-0389B5937004}</a:tableStyleId>
              </a:tblPr>
              <a:tblGrid>
                <a:gridCol w="3619500"/>
                <a:gridCol w="3619500"/>
              </a:tblGrid>
              <a:tr h="442600">
                <a:tc>
                  <a:txBody>
                    <a:bodyPr>
                      <a:noAutofit/>
                    </a:bodyPr>
                    <a:lstStyle/>
                    <a:p>
                      <a:pPr indent="-190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A8EB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3000" u="none" cap="none" strike="noStrike">
                          <a:solidFill>
                            <a:srgbClr val="41A8EB"/>
                          </a:solidFill>
                        </a:rPr>
                        <a:t>Events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905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A8EB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3000" u="none" cap="none" strike="noStrike">
                          <a:solidFill>
                            <a:srgbClr val="41A8EB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onchange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An HTML element has been changed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onclick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The user clicks an HTML element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onmouseover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The user moves the mouse over an HTML element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onmouseout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The user moves the mouse away from an HTML element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onkeydown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The user pushes a keyboard key</a:t>
                      </a:r>
                    </a:p>
                  </a:txBody>
                  <a:tcPr marT="91425" marB="91425" marR="91425" marL="91425"/>
                </a:tc>
              </a:tr>
              <a:tr h="42560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onload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800" u="none" cap="none" strike="noStrike"/>
                        <a:t>When the window is loaded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A8E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746450" y="753100"/>
            <a:ext cx="690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4864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4000"/>
              <a:buFont typeface="A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EventListener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addEventListener() method</a:t>
            </a:r>
          </a:p>
        </p:txBody>
      </p:sp>
      <p:sp>
        <p:nvSpPr>
          <p:cNvPr id="228" name="Shape 228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48400" y="719550"/>
            <a:ext cx="8047200" cy="25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element.addEventListener(event, function, useCapture);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598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66666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first parameter is the type of the event (like "click" or "mousedown").</a:t>
            </a:r>
          </a:p>
          <a:p>
            <a:pPr indent="-10159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66666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second parameter is the function we want to call when the event            occurs.</a:t>
            </a:r>
          </a:p>
          <a:p>
            <a:pPr indent="-10159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66666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third parameter is a boolean value specifying whether to use event bubbling or event capturing. This parameter is optional.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1A8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975450" y="3447875"/>
            <a:ext cx="4528800" cy="1662300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EFEFEF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.addEventListener(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 alert(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});</a:t>
            </a: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addEventListener() method continued..</a:t>
            </a:r>
          </a:p>
        </p:txBody>
      </p:sp>
      <p:sp>
        <p:nvSpPr>
          <p:cNvPr id="236" name="Shape 236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456625" y="709475"/>
            <a:ext cx="3271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window.addEventListener(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"resize"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 document.getElementById(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 sometext;  });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99875" y="1052675"/>
            <a:ext cx="53967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39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33333"/>
              <a:buFont typeface="Arial"/>
              <a:buNone/>
            </a:pPr>
            <a:r>
              <a:rPr b="1" i="0" lang="en" sz="1800" u="none" cap="none" strike="noStrik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Event Handler to the Window Object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151950" y="2078725"/>
            <a:ext cx="30000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.addEventListener(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 myFunction(p1, p2); });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04800" y="2431775"/>
            <a:ext cx="5112000" cy="135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4287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97826"/>
              <a:buFont typeface="Arial"/>
              <a:buNone/>
            </a:pPr>
            <a:r>
              <a:rPr b="1" i="0" lang="en" sz="2250" u="none" cap="none" strike="noStrik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Parameters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910300" y="3630925"/>
            <a:ext cx="40374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266700" marR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.removeEventListener(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"mousemove"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myFunction);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57200" y="394335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77F2"/>
              </a:buClr>
              <a:buSzPct val="100000"/>
              <a:buFont typeface="Arial"/>
              <a:buNone/>
            </a:pPr>
            <a:r>
              <a:rPr b="1" i="0" lang="en" sz="1800" u="none" cap="none" strike="noStrike">
                <a:solidFill>
                  <a:srgbClr val="3A77F2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removeEventListener() method</a:t>
            </a: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DE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2018400" y="753100"/>
            <a:ext cx="563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#Animation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201225" y="932475"/>
            <a:ext cx="81876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75000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setInterval() method calls a function or evaluates an expression at specified intervals (in milliseconds).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75000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setInterval() method will continue calling the function until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clearInterval()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called, or the window is closed.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75000"/>
              <a:buFont typeface="Verdana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ID value returned by setInterval() is used as the parameter for the clearInterval() method.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51625" y="3265725"/>
            <a:ext cx="1797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39768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95699"/>
              <a:buFont typeface="Arial"/>
              <a:buNone/>
            </a:pPr>
            <a:r>
              <a:rPr b="1" i="0" lang="en" sz="225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 :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25" y="4009400"/>
            <a:ext cx="71946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setInterval(function, milliseconds,param1,param2....)</a:t>
            </a:r>
          </a:p>
        </p:txBody>
      </p:sp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setInterval() </a:t>
            </a:r>
          </a:p>
        </p:txBody>
      </p:sp>
      <p:sp>
        <p:nvSpPr>
          <p:cNvPr id="256" name="Shape 256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setInterval() in live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32300" y="1342050"/>
            <a:ext cx="639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myMove() {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 = document.getElementById(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"animate"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pos = </a:t>
            </a: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= setInterval(frame, </a:t>
            </a: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frame() {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(pos == </a:t>
            </a: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clearInterval(id);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} </a:t>
            </a:r>
            <a:r>
              <a:rPr b="1" i="0" lang="en" sz="16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pos++;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elem.style.top = pos + 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'px'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elem.style.left = pos + </a:t>
            </a:r>
            <a:r>
              <a:rPr b="1" i="0" lang="en" sz="16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'px'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}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3" name="Shape 263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JavaScript?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is a scripting language most often used for client-side web development.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interactive user interface in a web page (e.g., menu, pop-up alert, windows, etc.)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(JS) is a programming language mostly used client-side to dynamically script web-pages, but often also server-side, using packages such as Node.js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various framework are Angular,React Native.</a:t>
            </a:r>
          </a:p>
        </p:txBody>
      </p:sp>
      <p:sp>
        <p:nvSpPr>
          <p:cNvPr id="106" name="Shape 106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requestAnimationFrame()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86600" y="1259600"/>
            <a:ext cx="87708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window.requestAnimationFrame()</a:t>
            </a: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 tells the browser that you wish to perform an animation.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browser call a specified function to update an animation before the next repaint.</a:t>
            </a:r>
          </a:p>
        </p:txBody>
      </p:sp>
      <p:sp>
        <p:nvSpPr>
          <p:cNvPr id="270" name="Shape 270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contd...</a:t>
            </a:r>
          </a:p>
        </p:txBody>
      </p:sp>
      <p:sp>
        <p:nvSpPr>
          <p:cNvPr id="276" name="Shape 276"/>
          <p:cNvSpPr txBox="1"/>
          <p:nvPr/>
        </p:nvSpPr>
        <p:spPr>
          <a:xfrm flipH="1">
            <a:off x="134100" y="716300"/>
            <a:ext cx="226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800" u="none" cap="none" strike="noStrik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Syntax: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34100" y="1222399"/>
            <a:ext cx="552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139700" marR="1397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window.requestAnimationFrame(callback);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4100" y="1681808"/>
            <a:ext cx="3000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800" u="none" cap="none" strike="noStrik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Parameters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4100" y="2378192"/>
            <a:ext cx="8957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  <a:buNone/>
            </a:pPr>
            <a:r>
              <a:rPr b="1" i="0" lang="en" sz="2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Callback - </a:t>
            </a: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parameter specifying a function to call when it's time to update your animation for the next repaint.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4975" y="3223700"/>
            <a:ext cx="3000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8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Return value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34100" y="3952843"/>
            <a:ext cx="8875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" sz="2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long</a:t>
            </a: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integer value, the request id, that uniquely identifies the entry in the callback list</a:t>
            </a:r>
            <a:r>
              <a:rPr b="0" i="0" lang="en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2" name="Shape 282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DE4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2018400" y="753100"/>
            <a:ext cx="563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#Canvas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63275" y="746450"/>
            <a:ext cx="68229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Verdana"/>
              <a:buNone/>
            </a:pPr>
            <a:r>
              <a:rPr b="1" i="0" lang="en" sz="18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canvas element is used to draw graphics, on the fly, via JavaScript.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Verdana"/>
              <a:buNone/>
            </a:pPr>
            <a:r>
              <a:rPr b="1" i="0" lang="en" sz="18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canvas element is only a container for graphics. You must use JavaScript to actually draw the graphics.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Verdana"/>
              <a:buNone/>
            </a:pPr>
            <a:r>
              <a:rPr b="1" i="0" lang="en" sz="18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Canvas has several methods for drawing paths, boxes, circles, text, and adding images.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401850" y="2616650"/>
            <a:ext cx="3137400" cy="22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&lt;canvas id="myCanvas" width="200" height="100"&gt;&lt;/canvas&gt;</a:t>
            </a:r>
          </a:p>
        </p:txBody>
      </p:sp>
      <p:sp>
        <p:nvSpPr>
          <p:cNvPr id="295" name="Shape 295"/>
          <p:cNvSpPr/>
          <p:nvPr/>
        </p:nvSpPr>
        <p:spPr>
          <a:xfrm>
            <a:off x="3421400" y="3224900"/>
            <a:ext cx="1679400" cy="839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0650" y="3008325"/>
            <a:ext cx="2157600" cy="13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Things you can do in canvas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0" y="912200"/>
            <a:ext cx="3000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a Line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63275" y="1581600"/>
            <a:ext cx="3277500" cy="26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2667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b="1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77800" lvl="0" marL="266700" marR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b="1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77800" lvl="0" marL="266700" marR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ctx.moveTo(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77800" lvl="0" marL="266700" marR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ctx.lineTo(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77800" lvl="0" marL="266700" marR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  <a:p>
            <a:pPr indent="-73025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50" u="sng" cap="none" strike="noStrike">
              <a:solidFill>
                <a:schemeClr val="hlink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3"/>
            </a:endParaRPr>
          </a:p>
        </p:txBody>
      </p:sp>
      <p:sp>
        <p:nvSpPr>
          <p:cNvPr id="305" name="Shape 305"/>
          <p:cNvSpPr/>
          <p:nvPr/>
        </p:nvSpPr>
        <p:spPr>
          <a:xfrm rot="783967">
            <a:off x="3968164" y="2992376"/>
            <a:ext cx="1495519" cy="8361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725" y="3362225"/>
            <a:ext cx="2728061" cy="147869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9075" y="1219975"/>
            <a:ext cx="30276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699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83333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i="0" lang="en" sz="20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a Circle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65175" y="2460000"/>
            <a:ext cx="3000000" cy="2145900"/>
          </a:xfrm>
          <a:prstGeom prst="rect">
            <a:avLst/>
          </a:prstGeom>
          <a:noFill/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b="1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b="1" i="0" lang="en" sz="14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ctx.beginPath();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ctx.arc(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*Math.PI);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154" y="2506103"/>
            <a:ext cx="2811055" cy="1535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4230814" y="3085050"/>
            <a:ext cx="1496700" cy="72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317" name="Shape 31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48150" y="1194500"/>
            <a:ext cx="29082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699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83333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i="0" lang="en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a Text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71825" y="2280225"/>
            <a:ext cx="3000000" cy="25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ctx.font = 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"30px Arial"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ctx.fillText(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6550" y="2704652"/>
            <a:ext cx="2653569" cy="146368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900526" y="3025250"/>
            <a:ext cx="1496700" cy="72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5376750" y="824025"/>
            <a:ext cx="3603900" cy="4319400"/>
          </a:xfrm>
          <a:prstGeom prst="rect">
            <a:avLst/>
          </a:prstGeom>
          <a:noFill/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gradient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grd = ctx.createLinearGradient(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Fill with gradient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ctx.fillStyle = grd;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ctx.fillRect(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34" name="Shape 334"/>
          <p:cNvSpPr/>
          <p:nvPr/>
        </p:nvSpPr>
        <p:spPr>
          <a:xfrm>
            <a:off x="3525500" y="2569713"/>
            <a:ext cx="1586100" cy="82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75" y="2245050"/>
            <a:ext cx="3072512" cy="16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128300" y="918975"/>
            <a:ext cx="3802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39698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91666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i="0" lang="en" sz="22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Linear Gradient</a:t>
            </a:r>
          </a:p>
        </p:txBody>
      </p:sp>
      <p:sp>
        <p:nvSpPr>
          <p:cNvPr id="337" name="Shape 33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376750" y="857250"/>
            <a:ext cx="3603900" cy="4286400"/>
          </a:xfrm>
          <a:prstGeom prst="rect">
            <a:avLst/>
          </a:prstGeom>
          <a:noFill/>
          <a:ln cap="flat" cmpd="sng" w="9525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gradient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grd = ctx.createLinearGradient(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Fill with gradient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ctx.fillStyle = grd;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ctx.fillRect(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44" name="Shape 344"/>
          <p:cNvSpPr/>
          <p:nvPr/>
        </p:nvSpPr>
        <p:spPr>
          <a:xfrm>
            <a:off x="3463975" y="2140188"/>
            <a:ext cx="1586100" cy="82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DD0E1"/>
          </a:solidFill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376900" y="2303675"/>
            <a:ext cx="3603900" cy="11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Courier New"/>
              <a:buNone/>
            </a:pPr>
            <a:r>
              <a:rPr b="1" i="0" lang="en" sz="16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grd = ctx.createRadialGradient(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25" y="2104300"/>
            <a:ext cx="2728150" cy="147695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128300" y="918975"/>
            <a:ext cx="3802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39698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D0E1"/>
              </a:buClr>
              <a:buSzPct val="91666"/>
              <a:buFont typeface="Arial"/>
              <a:buNone/>
            </a:pPr>
            <a:r>
              <a:rPr b="1" i="0" lang="en" sz="24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i="0" lang="en" sz="2200" u="none" cap="none" strike="noStrike">
                <a:solidFill>
                  <a:srgbClr val="4DD0E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Circular Gradient</a:t>
            </a:r>
          </a:p>
        </p:txBody>
      </p:sp>
      <p:sp>
        <p:nvSpPr>
          <p:cNvPr id="348" name="Shape 348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&lt;script&gt; Tag</a:t>
            </a:r>
          </a:p>
        </p:txBody>
      </p:sp>
      <p:sp>
        <p:nvSpPr>
          <p:cNvPr id="112" name="Shape 112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&lt;script&gt; Tag</a:t>
            </a:r>
          </a:p>
        </p:txBody>
      </p:sp>
      <p:sp>
        <p:nvSpPr>
          <p:cNvPr id="114" name="Shape 114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07075" y="1071875"/>
            <a:ext cx="62220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&lt;head&gt;&lt;title&gt;First JavaScript Page&lt;/title&gt;&lt;/head&gt;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&lt;h1&gt;First JavaScript Page&lt;/h1&gt;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&lt;script type="text/javascript"&gt;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document.write("&lt;hr&gt;");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document.write("Hello World Wide Web");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document.write("&lt;hr&gt;");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10795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750" y="2391500"/>
            <a:ext cx="4076813" cy="212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 and Variable Declaration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490675"/>
            <a:ext cx="573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&lt;p&gt;In this example, x, y, and z are variables&lt;/p&gt;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 id="sum"&gt;&lt;/p&gt;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x = 5;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y = 6;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z = x + y;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document.getElementById("sum").innerHTML = z;</a:t>
            </a:r>
          </a:p>
          <a:p>
            <a:pPr indent="-1469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8571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v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300" y="1481863"/>
            <a:ext cx="3256989" cy="217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are Identifiers?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796650" y="4851925"/>
            <a:ext cx="2451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2" name="Shape 132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4800" y="1054775"/>
            <a:ext cx="8497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JavaScript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names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14800" y="1979238"/>
            <a:ext cx="78219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unique names are called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14800" y="2844225"/>
            <a:ext cx="78219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Contains only 'A' – 'Z', 'a' – 'z', '0' – '9', '_', '$'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14800" y="3662075"/>
            <a:ext cx="782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Data Types</a:t>
            </a:r>
          </a:p>
        </p:txBody>
      </p:sp>
      <p:sp>
        <p:nvSpPr>
          <p:cNvPr id="142" name="Shape 142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Shape 143"/>
          <p:cNvCxnSpPr/>
          <p:nvPr/>
        </p:nvCxnSpPr>
        <p:spPr>
          <a:xfrm>
            <a:off x="4875025" y="1674575"/>
            <a:ext cx="1805400" cy="536700"/>
          </a:xfrm>
          <a:prstGeom prst="bentConnector2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4" name="Shape 144"/>
          <p:cNvCxnSpPr/>
          <p:nvPr/>
        </p:nvCxnSpPr>
        <p:spPr>
          <a:xfrm>
            <a:off x="2826450" y="2795675"/>
            <a:ext cx="718200" cy="651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5" name="Shape 145"/>
          <p:cNvCxnSpPr/>
          <p:nvPr/>
        </p:nvCxnSpPr>
        <p:spPr>
          <a:xfrm flipH="1" rot="10800000">
            <a:off x="1956450" y="2795663"/>
            <a:ext cx="870000" cy="711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6" name="Shape 146"/>
          <p:cNvCxnSpPr/>
          <p:nvPr/>
        </p:nvCxnSpPr>
        <p:spPr>
          <a:xfrm flipH="1" rot="-5400000">
            <a:off x="6578425" y="2977625"/>
            <a:ext cx="711000" cy="507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5497000" y="2908913"/>
            <a:ext cx="1183500" cy="711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148" name="Shape 148"/>
          <p:cNvCxnSpPr/>
          <p:nvPr/>
        </p:nvCxnSpPr>
        <p:spPr>
          <a:xfrm flipH="1" rot="10800000">
            <a:off x="2826450" y="1674575"/>
            <a:ext cx="2048700" cy="5367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149" name="Shape 149"/>
          <p:cNvSpPr txBox="1"/>
          <p:nvPr/>
        </p:nvSpPr>
        <p:spPr>
          <a:xfrm>
            <a:off x="3484300" y="1090200"/>
            <a:ext cx="2781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1" i="1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39200" y="2211275"/>
            <a:ext cx="297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1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Primitive Data Types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04225" y="2211275"/>
            <a:ext cx="25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Non-Primitive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4185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7280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775575" y="34469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874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822850" y="2985925"/>
            <a:ext cx="7200" cy="11259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022750" y="4302075"/>
            <a:ext cx="1805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Conditional Statements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51625" y="1259650"/>
            <a:ext cx="547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"? :" ternary conditional statement</a:t>
            </a: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… else” statement</a:t>
            </a:r>
          </a:p>
          <a:p>
            <a:pPr indent="-15240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“switch” statement</a:t>
            </a:r>
          </a:p>
        </p:txBody>
      </p:sp>
      <p:sp>
        <p:nvSpPr>
          <p:cNvPr id="164" name="Shape 164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s.png" id="165" name="Shape 165"/>
          <p:cNvPicPr preferRelativeResize="0"/>
          <p:nvPr/>
        </p:nvPicPr>
        <p:blipFill rotWithShape="1">
          <a:blip r:embed="rId3">
            <a:alphaModFix/>
          </a:blip>
          <a:srcRect b="0" l="0" r="-3070" t="0"/>
          <a:stretch/>
        </p:blipFill>
        <p:spPr>
          <a:xfrm>
            <a:off x="5442525" y="1746212"/>
            <a:ext cx="3292804" cy="229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00050" y="956400"/>
            <a:ext cx="2358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&lt;Arithmetic&gt;</a:t>
            </a:r>
          </a:p>
        </p:txBody>
      </p:sp>
      <p:sp>
        <p:nvSpPr>
          <p:cNvPr id="172" name="Shape 172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00050" y="2800350"/>
            <a:ext cx="2366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&lt;Comparison&gt;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977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49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977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554250" y="857250"/>
            <a:ext cx="6461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are : +, -, *, /, %</a:t>
            </a: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2554250" y="2832900"/>
            <a:ext cx="6284950" cy="103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Operators are :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 !=, &gt;, &gt;=, &lt;, &lt;=, ===</a:t>
            </a:r>
          </a:p>
          <a:p>
            <a:pPr indent="-15240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52400" y="0"/>
            <a:ext cx="3000000" cy="29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977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977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77F2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 &lt;Assignment&gt;</a:t>
            </a:r>
          </a:p>
        </p:txBody>
      </p:sp>
      <p:sp>
        <p:nvSpPr>
          <p:cNvPr id="177" name="Shape 177"/>
          <p:cNvSpPr txBox="1"/>
          <p:nvPr/>
        </p:nvSpPr>
        <p:spPr>
          <a:xfrm flipH="1">
            <a:off x="2598150" y="1808774"/>
            <a:ext cx="4863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are : =, += ,-= ,*= ,/=</a:t>
            </a: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04800" y="379095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77F2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rgbClr val="3A77F2"/>
                </a:solidFill>
                <a:latin typeface="Arial"/>
                <a:ea typeface="Arial"/>
                <a:cs typeface="Arial"/>
                <a:sym typeface="Arial"/>
              </a:rPr>
              <a:t>&lt;Logical&gt;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590800" y="3790950"/>
            <a:ext cx="571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are: &amp;&amp;,||, !</a:t>
            </a: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Statements and Control-Flow Statements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18825" y="965850"/>
            <a:ext cx="41697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“for” Loops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“for/in” Loops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“while” Loops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“do … while” Loops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“break” statement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“continue” statement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1A8EB"/>
              </a:buClr>
              <a:buSzPct val="100000"/>
              <a:buFont typeface="Arial"/>
              <a:buNone/>
            </a:pPr>
            <a:r>
              <a:rPr b="0" i="0" lang="en" sz="2400" u="none" cap="none" strike="noStrik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“return” statement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725" y="1300788"/>
            <a:ext cx="2537858" cy="2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 flipH="1" rot="10800000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