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71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9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21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4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0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0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2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docs.oracle.com/cd/B19306_01/server.102/b14200/statements_9016.htm#i208103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ocs.oracle.com/cd/B19306_01/server.102/b14200/statements_9016.htm#i209069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</a:t>
            </a:r>
            <a:r>
              <a:rPr lang="en-US" dirty="0"/>
              <a:t>: ON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620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Use the ON clause to specify the condition upon which the MERGE operation either updates or inserts.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For </a:t>
            </a:r>
            <a:r>
              <a:rPr lang="en-US" sz="3600" dirty="0"/>
              <a:t>each row in the target table for which the search condition is true, Oracle Database updates the row with corresponding data from the source table.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If </a:t>
            </a:r>
            <a:r>
              <a:rPr lang="en-US" sz="3600" dirty="0"/>
              <a:t>the condition is not true for any rows, then the database inserts into the target table based on the corresponding source table row.</a:t>
            </a:r>
          </a:p>
        </p:txBody>
      </p:sp>
    </p:spTree>
    <p:extLst>
      <p:ext uri="{BB962C8B-B14F-4D97-AF65-F5344CB8AC3E}">
        <p14:creationId xmlns:p14="http://schemas.microsoft.com/office/powerpoint/2010/main" val="31892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</a:t>
            </a:r>
            <a:r>
              <a:rPr lang="en-US" dirty="0"/>
              <a:t>: </a:t>
            </a:r>
            <a:r>
              <a:rPr lang="en-US" dirty="0" err="1" smtClean="0"/>
              <a:t>merge_update_clause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6206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The </a:t>
            </a:r>
            <a:r>
              <a:rPr lang="en-US" sz="3600" dirty="0" err="1"/>
              <a:t>merge_update_clause</a:t>
            </a:r>
            <a:r>
              <a:rPr lang="en-US" sz="3600" dirty="0"/>
              <a:t> specifies the new column values of the target table.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Oracle </a:t>
            </a:r>
            <a:r>
              <a:rPr lang="en-US" sz="3600" dirty="0"/>
              <a:t>performs this update if the condition of the ON clause is true.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If </a:t>
            </a:r>
            <a:r>
              <a:rPr lang="en-US" sz="3600" dirty="0"/>
              <a:t>the update clause is executed, then all update triggers defined on the target table are activated</a:t>
            </a:r>
            <a:r>
              <a:rPr lang="en-US" sz="3600" dirty="0" smtClean="0"/>
              <a:t>.</a:t>
            </a: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Specify the </a:t>
            </a:r>
            <a:r>
              <a:rPr lang="en-US" sz="3600" dirty="0" err="1"/>
              <a:t>where_clause</a:t>
            </a:r>
            <a:r>
              <a:rPr lang="en-US" sz="3600" dirty="0"/>
              <a:t> if you want the database to execute the update operation only if the specified condition is true.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You </a:t>
            </a:r>
            <a:r>
              <a:rPr lang="en-US" sz="3600" dirty="0"/>
              <a:t>can specify this clause by itself or with the </a:t>
            </a:r>
            <a:r>
              <a:rPr lang="en-US" sz="3600" dirty="0" err="1"/>
              <a:t>merge_insert_clause</a:t>
            </a:r>
            <a:r>
              <a:rPr lang="en-US" sz="3600" dirty="0"/>
              <a:t>. If you specify both, then they can be in either order.</a:t>
            </a:r>
          </a:p>
        </p:txBody>
      </p:sp>
    </p:spTree>
    <p:extLst>
      <p:ext uri="{BB962C8B-B14F-4D97-AF65-F5344CB8AC3E}">
        <p14:creationId xmlns:p14="http://schemas.microsoft.com/office/powerpoint/2010/main" val="23935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338" cy="1280890"/>
          </a:xfrm>
        </p:spPr>
        <p:txBody>
          <a:bodyPr/>
          <a:lstStyle/>
          <a:p>
            <a:r>
              <a:rPr lang="en-US" dirty="0"/>
              <a:t>Restrictions on the </a:t>
            </a:r>
            <a:r>
              <a:rPr lang="en-US" sz="3200" dirty="0" err="1"/>
              <a:t>merge_update_clause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6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You cannot update a column that is referenced in the ON condition </a:t>
            </a:r>
            <a:r>
              <a:rPr lang="en-US" sz="2800" dirty="0" smtClean="0"/>
              <a:t>clause.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You </a:t>
            </a:r>
            <a:r>
              <a:rPr lang="en-US" sz="2800" dirty="0"/>
              <a:t>cannot specify DEFAULT when updating a view.</a:t>
            </a:r>
          </a:p>
        </p:txBody>
      </p:sp>
    </p:spTree>
    <p:extLst>
      <p:ext uri="{BB962C8B-B14F-4D97-AF65-F5344CB8AC3E}">
        <p14:creationId xmlns:p14="http://schemas.microsoft.com/office/powerpoint/2010/main" val="19625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338" cy="1280890"/>
          </a:xfrm>
        </p:spPr>
        <p:txBody>
          <a:bodyPr/>
          <a:lstStyle/>
          <a:p>
            <a:r>
              <a:rPr lang="en-US" dirty="0"/>
              <a:t>Semantics : </a:t>
            </a:r>
            <a:r>
              <a:rPr lang="en-US" dirty="0" err="1" smtClean="0"/>
              <a:t>merge_insert_clause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620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/>
              <a:t>The </a:t>
            </a:r>
            <a:r>
              <a:rPr lang="en-US" sz="2800" dirty="0" err="1"/>
              <a:t>merge_insert_clause</a:t>
            </a:r>
            <a:r>
              <a:rPr lang="en-US" sz="2800" dirty="0"/>
              <a:t> specifies values to insert into the column of the target table if the condition of the ON clause is false. </a:t>
            </a:r>
          </a:p>
          <a:p>
            <a:pPr algn="just">
              <a:lnSpc>
                <a:spcPct val="160000"/>
              </a:lnSpc>
            </a:pPr>
            <a:r>
              <a:rPr lang="en-US" sz="2800" dirty="0"/>
              <a:t>If the insert clause is executed, then all insert triggers defined on the target table are activated. </a:t>
            </a:r>
          </a:p>
          <a:p>
            <a:pPr algn="just">
              <a:lnSpc>
                <a:spcPct val="160000"/>
              </a:lnSpc>
            </a:pPr>
            <a:r>
              <a:rPr lang="en-US" sz="2800" dirty="0"/>
              <a:t>If you omit the column list after the INSERT keyword, then the number of columns in the target table must match the number of values in the VALUES clause.</a:t>
            </a:r>
          </a:p>
        </p:txBody>
      </p:sp>
    </p:spTree>
    <p:extLst>
      <p:ext uri="{BB962C8B-B14F-4D97-AF65-F5344CB8AC3E}">
        <p14:creationId xmlns:p14="http://schemas.microsoft.com/office/powerpoint/2010/main" val="3773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338" cy="1280890"/>
          </a:xfrm>
        </p:spPr>
        <p:txBody>
          <a:bodyPr/>
          <a:lstStyle/>
          <a:p>
            <a:r>
              <a:rPr lang="en-US" dirty="0"/>
              <a:t>Semantics : </a:t>
            </a:r>
            <a:r>
              <a:rPr lang="en-US" dirty="0" err="1" smtClean="0"/>
              <a:t>merge_insert_clause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620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/>
              <a:t>The </a:t>
            </a:r>
            <a:r>
              <a:rPr lang="en-US" sz="2800" dirty="0" err="1"/>
              <a:t>merge_insert_clause</a:t>
            </a:r>
            <a:r>
              <a:rPr lang="en-US" sz="2800" dirty="0"/>
              <a:t> specifies values to insert into the column of the target table if the condition of the ON clause is false. </a:t>
            </a:r>
          </a:p>
          <a:p>
            <a:pPr algn="just">
              <a:lnSpc>
                <a:spcPct val="160000"/>
              </a:lnSpc>
            </a:pPr>
            <a:r>
              <a:rPr lang="en-US" sz="2800" dirty="0"/>
              <a:t>If the insert clause is executed, then all insert triggers defined on the target table are activated. </a:t>
            </a:r>
          </a:p>
          <a:p>
            <a:pPr algn="just">
              <a:lnSpc>
                <a:spcPct val="160000"/>
              </a:lnSpc>
            </a:pPr>
            <a:r>
              <a:rPr lang="en-US" sz="2800" dirty="0"/>
              <a:t>If you omit the column list after the INSERT keyword, then the number of columns in the target table must match the number of values in the VALUES clause.</a:t>
            </a:r>
          </a:p>
        </p:txBody>
      </p:sp>
    </p:spTree>
    <p:extLst>
      <p:ext uri="{BB962C8B-B14F-4D97-AF65-F5344CB8AC3E}">
        <p14:creationId xmlns:p14="http://schemas.microsoft.com/office/powerpoint/2010/main" val="7435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800" dirty="0" smtClean="0"/>
              <a:t>EXAMPLE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5962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529" y="172278"/>
            <a:ext cx="10336695" cy="64405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INTO bonuses 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USING (SELECT </a:t>
            </a:r>
            <a:r>
              <a:rPr lang="en-US" sz="2000" dirty="0" err="1"/>
              <a:t>employee_id</a:t>
            </a:r>
            <a:r>
              <a:rPr lang="en-US" sz="2000" dirty="0"/>
              <a:t>, salary, </a:t>
            </a:r>
            <a:r>
              <a:rPr lang="en-US" sz="2000" dirty="0" err="1"/>
              <a:t>department_id</a:t>
            </a:r>
            <a:r>
              <a:rPr lang="en-US" sz="2000" dirty="0"/>
              <a:t> FROM employees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WHERE </a:t>
            </a:r>
            <a:r>
              <a:rPr lang="en-US" sz="2000" dirty="0" err="1"/>
              <a:t>department_id</a:t>
            </a:r>
            <a:r>
              <a:rPr lang="en-US" sz="2000" dirty="0"/>
              <a:t> = 80) 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 (</a:t>
            </a:r>
            <a:r>
              <a:rPr lang="en-US" sz="2000" dirty="0" err="1"/>
              <a:t>D.employee_id</a:t>
            </a:r>
            <a:r>
              <a:rPr lang="en-US" sz="2000" dirty="0"/>
              <a:t> = </a:t>
            </a:r>
            <a:r>
              <a:rPr lang="en-US" sz="2000" dirty="0" err="1"/>
              <a:t>S.employee_id</a:t>
            </a:r>
            <a:r>
              <a:rPr lang="en-US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WHEN MATCHED THEN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UPDATE SET </a:t>
            </a:r>
            <a:r>
              <a:rPr lang="en-US" sz="2000" dirty="0" err="1"/>
              <a:t>D.bonus</a:t>
            </a:r>
            <a:r>
              <a:rPr lang="en-US" sz="2000" dirty="0"/>
              <a:t> = </a:t>
            </a:r>
            <a:r>
              <a:rPr lang="en-US" sz="2000" dirty="0" err="1"/>
              <a:t>D.bonus</a:t>
            </a:r>
            <a:r>
              <a:rPr lang="en-US" sz="2000" dirty="0"/>
              <a:t> + </a:t>
            </a:r>
            <a:r>
              <a:rPr lang="en-US" sz="2000" dirty="0" err="1"/>
              <a:t>S.salary</a:t>
            </a:r>
            <a:r>
              <a:rPr lang="en-US" sz="2000" dirty="0"/>
              <a:t>*.01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DELETE WHERE (</a:t>
            </a:r>
            <a:r>
              <a:rPr lang="en-US" sz="2000" dirty="0" err="1"/>
              <a:t>S.salary</a:t>
            </a:r>
            <a:r>
              <a:rPr lang="en-US" sz="2000" dirty="0"/>
              <a:t> &gt; 8000)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WHEN NOT MATCHED THEN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INSERT (</a:t>
            </a:r>
            <a:r>
              <a:rPr lang="en-US" sz="2000" dirty="0" err="1"/>
              <a:t>D.employee_id</a:t>
            </a:r>
            <a:r>
              <a:rPr lang="en-US" sz="2000" dirty="0"/>
              <a:t>, </a:t>
            </a:r>
            <a:r>
              <a:rPr lang="en-US" sz="2000" dirty="0" err="1"/>
              <a:t>D.bonus</a:t>
            </a:r>
            <a:r>
              <a:rPr lang="en-US" sz="2000" dirty="0"/>
              <a:t>) VALUES (</a:t>
            </a:r>
            <a:r>
              <a:rPr lang="en-US" sz="2000" dirty="0" err="1"/>
              <a:t>S.employee_id</a:t>
            </a:r>
            <a:r>
              <a:rPr lang="en-US" sz="2000" dirty="0"/>
              <a:t>, </a:t>
            </a:r>
            <a:r>
              <a:rPr lang="en-US" sz="2000" dirty="0" err="1"/>
              <a:t>S.salary</a:t>
            </a:r>
            <a:r>
              <a:rPr lang="en-US" sz="2000" dirty="0"/>
              <a:t>*0.1) WHERE (</a:t>
            </a:r>
            <a:r>
              <a:rPr lang="en-US" sz="2000" dirty="0" err="1"/>
              <a:t>S.salary</a:t>
            </a:r>
            <a:r>
              <a:rPr lang="en-US" sz="2000" dirty="0"/>
              <a:t> &lt;= 8000);</a:t>
            </a:r>
          </a:p>
        </p:txBody>
      </p:sp>
    </p:spTree>
    <p:extLst>
      <p:ext uri="{BB962C8B-B14F-4D97-AF65-F5344CB8AC3E}">
        <p14:creationId xmlns:p14="http://schemas.microsoft.com/office/powerpoint/2010/main" val="27947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2"/>
                </a:solidFill>
              </a:rPr>
              <a:t>INSERT … SELECT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578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609859" y="914400"/>
            <a:ext cx="10354614" cy="57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accent2"/>
                </a:solidFill>
              </a:rPr>
              <a:t>The INSERT … SELECT statement can be used to insert rows into multiple tables as part of a single DML statement.</a:t>
            </a:r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Multitable</a:t>
            </a:r>
            <a:r>
              <a:rPr lang="en-US" sz="2400" dirty="0">
                <a:solidFill>
                  <a:schemeClr val="accent2"/>
                </a:solidFill>
              </a:rPr>
              <a:t> INSERT statements can be used in data warehousing systems to transfer data from one or more operational sources to a set of target tables.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dirty="0"/>
              <a:t>They provide significant performance improvement over :</a:t>
            </a:r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accent2"/>
                </a:solidFill>
              </a:rPr>
              <a:t> Single DML versus multiple INSERT .. SELECT statements</a:t>
            </a:r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accent2"/>
                </a:solidFill>
              </a:rPr>
              <a:t> Single DML versus a procedure to do multiple inserts using </a:t>
            </a:r>
            <a:r>
              <a:rPr lang="en-US" sz="2400" dirty="0" smtClean="0">
                <a:solidFill>
                  <a:schemeClr val="accent2"/>
                </a:solidFill>
              </a:rPr>
              <a:t>IF </a:t>
            </a:r>
            <a:r>
              <a:rPr lang="en-US" sz="2400" dirty="0">
                <a:solidFill>
                  <a:schemeClr val="accent2"/>
                </a:solidFill>
              </a:rPr>
              <a:t>.. THEN syntax.</a:t>
            </a:r>
          </a:p>
        </p:txBody>
      </p:sp>
    </p:spTree>
    <p:extLst>
      <p:ext uri="{BB962C8B-B14F-4D97-AF65-F5344CB8AC3E}">
        <p14:creationId xmlns:p14="http://schemas.microsoft.com/office/powerpoint/2010/main" val="2370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55313" y="1066800"/>
            <a:ext cx="10328856" cy="540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altLang="en-US" sz="2600" dirty="0"/>
              <a:t>In a </a:t>
            </a:r>
            <a:r>
              <a:rPr lang="en-US" altLang="en-US" sz="2600" dirty="0" err="1"/>
              <a:t>multitable</a:t>
            </a:r>
            <a:r>
              <a:rPr lang="en-US" altLang="en-US" sz="2600" dirty="0"/>
              <a:t> INSERT statement, you insert computed rows derived from the rows returned from the evaluation of a </a:t>
            </a:r>
            <a:r>
              <a:rPr lang="en-US" altLang="en-US" sz="2600" dirty="0" err="1"/>
              <a:t>subquery</a:t>
            </a:r>
            <a:r>
              <a:rPr lang="en-US" altLang="en-US" sz="2600" dirty="0"/>
              <a:t> into one or more tables.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altLang="en-US" sz="2600" dirty="0" err="1">
                <a:solidFill>
                  <a:schemeClr val="accent2"/>
                </a:solidFill>
              </a:rPr>
              <a:t>Multitable</a:t>
            </a:r>
            <a:r>
              <a:rPr lang="en-US" altLang="en-US" sz="2600" dirty="0">
                <a:solidFill>
                  <a:schemeClr val="accent2"/>
                </a:solidFill>
              </a:rPr>
              <a:t> INSERT statements can play a very useful role in a data warehouse scenario. 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altLang="en-US" sz="2600" dirty="0"/>
              <a:t>You need to load your data warehouse regularly so that it can serve its purpose of facilitating business analysis. 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chemeClr val="accent2"/>
                </a:solidFill>
              </a:rPr>
              <a:t>To do this, data from one or more operational systems needs to be extracted and copied into the warehouse. 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altLang="en-US" sz="2600" dirty="0"/>
              <a:t>The process of extracting data from the source system and bringing it into the data warehouse is commonly called ETL, which stands for extraction, transformation and loading.</a:t>
            </a:r>
          </a:p>
        </p:txBody>
      </p:sp>
    </p:spTree>
    <p:extLst>
      <p:ext uri="{BB962C8B-B14F-4D97-AF65-F5344CB8AC3E}">
        <p14:creationId xmlns:p14="http://schemas.microsoft.com/office/powerpoint/2010/main" val="29485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88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/>
              <a:t>Use the MERGE statement to select rows from one or more sources for update or insertion into a table or view. You can specify conditions to determine whether to update or insert into the target table or view.</a:t>
            </a:r>
          </a:p>
          <a:p>
            <a:pPr algn="just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49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65161" y="1219201"/>
            <a:ext cx="10560676" cy="460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v"/>
              <a:defRPr/>
            </a:pPr>
            <a:r>
              <a:rPr lang="en-US" sz="2600" dirty="0"/>
              <a:t>During Extraction, the desired data has to be identified and extracted from many different sources, such as database systems and applications. </a:t>
            </a:r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v"/>
              <a:defRPr/>
            </a:pPr>
            <a:r>
              <a:rPr lang="en-US" sz="2600" dirty="0"/>
              <a:t>After extraction, the data has to be physically transported to the target systems or an intermediate system for further processing.</a:t>
            </a:r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v"/>
              <a:defRPr/>
            </a:pPr>
            <a:r>
              <a:rPr lang="en-US" sz="2600" dirty="0"/>
              <a:t>With oracle 11g </a:t>
            </a:r>
            <a:r>
              <a:rPr lang="en-US" sz="2600" dirty="0" err="1"/>
              <a:t>multitable</a:t>
            </a:r>
            <a:r>
              <a:rPr lang="en-US" sz="2600" dirty="0"/>
              <a:t> INSERT statements is one of the techniques for implementing SQL data transformations.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16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65161" y="1126899"/>
            <a:ext cx="10406129" cy="54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600" b="1" dirty="0"/>
              <a:t>Types of </a:t>
            </a:r>
            <a:r>
              <a:rPr lang="en-US" altLang="en-US" sz="2600" b="1" dirty="0" err="1"/>
              <a:t>Multitable</a:t>
            </a:r>
            <a:r>
              <a:rPr lang="en-US" altLang="en-US" sz="2600" b="1" dirty="0"/>
              <a:t> INSERT Statements</a:t>
            </a:r>
            <a:endParaRPr lang="en-US" altLang="en-US" sz="2600" dirty="0"/>
          </a:p>
          <a:p>
            <a:pPr>
              <a:lnSpc>
                <a:spcPct val="150000"/>
              </a:lnSpc>
            </a:pPr>
            <a:endParaRPr lang="en-US" altLang="en-US" sz="2600" dirty="0"/>
          </a:p>
          <a:p>
            <a:pPr lvl="2">
              <a:lnSpc>
                <a:spcPct val="150000"/>
              </a:lnSpc>
            </a:pPr>
            <a:r>
              <a:rPr lang="en-US" altLang="en-US" sz="2600" dirty="0"/>
              <a:t>Unconditional INSERT</a:t>
            </a:r>
          </a:p>
          <a:p>
            <a:pPr lvl="2">
              <a:lnSpc>
                <a:spcPct val="150000"/>
              </a:lnSpc>
            </a:pPr>
            <a:endParaRPr lang="en-US" altLang="en-US" sz="2600" dirty="0"/>
          </a:p>
          <a:p>
            <a:pPr lvl="2">
              <a:lnSpc>
                <a:spcPct val="150000"/>
              </a:lnSpc>
            </a:pPr>
            <a:r>
              <a:rPr lang="en-US" altLang="en-US" sz="2600" dirty="0"/>
              <a:t>Conditional INSERT</a:t>
            </a:r>
          </a:p>
          <a:p>
            <a:pPr lvl="2">
              <a:lnSpc>
                <a:spcPct val="150000"/>
              </a:lnSpc>
            </a:pPr>
            <a:endParaRPr lang="en-US" altLang="en-US" sz="2600" dirty="0"/>
          </a:p>
          <a:p>
            <a:pPr lvl="2">
              <a:lnSpc>
                <a:spcPct val="150000"/>
              </a:lnSpc>
            </a:pPr>
            <a:r>
              <a:rPr lang="en-US" altLang="en-US" sz="2600" dirty="0"/>
              <a:t>Conditional FIRST INSERT</a:t>
            </a:r>
          </a:p>
          <a:p>
            <a:pPr lvl="2">
              <a:lnSpc>
                <a:spcPct val="150000"/>
              </a:lnSpc>
            </a:pPr>
            <a:endParaRPr lang="en-US" altLang="en-US" sz="2600" dirty="0"/>
          </a:p>
          <a:p>
            <a:pPr lvl="2">
              <a:lnSpc>
                <a:spcPct val="150000"/>
              </a:lnSpc>
            </a:pPr>
            <a:r>
              <a:rPr lang="en-US" altLang="en-US" sz="2600" dirty="0"/>
              <a:t>Pivoting INSERT</a:t>
            </a:r>
          </a:p>
        </p:txBody>
      </p:sp>
    </p:spTree>
    <p:extLst>
      <p:ext uri="{BB962C8B-B14F-4D97-AF65-F5344CB8AC3E}">
        <p14:creationId xmlns:p14="http://schemas.microsoft.com/office/powerpoint/2010/main" val="20442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190224" y="1294328"/>
            <a:ext cx="11001776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/>
              <a:t>SYNTAX 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b="1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/>
              <a:t>INSERT [ </a:t>
            </a:r>
            <a:r>
              <a:rPr lang="en-US" altLang="en-US" dirty="0"/>
              <a:t>ALL | FIRST ]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WHEN </a:t>
            </a:r>
            <a:r>
              <a:rPr lang="en-US" altLang="en-US" dirty="0" smtClean="0"/>
              <a:t>condition THEN </a:t>
            </a:r>
            <a:r>
              <a:rPr lang="en-US" altLang="en-US" dirty="0" err="1" smtClean="0"/>
              <a:t>insert_into_clause</a:t>
            </a:r>
            <a:r>
              <a:rPr lang="en-US" altLang="en-US" dirty="0" smtClean="0"/>
              <a:t> [ </a:t>
            </a:r>
            <a:r>
              <a:rPr lang="en-US" altLang="en-US" dirty="0" err="1"/>
              <a:t>values_clause</a:t>
            </a:r>
            <a:r>
              <a:rPr lang="en-US" altLang="en-US" dirty="0"/>
              <a:t> ]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[ WHEN </a:t>
            </a:r>
            <a:r>
              <a:rPr lang="en-US" altLang="en-US" dirty="0" smtClean="0"/>
              <a:t>condition THEN </a:t>
            </a:r>
            <a:r>
              <a:rPr lang="en-US" altLang="en-US" dirty="0" err="1" smtClean="0"/>
              <a:t>insert_into_clause</a:t>
            </a:r>
            <a:r>
              <a:rPr lang="en-US" altLang="en-US" dirty="0" smtClean="0"/>
              <a:t> [ </a:t>
            </a:r>
            <a:r>
              <a:rPr lang="en-US" altLang="en-US" dirty="0" err="1"/>
              <a:t>values_clause</a:t>
            </a:r>
            <a:r>
              <a:rPr lang="en-US" altLang="en-US" dirty="0"/>
              <a:t> </a:t>
            </a:r>
            <a:r>
              <a:rPr lang="en-US" altLang="en-US" dirty="0" smtClean="0"/>
              <a:t>] ]...</a:t>
            </a:r>
            <a:endParaRPr lang="en-US" altLang="en-US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[ ELSE </a:t>
            </a:r>
            <a:r>
              <a:rPr lang="en-US" altLang="en-US" dirty="0" err="1" smtClean="0"/>
              <a:t>insert_into_clause</a:t>
            </a:r>
            <a:r>
              <a:rPr lang="en-US" altLang="en-US" dirty="0" smtClean="0"/>
              <a:t>  </a:t>
            </a:r>
            <a:r>
              <a:rPr lang="en-US" altLang="en-US" dirty="0"/>
              <a:t>[ </a:t>
            </a:r>
            <a:r>
              <a:rPr lang="en-US" altLang="en-US" dirty="0" err="1"/>
              <a:t>values_clause</a:t>
            </a:r>
            <a:r>
              <a:rPr lang="en-US" altLang="en-US" dirty="0"/>
              <a:t> </a:t>
            </a:r>
            <a:r>
              <a:rPr lang="en-US" altLang="en-US" dirty="0" smtClean="0"/>
              <a:t>] ]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16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622733" y="742677"/>
            <a:ext cx="10084163" cy="472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3200" b="1" dirty="0"/>
              <a:t>Unconditional INSERT ALL</a:t>
            </a:r>
            <a:endParaRPr lang="en-US" altLang="en-US" sz="3200" dirty="0"/>
          </a:p>
          <a:p>
            <a:pPr>
              <a:lnSpc>
                <a:spcPct val="200000"/>
              </a:lnSpc>
            </a:pPr>
            <a:r>
              <a:rPr lang="en-US" altLang="en-US" b="1" dirty="0" smtClean="0"/>
              <a:t>INSERT </a:t>
            </a:r>
            <a:r>
              <a:rPr lang="en-US" altLang="en-US" b="1" dirty="0"/>
              <a:t>ALL 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INTO </a:t>
            </a:r>
            <a:r>
              <a:rPr lang="en-US" altLang="en-US" dirty="0" err="1"/>
              <a:t>sal_history</a:t>
            </a:r>
            <a:r>
              <a:rPr lang="en-US" altLang="en-US" dirty="0"/>
              <a:t> VALUES(EMPID,HIREDATE,SAL)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INTO </a:t>
            </a:r>
            <a:r>
              <a:rPr lang="en-US" altLang="en-US" dirty="0" err="1"/>
              <a:t>mgr_history</a:t>
            </a:r>
            <a:r>
              <a:rPr lang="en-US" altLang="en-US" dirty="0"/>
              <a:t> VALUES(EMPID,MGR,SAL)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SELECT </a:t>
            </a:r>
            <a:r>
              <a:rPr lang="en-US" altLang="en-US" dirty="0" err="1"/>
              <a:t>employee_id</a:t>
            </a:r>
            <a:r>
              <a:rPr lang="en-US" altLang="en-US" dirty="0"/>
              <a:t> EMPID, </a:t>
            </a:r>
            <a:r>
              <a:rPr lang="en-US" altLang="en-US" dirty="0" err="1"/>
              <a:t>hire_date</a:t>
            </a:r>
            <a:r>
              <a:rPr lang="en-US" altLang="en-US" dirty="0"/>
              <a:t> HIREDATE, salary SAL, </a:t>
            </a:r>
            <a:r>
              <a:rPr lang="en-US" altLang="en-US" dirty="0" err="1"/>
              <a:t>manager_id</a:t>
            </a:r>
            <a:r>
              <a:rPr lang="en-US" altLang="en-US" dirty="0"/>
              <a:t> MGR </a:t>
            </a:r>
            <a:r>
              <a:rPr lang="en-US" altLang="en-US" dirty="0" smtClean="0"/>
              <a:t> FROM employees WHERE </a:t>
            </a:r>
            <a:r>
              <a:rPr lang="en-US" altLang="en-US" dirty="0" err="1"/>
              <a:t>employee_id</a:t>
            </a:r>
            <a:r>
              <a:rPr lang="en-US" altLang="en-US" dirty="0"/>
              <a:t> &gt; 200;</a:t>
            </a:r>
          </a:p>
        </p:txBody>
      </p:sp>
    </p:spTree>
    <p:extLst>
      <p:ext uri="{BB962C8B-B14F-4D97-AF65-F5344CB8AC3E}">
        <p14:creationId xmlns:p14="http://schemas.microsoft.com/office/powerpoint/2010/main" val="29810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84101" y="838200"/>
            <a:ext cx="10238705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b="1" dirty="0"/>
              <a:t>Conditional INSERT ALL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dirty="0" smtClean="0"/>
              <a:t>INSERT </a:t>
            </a:r>
            <a:r>
              <a:rPr lang="en-US" altLang="en-US" sz="2000" dirty="0"/>
              <a:t>ALL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dirty="0"/>
              <a:t>WHEN SAL &gt; 10000 THEN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sal_history</a:t>
            </a:r>
            <a:r>
              <a:rPr lang="en-US" altLang="en-US" sz="2000" dirty="0"/>
              <a:t> VALUES(EMPID,HIREDATE,SAL)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dirty="0" smtClean="0"/>
              <a:t>WHEN </a:t>
            </a:r>
            <a:r>
              <a:rPr lang="en-US" altLang="en-US" sz="2000" dirty="0"/>
              <a:t>MGR &gt; 200 THEN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mgr_history</a:t>
            </a:r>
            <a:r>
              <a:rPr lang="en-US" altLang="en-US" sz="2000" dirty="0"/>
              <a:t> VALUES(EMPID, MGR,SAL)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000" dirty="0" smtClean="0"/>
              <a:t>SELECT </a:t>
            </a:r>
            <a:r>
              <a:rPr lang="en-US" altLang="en-US" sz="2000" dirty="0" err="1"/>
              <a:t>employee_id</a:t>
            </a:r>
            <a:r>
              <a:rPr lang="en-US" altLang="en-US" sz="2000" dirty="0"/>
              <a:t> EMPID, </a:t>
            </a:r>
            <a:r>
              <a:rPr lang="en-US" altLang="en-US" sz="2000" dirty="0" err="1"/>
              <a:t>hire_date</a:t>
            </a:r>
            <a:r>
              <a:rPr lang="en-US" altLang="en-US" sz="2000" dirty="0"/>
              <a:t> HIREDATE, salary SAL, </a:t>
            </a:r>
            <a:r>
              <a:rPr lang="en-US" altLang="en-US" sz="2000" dirty="0" err="1"/>
              <a:t>manager_id</a:t>
            </a:r>
            <a:r>
              <a:rPr lang="en-US" altLang="en-US" sz="2000" dirty="0"/>
              <a:t> MGR FROM employees WHERE </a:t>
            </a:r>
            <a:r>
              <a:rPr lang="en-US" altLang="en-US" sz="2000" dirty="0" err="1"/>
              <a:t>employee_id</a:t>
            </a:r>
            <a:r>
              <a:rPr lang="en-US" altLang="en-US" sz="2000" dirty="0"/>
              <a:t> &gt; 200;</a:t>
            </a:r>
          </a:p>
        </p:txBody>
      </p:sp>
    </p:spTree>
    <p:extLst>
      <p:ext uri="{BB962C8B-B14F-4D97-AF65-F5344CB8AC3E}">
        <p14:creationId xmlns:p14="http://schemas.microsoft.com/office/powerpoint/2010/main" val="28833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71223" y="1324376"/>
            <a:ext cx="10225825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900" b="1" dirty="0"/>
              <a:t>Conditional FIRST INSERT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900" dirty="0"/>
              <a:t>INSERT </a:t>
            </a:r>
            <a:r>
              <a:rPr lang="en-US" altLang="en-US" sz="1900" dirty="0" smtClean="0"/>
              <a:t>FIRST</a:t>
            </a:r>
            <a:endParaRPr lang="en-US" altLang="en-US" sz="1800" dirty="0"/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800" dirty="0"/>
              <a:t>WHEN SAL &gt; 10000 THEN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800" dirty="0"/>
              <a:t>INTO </a:t>
            </a:r>
            <a:r>
              <a:rPr lang="en-US" altLang="en-US" sz="1800" dirty="0" err="1"/>
              <a:t>sal_history</a:t>
            </a:r>
            <a:r>
              <a:rPr lang="en-US" altLang="en-US" sz="1800" dirty="0"/>
              <a:t> VALUES(EMPID,HIREDATE,SAL)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800" dirty="0"/>
              <a:t>WHEN MGR &gt; 200 THEN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800" dirty="0"/>
              <a:t>INTO </a:t>
            </a:r>
            <a:r>
              <a:rPr lang="en-US" altLang="en-US" sz="1800" dirty="0" err="1"/>
              <a:t>mgr_history</a:t>
            </a:r>
            <a:r>
              <a:rPr lang="en-US" altLang="en-US" sz="1800" dirty="0"/>
              <a:t> VALUES(EMPID, MGR,SAL)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1800" dirty="0"/>
              <a:t>SELECT </a:t>
            </a:r>
            <a:r>
              <a:rPr lang="en-US" altLang="en-US" sz="1800" dirty="0" err="1"/>
              <a:t>employee_id</a:t>
            </a:r>
            <a:r>
              <a:rPr lang="en-US" altLang="en-US" sz="1800" dirty="0"/>
              <a:t> EMPID, </a:t>
            </a:r>
            <a:r>
              <a:rPr lang="en-US" altLang="en-US" sz="1800" dirty="0" err="1"/>
              <a:t>hire_date</a:t>
            </a:r>
            <a:r>
              <a:rPr lang="en-US" altLang="en-US" sz="1800" dirty="0"/>
              <a:t> HIREDATE, salary SAL, </a:t>
            </a:r>
            <a:r>
              <a:rPr lang="en-US" altLang="en-US" sz="1800" dirty="0" err="1"/>
              <a:t>manager_id</a:t>
            </a:r>
            <a:r>
              <a:rPr lang="en-US" altLang="en-US" sz="1800" dirty="0"/>
              <a:t> MGR FROM employees WHERE </a:t>
            </a:r>
            <a:r>
              <a:rPr lang="en-US" altLang="en-US" sz="1800" dirty="0" err="1"/>
              <a:t>employee_id</a:t>
            </a:r>
            <a:r>
              <a:rPr lang="en-US" altLang="en-US" sz="1800" dirty="0"/>
              <a:t> &gt; 200;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5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442435" y="1143001"/>
            <a:ext cx="10393250" cy="523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/>
              <a:t>Pivoting INSERT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 smtClean="0"/>
              <a:t>INSERT </a:t>
            </a:r>
            <a:r>
              <a:rPr lang="en-US" altLang="en-US" sz="2000" dirty="0"/>
              <a:t>ALL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sales_info</a:t>
            </a:r>
            <a:r>
              <a:rPr lang="en-US" altLang="en-US" sz="2000" dirty="0"/>
              <a:t> VALUES (</a:t>
            </a:r>
            <a:r>
              <a:rPr lang="en-US" altLang="en-US" sz="2000" dirty="0" err="1"/>
              <a:t>employee_id,week_id,sales_MON</a:t>
            </a:r>
            <a:r>
              <a:rPr lang="en-US" altLang="en-US" sz="2000" dirty="0"/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sales_info</a:t>
            </a:r>
            <a:r>
              <a:rPr lang="en-US" altLang="en-US" sz="2000" dirty="0"/>
              <a:t> VALUES (</a:t>
            </a:r>
            <a:r>
              <a:rPr lang="en-US" altLang="en-US" sz="2000" dirty="0" err="1"/>
              <a:t>employee_id,week_id,sales_TUE</a:t>
            </a:r>
            <a:r>
              <a:rPr lang="en-US" altLang="en-US" sz="2000" dirty="0"/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sales_info</a:t>
            </a:r>
            <a:r>
              <a:rPr lang="en-US" altLang="en-US" sz="2000" dirty="0"/>
              <a:t> VALUES (</a:t>
            </a:r>
            <a:r>
              <a:rPr lang="en-US" altLang="en-US" sz="2000" dirty="0" err="1"/>
              <a:t>employee_id,week_id,sales_WED</a:t>
            </a:r>
            <a:r>
              <a:rPr lang="en-US" altLang="en-US" sz="2000" dirty="0"/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sales_info</a:t>
            </a:r>
            <a:r>
              <a:rPr lang="en-US" altLang="en-US" sz="2000" dirty="0"/>
              <a:t> VALUES (</a:t>
            </a:r>
            <a:r>
              <a:rPr lang="en-US" altLang="en-US" sz="2000" dirty="0" err="1"/>
              <a:t>employee_id,week_id,sales_THUR</a:t>
            </a:r>
            <a:r>
              <a:rPr lang="en-US" altLang="en-US" sz="2000" dirty="0"/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INTO </a:t>
            </a:r>
            <a:r>
              <a:rPr lang="en-US" altLang="en-US" sz="2000" dirty="0" err="1"/>
              <a:t>sales_info</a:t>
            </a:r>
            <a:r>
              <a:rPr lang="en-US" altLang="en-US" sz="2000" dirty="0"/>
              <a:t> VALUES (</a:t>
            </a:r>
            <a:r>
              <a:rPr lang="en-US" altLang="en-US" sz="2000" dirty="0" err="1"/>
              <a:t>employee_id,week_id,sales_FRI</a:t>
            </a:r>
            <a:r>
              <a:rPr lang="en-US" altLang="en-US" sz="2000" dirty="0"/>
              <a:t>)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SELECT EMPLOYEE_ID, </a:t>
            </a:r>
            <a:r>
              <a:rPr lang="en-US" altLang="en-US" sz="2000" dirty="0" err="1"/>
              <a:t>week_id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sales_MON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sales_TUE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sales_WED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sales_THUR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sales_FRI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sales_source_data</a:t>
            </a:r>
            <a:r>
              <a:rPr lang="en-US" altLang="en-US" sz="2000" dirty="0"/>
              <a:t>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59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2270126" y="1066800"/>
            <a:ext cx="78644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/>
              <a:t>SALES_SOURCE_DATA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/>
              <a:t>Name		   Null?		Type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employee_id			NUMBER(2)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week_id			NUMBER(2)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sales_mon			NUMBER(8,2)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sales_tue			NUMBER(8,2)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sales_wed			NUMBER(8,2)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sales_thur			NUMBER(8,2)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sales_fri			NUMBER(8,2)</a:t>
            </a:r>
          </a:p>
        </p:txBody>
      </p:sp>
    </p:spTree>
    <p:extLst>
      <p:ext uri="{BB962C8B-B14F-4D97-AF65-F5344CB8AC3E}">
        <p14:creationId xmlns:p14="http://schemas.microsoft.com/office/powerpoint/2010/main" val="20766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57400" y="1143001"/>
            <a:ext cx="86106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/>
              <a:t>SELECT * FROM SOURCE_DATA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b="1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b="1"/>
              <a:t>employee_id    week_id   sales_mon  sales_tue  sales_wed  sales_thur  sales_fri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b="1"/>
              <a:t>176                     6                 2000        3000         4000          5000           6000</a:t>
            </a:r>
            <a:endParaRPr lang="en-US" altLang="en-US" b="1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3657601"/>
            <a:ext cx="83820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/>
              <a:t>SALES_INFO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employee_id				NUMBER(6)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week					NUMBER(2)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sales					NUMBER(8,2)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8860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971800" y="1600201"/>
            <a:ext cx="6553200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b="1"/>
              <a:t>SELECT * FROM SALES_INFO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b="1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employeeid		week		sales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176			6		2000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176			6		3000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176			6		4000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176			6		5000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176			6		6000</a:t>
            </a:r>
          </a:p>
        </p:txBody>
      </p:sp>
    </p:spTree>
    <p:extLst>
      <p:ext uri="{BB962C8B-B14F-4D97-AF65-F5344CB8AC3E}">
        <p14:creationId xmlns:p14="http://schemas.microsoft.com/office/powerpoint/2010/main" val="20495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87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/>
              <a:t>This statement is a convenient way to combine multiple operations. It lets you avoid multiple INSERT, UPDATE, and DELETE DML statements.</a:t>
            </a:r>
          </a:p>
          <a:p>
            <a:pPr algn="just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29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057400" y="914400"/>
            <a:ext cx="86106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following example uses the multitable insert syntax to insert into the sample table sales some data from an input table with a different structure.</a:t>
            </a:r>
            <a:r>
              <a:rPr lang="en-US" altLang="en-US" sz="1800"/>
              <a:t> </a:t>
            </a:r>
          </a:p>
          <a:p>
            <a:endParaRPr lang="en-US" altLang="en-US" sz="1800"/>
          </a:p>
          <a:p>
            <a:r>
              <a:rPr lang="en-US" altLang="en-US"/>
              <a:t>The input table looks like this: </a:t>
            </a:r>
          </a:p>
          <a:p>
            <a:r>
              <a:rPr lang="en-US" altLang="en-US"/>
              <a:t>SELECT * FROM sales_input_table;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PRODUCT_ID CUSTOMER_ID WEEKLY_ST  SALES_SUN  SALES_MON  SALES_TUE  SALES_WED SALES_THU  SALES_FRI  SALES_SAT</a:t>
            </a:r>
          </a:p>
          <a:p>
            <a:r>
              <a:rPr lang="en-US" altLang="en-US" sz="1800"/>
              <a:t>---------- ----------- --------- ---------- ---------- ---------- -------------------- ---------- ----------</a:t>
            </a:r>
          </a:p>
          <a:p>
            <a:r>
              <a:rPr lang="en-US" altLang="en-US" sz="1800"/>
              <a:t>       111         222 01-OCT-00        100        200        300        400       500        600        700</a:t>
            </a:r>
          </a:p>
          <a:p>
            <a:r>
              <a:rPr lang="en-US" altLang="en-US" sz="1800"/>
              <a:t>       222         333 08-OCT-00        200        300        400        500       600        700        800</a:t>
            </a:r>
          </a:p>
          <a:p>
            <a:r>
              <a:rPr lang="en-US" altLang="en-US" sz="1800"/>
              <a:t>       333         444 15-OCT-00        300        400        500        600       700        800        900</a:t>
            </a:r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583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63521"/>
              </p:ext>
            </p:extLst>
          </p:nvPr>
        </p:nvGraphicFramePr>
        <p:xfrm>
          <a:off x="1596980" y="370753"/>
          <a:ext cx="9878096" cy="627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486400" imgH="2589276" progId="Word.Document.8">
                  <p:embed/>
                </p:oleObj>
              </mc:Choice>
              <mc:Fallback>
                <p:oleObj name="Document" r:id="rId3" imgW="5486400" imgH="2589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980" y="370753"/>
                        <a:ext cx="9878096" cy="6271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2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362200" y="914400"/>
          <a:ext cx="8305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5486400" imgH="3884676" progId="Word.Document.8">
                  <p:embed/>
                </p:oleObj>
              </mc:Choice>
              <mc:Fallback>
                <p:oleObj name="Document" r:id="rId3" imgW="5486400" imgH="3884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8305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2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1468191" y="1371600"/>
            <a:ext cx="9994005" cy="452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US" b="1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INSERT statement can be used to add rows to more than one table at a time.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This multiple-table insert is very useful for efficiently loading data, because you can add the data to multiple target tables via a single pass through the source table, with a minimum of database calls.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8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26"/>
          <p:cNvSpPr txBox="1">
            <a:spLocks noChangeArrowheads="1"/>
          </p:cNvSpPr>
          <p:nvPr/>
        </p:nvSpPr>
        <p:spPr bwMode="auto">
          <a:xfrm>
            <a:off x="1300766" y="1384479"/>
            <a:ext cx="10238703" cy="348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INSERT ALL/FIRST WHEN condition THEN INTO clause ELSE INTO clause</a:t>
            </a:r>
          </a:p>
          <a:p>
            <a:endParaRPr lang="en-US" altLang="en-US" dirty="0"/>
          </a:p>
          <a:p>
            <a:r>
              <a:rPr lang="en-US" altLang="en-US" dirty="0"/>
              <a:t>The keyword ALL tells Oracle to evaluate each and every WHEN clause, whether or not any evaluate to TRUE.  </a:t>
            </a:r>
          </a:p>
          <a:p>
            <a:endParaRPr lang="en-US" altLang="en-US" dirty="0"/>
          </a:p>
          <a:p>
            <a:r>
              <a:rPr lang="en-US" altLang="en-US" dirty="0"/>
              <a:t>In contrast, the FIRST keyword tells Oracle to stop evaluating WHEN clauses after encountering the first one that evaluates to TRUE. </a:t>
            </a:r>
          </a:p>
          <a:p>
            <a:endParaRPr lang="en-US" altLang="en-US" dirty="0"/>
          </a:p>
          <a:p>
            <a:r>
              <a:rPr lang="en-US" altLang="en-US" dirty="0"/>
              <a:t>The INTO clause and the WHEN clause can be repeated.</a:t>
            </a:r>
          </a:p>
        </p:txBody>
      </p:sp>
    </p:spTree>
    <p:extLst>
      <p:ext uri="{BB962C8B-B14F-4D97-AF65-F5344CB8AC3E}">
        <p14:creationId xmlns:p14="http://schemas.microsoft.com/office/powerpoint/2010/main" val="9602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84102" y="672341"/>
            <a:ext cx="10032642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dirty="0"/>
              <a:t>For a </a:t>
            </a:r>
            <a:r>
              <a:rPr lang="en-US" altLang="en-US" dirty="0" err="1"/>
              <a:t>multitable</a:t>
            </a:r>
            <a:r>
              <a:rPr lang="en-US" altLang="en-US" dirty="0"/>
              <a:t> insert operation, each expression in the </a:t>
            </a:r>
            <a:r>
              <a:rPr lang="en-US" altLang="en-US" dirty="0" err="1"/>
              <a:t>values_clause</a:t>
            </a:r>
            <a:r>
              <a:rPr lang="en-US" altLang="en-US" dirty="0"/>
              <a:t> must refer to columns returned by the select list of the </a:t>
            </a:r>
            <a:r>
              <a:rPr lang="en-US" altLang="en-US" dirty="0" err="1"/>
              <a:t>subquery</a:t>
            </a:r>
            <a:r>
              <a:rPr lang="en-US" altLang="en-US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If you omit the </a:t>
            </a:r>
            <a:r>
              <a:rPr lang="en-US" altLang="en-US" dirty="0" err="1"/>
              <a:t>values_clause</a:t>
            </a:r>
            <a:r>
              <a:rPr lang="en-US" altLang="en-US" dirty="0"/>
              <a:t>, the select list of the </a:t>
            </a:r>
            <a:r>
              <a:rPr lang="en-US" altLang="en-US" dirty="0" err="1"/>
              <a:t>subquery</a:t>
            </a:r>
            <a:r>
              <a:rPr lang="en-US" altLang="en-US" dirty="0"/>
              <a:t> determines the values to be inserted, so it must have the same number of columns as the column list of the corresponding </a:t>
            </a:r>
            <a:r>
              <a:rPr lang="en-US" altLang="en-US" dirty="0" err="1"/>
              <a:t>insert_into_clause</a:t>
            </a:r>
            <a:r>
              <a:rPr lang="en-US" altLang="en-US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If you do not specify a column list in the </a:t>
            </a:r>
            <a:r>
              <a:rPr lang="en-US" altLang="en-US" dirty="0" err="1"/>
              <a:t>insert_into_clause</a:t>
            </a:r>
            <a:r>
              <a:rPr lang="en-US" altLang="en-US" dirty="0"/>
              <a:t>, the computed row must provide values for all columns in the target table.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35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32586" y="367048"/>
            <a:ext cx="10290220" cy="527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 err="1">
                <a:latin typeface="Arial" panose="020B0604020202020204" pitchFamily="34" charset="0"/>
              </a:rPr>
              <a:t>multi_table_insert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endParaRPr lang="en-US" altLang="en-US" b="1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In a </a:t>
            </a:r>
            <a:r>
              <a:rPr lang="en-US" altLang="en-US" dirty="0" err="1"/>
              <a:t>multitable</a:t>
            </a:r>
            <a:r>
              <a:rPr lang="en-US" altLang="en-US" dirty="0"/>
              <a:t> insert, you insert computed rows derived from the rows returned from the evaluation of a </a:t>
            </a:r>
            <a:r>
              <a:rPr lang="en-US" altLang="en-US" dirty="0" err="1"/>
              <a:t>subquery</a:t>
            </a:r>
            <a:r>
              <a:rPr lang="en-US" altLang="en-US" dirty="0"/>
              <a:t> into one or more tables.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ALL </a:t>
            </a:r>
            <a:r>
              <a:rPr lang="en-US" altLang="en-US" b="1" dirty="0" err="1">
                <a:latin typeface="Arial" panose="020B0604020202020204" pitchFamily="34" charset="0"/>
              </a:rPr>
              <a:t>into_clause</a:t>
            </a:r>
            <a:endParaRPr lang="en-US" altLang="en-US" b="1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Specify </a:t>
            </a:r>
            <a:r>
              <a:rPr lang="en-US" altLang="en-US" dirty="0">
                <a:latin typeface="Courier New" panose="02070309020205020404" pitchFamily="49" charset="0"/>
              </a:rPr>
              <a:t>ALL</a:t>
            </a:r>
            <a:r>
              <a:rPr lang="en-US" altLang="en-US" dirty="0"/>
              <a:t> followed by multiple </a:t>
            </a:r>
            <a:r>
              <a:rPr lang="en-US" altLang="en-US" dirty="0" err="1"/>
              <a:t>insert_into_clauses</a:t>
            </a:r>
            <a:r>
              <a:rPr lang="en-US" altLang="en-US" dirty="0"/>
              <a:t> to perform an unconditional </a:t>
            </a:r>
            <a:r>
              <a:rPr lang="en-US" altLang="en-US" dirty="0" err="1"/>
              <a:t>multitable</a:t>
            </a:r>
            <a:r>
              <a:rPr lang="en-US" altLang="en-US" dirty="0"/>
              <a:t> insert. Oracle executes each </a:t>
            </a:r>
            <a:r>
              <a:rPr lang="en-US" altLang="en-US" dirty="0" err="1"/>
              <a:t>insert_into_clause</a:t>
            </a:r>
            <a:r>
              <a:rPr lang="en-US" altLang="en-US" dirty="0"/>
              <a:t> once for each row returned by the </a:t>
            </a:r>
            <a:r>
              <a:rPr lang="en-US" altLang="en-US" dirty="0" err="1"/>
              <a:t>subquery</a:t>
            </a:r>
            <a:r>
              <a:rPr lang="en-US" altLang="en-US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6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58344" y="1030289"/>
            <a:ext cx="10341735" cy="458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Conditional insert clause :</a:t>
            </a:r>
            <a:endParaRPr lang="en-US" altLang="en-US" b="1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Specify the </a:t>
            </a:r>
            <a:r>
              <a:rPr lang="en-US" altLang="en-US" dirty="0" err="1"/>
              <a:t>conditional_insert_clause</a:t>
            </a:r>
            <a:r>
              <a:rPr lang="en-US" altLang="en-US" dirty="0"/>
              <a:t> to perform a conditional </a:t>
            </a:r>
            <a:r>
              <a:rPr lang="en-US" altLang="en-US" dirty="0" err="1"/>
              <a:t>multitable</a:t>
            </a:r>
            <a:r>
              <a:rPr lang="en-US" altLang="en-US" dirty="0"/>
              <a:t> insert. 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Oracle filters each </a:t>
            </a:r>
            <a:r>
              <a:rPr lang="en-US" altLang="en-US" dirty="0" err="1"/>
              <a:t>insert_into_clause</a:t>
            </a:r>
            <a:r>
              <a:rPr lang="en-US" altLang="en-US" dirty="0"/>
              <a:t> through the corresponding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condition, which determines whether that </a:t>
            </a:r>
            <a:r>
              <a:rPr lang="en-US" altLang="en-US" dirty="0" err="1"/>
              <a:t>insert_into_clause</a:t>
            </a:r>
            <a:r>
              <a:rPr lang="en-US" altLang="en-US" dirty="0"/>
              <a:t> is executed. 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A single </a:t>
            </a:r>
            <a:r>
              <a:rPr lang="en-US" altLang="en-US" dirty="0" err="1"/>
              <a:t>multitable</a:t>
            </a:r>
            <a:r>
              <a:rPr lang="en-US" altLang="en-US" dirty="0"/>
              <a:t> insert statement can contain up to 127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clauses. </a:t>
            </a:r>
          </a:p>
        </p:txBody>
      </p:sp>
    </p:spTree>
    <p:extLst>
      <p:ext uri="{BB962C8B-B14F-4D97-AF65-F5344CB8AC3E}">
        <p14:creationId xmlns:p14="http://schemas.microsoft.com/office/powerpoint/2010/main" val="1200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84101" y="606381"/>
            <a:ext cx="10148553" cy="582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ALL</a:t>
            </a:r>
            <a:endParaRPr lang="en-US" altLang="en-US" b="1" dirty="0"/>
          </a:p>
          <a:p>
            <a:pPr algn="just"/>
            <a:r>
              <a:rPr lang="en-US" altLang="en-US" dirty="0"/>
              <a:t>If you specify </a:t>
            </a:r>
            <a:r>
              <a:rPr lang="en-US" altLang="en-US" dirty="0">
                <a:latin typeface="Courier New" panose="02070309020205020404" pitchFamily="49" charset="0"/>
              </a:rPr>
              <a:t>ALL</a:t>
            </a:r>
            <a:r>
              <a:rPr lang="en-US" altLang="en-US" dirty="0"/>
              <a:t>, Oracle evaluates each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 regardless of the results of the evaluation of any other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clause.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For each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 whose condition evaluates to true, Oracle executes the corresponding </a:t>
            </a:r>
            <a:r>
              <a:rPr lang="en-US" altLang="en-US" dirty="0">
                <a:latin typeface="Courier New" panose="02070309020205020404" pitchFamily="49" charset="0"/>
              </a:rPr>
              <a:t>INTO</a:t>
            </a:r>
            <a:r>
              <a:rPr lang="en-US" altLang="en-US" dirty="0"/>
              <a:t> clause list. </a:t>
            </a:r>
          </a:p>
          <a:p>
            <a:pPr algn="just"/>
            <a:endParaRPr lang="en-US" altLang="en-US" dirty="0"/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FIRST</a:t>
            </a:r>
            <a:endParaRPr lang="en-US" altLang="en-US" b="1" dirty="0"/>
          </a:p>
          <a:p>
            <a:pPr algn="just"/>
            <a:r>
              <a:rPr lang="en-US" altLang="en-US" dirty="0"/>
              <a:t>If you specify </a:t>
            </a:r>
            <a:r>
              <a:rPr lang="en-US" altLang="en-US" dirty="0">
                <a:latin typeface="Courier New" panose="02070309020205020404" pitchFamily="49" charset="0"/>
              </a:rPr>
              <a:t>FIRST</a:t>
            </a:r>
            <a:r>
              <a:rPr lang="en-US" altLang="en-US" dirty="0"/>
              <a:t>, Oracle evaluates each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 in the order in which it appears in the statement.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For the first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 that evaluates to true, Oracle executes the corresponding </a:t>
            </a:r>
            <a:r>
              <a:rPr lang="en-US" altLang="en-US" dirty="0">
                <a:latin typeface="Courier New" panose="02070309020205020404" pitchFamily="49" charset="0"/>
              </a:rPr>
              <a:t>INTO</a:t>
            </a:r>
            <a:r>
              <a:rPr lang="en-US" altLang="en-US" dirty="0"/>
              <a:t> clause and skips subsequent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clauses for the given row. </a:t>
            </a:r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06829" y="533400"/>
            <a:ext cx="10328856" cy="563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ELSE clause</a:t>
            </a:r>
            <a:endParaRPr lang="en-US" altLang="en-US" b="1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For a given row, if no </a:t>
            </a:r>
            <a:r>
              <a:rPr lang="en-US" altLang="en-US" dirty="0">
                <a:latin typeface="Courier New" panose="02070309020205020404" pitchFamily="49" charset="0"/>
              </a:rPr>
              <a:t>WHEN</a:t>
            </a:r>
            <a:r>
              <a:rPr lang="en-US" altLang="en-US" dirty="0"/>
              <a:t> clause evaluates to true: 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If you have specified an </a:t>
            </a:r>
            <a:r>
              <a:rPr lang="en-US" altLang="en-US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clause Oracle executes the </a:t>
            </a:r>
            <a:r>
              <a:rPr lang="en-US" altLang="en-US" dirty="0">
                <a:latin typeface="Courier New" panose="02070309020205020404" pitchFamily="49" charset="0"/>
              </a:rPr>
              <a:t>INTO</a:t>
            </a:r>
            <a:r>
              <a:rPr lang="en-US" altLang="en-US" dirty="0"/>
              <a:t> clause list associated with the </a:t>
            </a:r>
            <a:r>
              <a:rPr lang="en-US" altLang="en-US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clause. 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If you did not specify an else clause, Oracle takes no action for that row. 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31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000" dirty="0"/>
              <a:t>You must have the INSERT and UPDATE object privileges on the target table and the SELECT object privilege on the source table. To specify the DELETE clause of the </a:t>
            </a:r>
            <a:r>
              <a:rPr lang="en-US" sz="3000" dirty="0" err="1"/>
              <a:t>merge_update_clause</a:t>
            </a:r>
            <a:r>
              <a:rPr lang="en-US" sz="3000" dirty="0"/>
              <a:t>, you must also have the DELETE object privilege on the target table.</a:t>
            </a:r>
          </a:p>
        </p:txBody>
      </p:sp>
    </p:spTree>
    <p:extLst>
      <p:ext uri="{BB962C8B-B14F-4D97-AF65-F5344CB8AC3E}">
        <p14:creationId xmlns:p14="http://schemas.microsoft.com/office/powerpoint/2010/main" val="13014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96980" y="533400"/>
            <a:ext cx="10315977" cy="495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 err="1">
                <a:latin typeface="Arial" panose="020B0604020202020204" pitchFamily="34" charset="0"/>
              </a:rPr>
              <a:t>Subquery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endParaRPr lang="en-US" altLang="en-US" b="1" dirty="0"/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Specify a </a:t>
            </a:r>
            <a:r>
              <a:rPr lang="en-US" altLang="en-US" dirty="0" err="1"/>
              <a:t>subquery</a:t>
            </a:r>
            <a:r>
              <a:rPr lang="en-US" altLang="en-US" dirty="0"/>
              <a:t> that returns rows that are inserted into the table. 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subquery</a:t>
            </a:r>
            <a:r>
              <a:rPr lang="en-US" altLang="en-US" dirty="0"/>
              <a:t> can refer to any table, view, or materialized view, including the target tables of the </a:t>
            </a:r>
            <a:r>
              <a:rPr lang="en-US" altLang="en-US" dirty="0">
                <a:latin typeface="Courier New" panose="02070309020205020404" pitchFamily="49" charset="0"/>
              </a:rPr>
              <a:t>INSERT</a:t>
            </a:r>
            <a:r>
              <a:rPr lang="en-US" altLang="en-US" dirty="0"/>
              <a:t> statement.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If the </a:t>
            </a:r>
            <a:r>
              <a:rPr lang="en-US" altLang="en-US" dirty="0" err="1"/>
              <a:t>subquery</a:t>
            </a:r>
            <a:r>
              <a:rPr lang="en-US" altLang="en-US" dirty="0"/>
              <a:t> selects no rows, Oracle inserts no rows into the table. </a:t>
            </a:r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02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96980" y="541964"/>
            <a:ext cx="10595020" cy="575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Restrictions on </a:t>
            </a:r>
            <a:r>
              <a:rPr lang="en-US" altLang="en-US" b="1" dirty="0" err="1">
                <a:latin typeface="Arial" panose="020B0604020202020204" pitchFamily="34" charset="0"/>
              </a:rPr>
              <a:t>Multitable</a:t>
            </a:r>
            <a:r>
              <a:rPr lang="en-US" altLang="en-US" b="1" dirty="0">
                <a:latin typeface="Arial" panose="020B0604020202020204" pitchFamily="34" charset="0"/>
              </a:rPr>
              <a:t> Inserts</a:t>
            </a:r>
            <a:endParaRPr lang="en-US" altLang="en-US" b="1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dirty="0"/>
              <a:t>You can perform </a:t>
            </a:r>
            <a:r>
              <a:rPr lang="en-US" altLang="en-US" dirty="0" err="1"/>
              <a:t>multitable</a:t>
            </a:r>
            <a:r>
              <a:rPr lang="en-US" altLang="en-US" dirty="0"/>
              <a:t> inserts only on tables, not on views or materialized views.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You cannot specify a table collection expression when performing a </a:t>
            </a:r>
            <a:r>
              <a:rPr lang="en-US" altLang="en-US" dirty="0" err="1"/>
              <a:t>multitable</a:t>
            </a:r>
            <a:r>
              <a:rPr lang="en-US" altLang="en-US" dirty="0"/>
              <a:t> insert.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In a </a:t>
            </a:r>
            <a:r>
              <a:rPr lang="en-US" altLang="en-US" dirty="0" err="1"/>
              <a:t>multitable</a:t>
            </a:r>
            <a:r>
              <a:rPr lang="en-US" altLang="en-US" dirty="0"/>
              <a:t> insert, all of the </a:t>
            </a:r>
            <a:r>
              <a:rPr lang="en-US" altLang="en-US" dirty="0" err="1"/>
              <a:t>insert_into_clauses</a:t>
            </a:r>
            <a:r>
              <a:rPr lang="en-US" altLang="en-US" dirty="0"/>
              <a:t> cannot combine to specify more than 999 target columns.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The </a:t>
            </a:r>
            <a:r>
              <a:rPr lang="en-US" altLang="en-US" dirty="0" err="1"/>
              <a:t>subquery</a:t>
            </a:r>
            <a:r>
              <a:rPr lang="en-US" altLang="en-US" dirty="0"/>
              <a:t> of the </a:t>
            </a:r>
            <a:r>
              <a:rPr lang="en-US" altLang="en-US" dirty="0" err="1"/>
              <a:t>multitable</a:t>
            </a:r>
            <a:r>
              <a:rPr lang="en-US" altLang="en-US" dirty="0"/>
              <a:t> insert statement cannot use a sequence. </a:t>
            </a:r>
          </a:p>
        </p:txBody>
      </p:sp>
    </p:spTree>
    <p:extLst>
      <p:ext uri="{BB962C8B-B14F-4D97-AF65-F5344CB8AC3E}">
        <p14:creationId xmlns:p14="http://schemas.microsoft.com/office/powerpoint/2010/main" val="7670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57400" y="914400"/>
            <a:ext cx="86106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following example uses the multitable insert syntax to insert into the sample table sales some data from an input table with a different structure.</a:t>
            </a:r>
            <a:r>
              <a:rPr lang="en-US" altLang="en-US" sz="1800"/>
              <a:t> </a:t>
            </a:r>
          </a:p>
          <a:p>
            <a:endParaRPr lang="en-US" altLang="en-US" sz="1800"/>
          </a:p>
          <a:p>
            <a:r>
              <a:rPr lang="en-US" altLang="en-US"/>
              <a:t>The input table looks like this: </a:t>
            </a:r>
          </a:p>
          <a:p>
            <a:r>
              <a:rPr lang="en-US" altLang="en-US"/>
              <a:t>SELECT * FROM sales_input_table;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PRODUCT_ID CUSTOMER_ID WEEKLY_ST  SALES_SUN  SALES_MON  SALES_TUE  SALES_WED SALES_THU  SALES_FRI  SALES_SAT</a:t>
            </a:r>
          </a:p>
          <a:p>
            <a:r>
              <a:rPr lang="en-US" altLang="en-US" sz="1800"/>
              <a:t>---------- ----------- --------- ---------- ---------- ---------- -------------------- ---------- ----------</a:t>
            </a:r>
          </a:p>
          <a:p>
            <a:r>
              <a:rPr lang="en-US" altLang="en-US" sz="1800"/>
              <a:t>       111         222 01-OCT-00        100        200        300        400       500        600        700</a:t>
            </a:r>
          </a:p>
          <a:p>
            <a:r>
              <a:rPr lang="en-US" altLang="en-US" sz="1800"/>
              <a:t>       222         333 08-OCT-00        200        300        400        500       600        700        800</a:t>
            </a:r>
          </a:p>
          <a:p>
            <a:r>
              <a:rPr lang="en-US" altLang="en-US" sz="1800"/>
              <a:t>       333         444 15-OCT-00        300        400        500        600       700        800        900</a:t>
            </a:r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277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209800" y="914400"/>
          <a:ext cx="8153400" cy="517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5486400" imgH="2589276" progId="Word.Document.8">
                  <p:embed/>
                </p:oleObj>
              </mc:Choice>
              <mc:Fallback>
                <p:oleObj name="Document" r:id="rId3" imgW="5486400" imgH="2589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8153400" cy="517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7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62200" y="914400"/>
          <a:ext cx="8305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5486400" imgH="3884676" progId="Word.Document.8">
                  <p:embed/>
                </p:oleObj>
              </mc:Choice>
              <mc:Fallback>
                <p:oleObj name="Document" r:id="rId3" imgW="5486400" imgH="3884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8305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8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362201" y="1371600"/>
            <a:ext cx="7864475" cy="360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u="sng"/>
              <a:t>SALES_DETAILS</a:t>
            </a:r>
            <a:endParaRPr lang="en-US" altLang="en-US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txn_id, product_id, prod_cat, cust_id, sal_date,sal_qty, sal_pri</a:t>
            </a:r>
          </a:p>
          <a:p>
            <a:r>
              <a:rPr lang="en-US" altLang="en-US"/>
              <a:t>BOOK_SALES</a:t>
            </a:r>
          </a:p>
          <a:p>
            <a:r>
              <a:rPr lang="en-US" altLang="en-US"/>
              <a:t>prod_id, cust_id,qty_sold,amt_sold,isbn</a:t>
            </a:r>
          </a:p>
          <a:p>
            <a:r>
              <a:rPr lang="en-US" altLang="en-US"/>
              <a:t>VIDEO_SALES</a:t>
            </a:r>
          </a:p>
          <a:p>
            <a:r>
              <a:rPr lang="en-US" altLang="en-US"/>
              <a:t>prod_id, cust_id,qty_sold,amt_sold,rating,year_released</a:t>
            </a:r>
          </a:p>
          <a:p>
            <a:r>
              <a:rPr lang="en-US" altLang="en-US"/>
              <a:t>AUDIO_SALES</a:t>
            </a:r>
          </a:p>
          <a:p>
            <a:r>
              <a:rPr lang="en-US" altLang="en-US"/>
              <a:t>prod_id, cust_id,qty_sold,amt_sold,artist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3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1" y="1143001"/>
            <a:ext cx="79406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insert all </a:t>
            </a:r>
          </a:p>
          <a:p>
            <a:r>
              <a:rPr lang="en-US" altLang="en-US"/>
              <a:t>when prodcat=‘B’ then</a:t>
            </a:r>
          </a:p>
          <a:p>
            <a:r>
              <a:rPr lang="en-US" altLang="en-US"/>
              <a:t>into booksales(prodid,custid,qtysold,amtsold) values (productid,customerid,saleqty,saleprice) </a:t>
            </a:r>
          </a:p>
          <a:p>
            <a:r>
              <a:rPr lang="en-US" altLang="en-US"/>
              <a:t>when prodcat=‘V’ then</a:t>
            </a:r>
          </a:p>
          <a:p>
            <a:r>
              <a:rPr lang="en-US" altLang="en-US"/>
              <a:t>into videosales(prodid,custid,qtysold,amtsold) values (productid,customerid,saleqty,saleprice) </a:t>
            </a:r>
          </a:p>
          <a:p>
            <a:r>
              <a:rPr lang="en-US" altLang="en-US"/>
              <a:t>when prod_category=‘A’ then </a:t>
            </a:r>
          </a:p>
          <a:p>
            <a:r>
              <a:rPr lang="en-US" altLang="en-US"/>
              <a:t>into videosales(prodid,custid,qtysold,amtsold) values (productid,customerid,saleqty,saleprice) </a:t>
            </a:r>
          </a:p>
          <a:p>
            <a:r>
              <a:rPr lang="en-US" altLang="en-US"/>
              <a:t>select prodcat,productid,customerid,saleqty,saleprice from salesdetails;</a:t>
            </a:r>
            <a:endParaRPr lang="en-US" altLang="en-US" b="1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3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US" dirty="0" smtClean="0"/>
              <a:t>Syntax : MERGE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1569544"/>
            <a:ext cx="11795172" cy="5217629"/>
          </a:xfrm>
        </p:spPr>
      </p:pic>
    </p:spTree>
    <p:extLst>
      <p:ext uri="{BB962C8B-B14F-4D97-AF65-F5344CB8AC3E}">
        <p14:creationId xmlns:p14="http://schemas.microsoft.com/office/powerpoint/2010/main" val="29435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US" dirty="0" smtClean="0"/>
              <a:t>Syntax : </a:t>
            </a:r>
            <a:r>
              <a:rPr lang="en-US" dirty="0" err="1">
                <a:hlinkClick r:id="rId2"/>
              </a:rPr>
              <a:t>merge_update_clause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7" y="2060764"/>
            <a:ext cx="11673023" cy="3451399"/>
          </a:xfrm>
        </p:spPr>
      </p:pic>
    </p:spTree>
    <p:extLst>
      <p:ext uri="{BB962C8B-B14F-4D97-AF65-F5344CB8AC3E}">
        <p14:creationId xmlns:p14="http://schemas.microsoft.com/office/powerpoint/2010/main" val="31585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US" dirty="0" smtClean="0"/>
              <a:t>Syntax : </a:t>
            </a:r>
            <a:r>
              <a:rPr lang="en-US" dirty="0" err="1">
                <a:hlinkClick r:id="rId2"/>
              </a:rPr>
              <a:t>merge_insert_clause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5" y="1822638"/>
            <a:ext cx="11573495" cy="4307707"/>
          </a:xfrm>
        </p:spPr>
      </p:pic>
    </p:spTree>
    <p:extLst>
      <p:ext uri="{BB962C8B-B14F-4D97-AF65-F5344CB8AC3E}">
        <p14:creationId xmlns:p14="http://schemas.microsoft.com/office/powerpoint/2010/main" val="12951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: </a:t>
            </a:r>
            <a:r>
              <a:rPr lang="en-US" dirty="0"/>
              <a:t>INTO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the INTO clause to specify the target table or view you are updating or inserting into.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In </a:t>
            </a:r>
            <a:r>
              <a:rPr lang="en-US" sz="3600" dirty="0"/>
              <a:t>order to merge data into a view, the view must be updatable. </a:t>
            </a:r>
          </a:p>
        </p:txBody>
      </p:sp>
    </p:spTree>
    <p:extLst>
      <p:ext uri="{BB962C8B-B14F-4D97-AF65-F5344CB8AC3E}">
        <p14:creationId xmlns:p14="http://schemas.microsoft.com/office/powerpoint/2010/main" val="383536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</a:t>
            </a:r>
            <a:r>
              <a:rPr lang="en-US" dirty="0"/>
              <a:t>: USING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Use the USING clause to specify the source of the data to be updated or inserted.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The </a:t>
            </a:r>
            <a:r>
              <a:rPr lang="en-US" sz="3600" dirty="0"/>
              <a:t>source can be a table, view, or the result of a </a:t>
            </a:r>
            <a:r>
              <a:rPr lang="en-US" sz="3600" dirty="0" err="1"/>
              <a:t>subquery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9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1867</Words>
  <Application>Microsoft Office PowerPoint</Application>
  <PresentationFormat>Widescreen</PresentationFormat>
  <Paragraphs>223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Century Gothic</vt:lpstr>
      <vt:lpstr>Courier New</vt:lpstr>
      <vt:lpstr>Symbol</vt:lpstr>
      <vt:lpstr>Times New Roman</vt:lpstr>
      <vt:lpstr>Wingdings</vt:lpstr>
      <vt:lpstr>Wingdings 3</vt:lpstr>
      <vt:lpstr>Wisp</vt:lpstr>
      <vt:lpstr>Document</vt:lpstr>
      <vt:lpstr>MERGE</vt:lpstr>
      <vt:lpstr>PURPOSE</vt:lpstr>
      <vt:lpstr>PURPOSE</vt:lpstr>
      <vt:lpstr>Prerequisites</vt:lpstr>
      <vt:lpstr>Syntax : MERGE</vt:lpstr>
      <vt:lpstr>Syntax : merge_update_clause</vt:lpstr>
      <vt:lpstr>Syntax : merge_insert_clause</vt:lpstr>
      <vt:lpstr>Semantics : INTO Clause </vt:lpstr>
      <vt:lpstr>Semantics : USING Clause</vt:lpstr>
      <vt:lpstr>Semantics : ON Clause</vt:lpstr>
      <vt:lpstr>Semantics : merge_update_clause</vt:lpstr>
      <vt:lpstr>Restrictions on the merge_update_clause </vt:lpstr>
      <vt:lpstr>Semantics : merge_insert_clause </vt:lpstr>
      <vt:lpstr>Semantics : merge_insert_clause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</dc:title>
  <dc:creator>Rajeev Ranjan</dc:creator>
  <cp:lastModifiedBy>Rajeev Ranjan</cp:lastModifiedBy>
  <cp:revision>18</cp:revision>
  <dcterms:created xsi:type="dcterms:W3CDTF">2015-05-25T14:54:47Z</dcterms:created>
  <dcterms:modified xsi:type="dcterms:W3CDTF">2015-05-26T04:31:45Z</dcterms:modified>
</cp:coreProperties>
</file>