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81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6DB8D2D-55CF-48AC-B033-6EAB545CEF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6"/>
            <p14:sldId id="281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9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You </a:t>
            </a:r>
            <a:r>
              <a:rPr lang="en-US" sz="3600" dirty="0"/>
              <a:t>can also define a range in the brackets.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/>
              <a:t>[0-9]{3}-[0-9]{3}-[0-9]{4}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Define uppercase letters: </a:t>
            </a:r>
            <a:r>
              <a:rPr lang="en-US" sz="3600" b="1" dirty="0"/>
              <a:t>[A-Z]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Upper or lower case: </a:t>
            </a:r>
            <a:r>
              <a:rPr lang="en-US" sz="3600" b="1" dirty="0"/>
              <a:t>[a-</a:t>
            </a:r>
            <a:r>
              <a:rPr lang="en-US" sz="3600" b="1" dirty="0" err="1"/>
              <a:t>zA</a:t>
            </a:r>
            <a:r>
              <a:rPr lang="en-US" sz="3600" b="1" dirty="0"/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xmlns="" val="20302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/>
              <a:t>does the pattern </a:t>
            </a:r>
            <a:r>
              <a:rPr lang="en-US" sz="3600" dirty="0" err="1"/>
              <a:t>st</a:t>
            </a:r>
            <a:r>
              <a:rPr lang="en-US" sz="3600" dirty="0"/>
              <a:t>[</a:t>
            </a:r>
            <a:r>
              <a:rPr lang="en-US" sz="3600" dirty="0" err="1"/>
              <a:t>aeiou</a:t>
            </a:r>
            <a:r>
              <a:rPr lang="en-US" sz="3600" dirty="0"/>
              <a:t>][A-</a:t>
            </a:r>
            <a:r>
              <a:rPr lang="en-US" sz="3600" dirty="0" err="1"/>
              <a:t>Za</a:t>
            </a:r>
            <a:r>
              <a:rPr lang="en-US" sz="3600" dirty="0"/>
              <a:t>-z] match?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top 	stay		string</a:t>
            </a:r>
            <a:endParaRPr lang="en-US" sz="3600" dirty="0"/>
          </a:p>
          <a:p>
            <a:r>
              <a:rPr lang="en-US" sz="3600" dirty="0" smtClean="0"/>
              <a:t>Step	</a:t>
            </a:r>
            <a:r>
              <a:rPr lang="en-US" sz="3600" dirty="0" err="1" smtClean="0"/>
              <a:t>steP</a:t>
            </a:r>
            <a:r>
              <a:rPr lang="en-US" sz="3600" dirty="0" smtClean="0"/>
              <a:t>		steal</a:t>
            </a:r>
            <a:endParaRPr lang="en-US" sz="3600" dirty="0"/>
          </a:p>
          <a:p>
            <a:r>
              <a:rPr lang="en-US" sz="3600" dirty="0"/>
              <a:t>How about </a:t>
            </a:r>
            <a:r>
              <a:rPr lang="en-US" sz="3600" dirty="0" err="1"/>
              <a:t>abc</a:t>
            </a:r>
            <a:r>
              <a:rPr lang="en-US" sz="3600" dirty="0"/>
              <a:t>[3-9]?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cb1	abc3		</a:t>
            </a:r>
            <a:r>
              <a:rPr lang="en-US" sz="3600" dirty="0" err="1" smtClean="0"/>
              <a:t>abcd</a:t>
            </a:r>
            <a:endParaRPr lang="en-US" sz="3600" dirty="0"/>
          </a:p>
          <a:p>
            <a:r>
              <a:rPr lang="en-US" sz="3600" dirty="0"/>
              <a:t>a</a:t>
            </a:r>
            <a:r>
              <a:rPr lang="en-US" sz="3600" dirty="0" smtClean="0"/>
              <a:t>bc8	abc9		abc2</a:t>
            </a:r>
            <a:endParaRPr lang="en-US" sz="3600" b="1" dirty="0"/>
          </a:p>
        </p:txBody>
      </p:sp>
      <p:sp>
        <p:nvSpPr>
          <p:cNvPr id="4" name="Multiply 3"/>
          <p:cNvSpPr/>
          <p:nvPr/>
        </p:nvSpPr>
        <p:spPr>
          <a:xfrm>
            <a:off x="4833258" y="2276810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828902" y="2964786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4889861" y="4332037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872442" y="5059202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1127758" y="4332037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138489" y="3054868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67141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caret (^) in a bracket matches any characters except the characters following the caret.</a:t>
            </a:r>
          </a:p>
          <a:p>
            <a:pPr algn="just"/>
            <a:r>
              <a:rPr lang="en-US" sz="3600" dirty="0" err="1"/>
              <a:t>st</a:t>
            </a:r>
            <a:r>
              <a:rPr lang="en-US" sz="3600" dirty="0"/>
              <a:t>[^</a:t>
            </a:r>
            <a:r>
              <a:rPr lang="en-US" sz="3600" dirty="0" smtClean="0"/>
              <a:t>o]p will </a:t>
            </a:r>
            <a:r>
              <a:rPr lang="en-US" sz="3600" dirty="0"/>
              <a:t>match:</a:t>
            </a:r>
          </a:p>
          <a:p>
            <a:pPr algn="just"/>
            <a:r>
              <a:rPr lang="en-US" sz="3600" dirty="0"/>
              <a:t>s</a:t>
            </a:r>
            <a:r>
              <a:rPr lang="en-US" sz="3600" dirty="0" smtClean="0"/>
              <a:t>tep 	</a:t>
            </a:r>
            <a:r>
              <a:rPr lang="en-US" sz="3600" dirty="0" err="1" smtClean="0"/>
              <a:t>stip</a:t>
            </a:r>
            <a:r>
              <a:rPr lang="en-US" sz="3600" dirty="0" smtClean="0"/>
              <a:t> 		</a:t>
            </a:r>
            <a:r>
              <a:rPr lang="en-US" sz="3600" dirty="0" err="1" smtClean="0"/>
              <a:t>strp</a:t>
            </a:r>
            <a:r>
              <a:rPr lang="en-US" sz="3600" dirty="0"/>
              <a:t>	</a:t>
            </a:r>
            <a:r>
              <a:rPr lang="en-US" sz="3600" dirty="0" smtClean="0"/>
              <a:t>	stop</a:t>
            </a:r>
            <a:endParaRPr lang="en-US" sz="3600" b="1" dirty="0"/>
          </a:p>
        </p:txBody>
      </p:sp>
      <p:sp>
        <p:nvSpPr>
          <p:cNvPr id="9" name="Multiply 8"/>
          <p:cNvSpPr/>
          <p:nvPr/>
        </p:nvSpPr>
        <p:spPr>
          <a:xfrm>
            <a:off x="6574969" y="3550436"/>
            <a:ext cx="822961" cy="1001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4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^</a:t>
            </a:r>
            <a:r>
              <a:rPr lang="en-US" sz="3600" dirty="0" smtClean="0"/>
              <a:t> </a:t>
            </a:r>
            <a:r>
              <a:rPr lang="en-US" sz="3600" dirty="0"/>
              <a:t>-the pattern will match only the beginning of the string.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$</a:t>
            </a:r>
            <a:r>
              <a:rPr lang="en-US" sz="3600" dirty="0"/>
              <a:t> -the pattern will match only the end of the string. Does not include CR or line feeds.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^St[a-z] </a:t>
            </a:r>
            <a:r>
              <a:rPr lang="en-US" sz="3600" dirty="0"/>
              <a:t>matches text that starts with ‘St’, followed </a:t>
            </a:r>
            <a:r>
              <a:rPr lang="en-US" sz="3600"/>
              <a:t>by </a:t>
            </a:r>
            <a:r>
              <a:rPr lang="en-US" sz="3600" smtClean="0"/>
              <a:t>one or </a:t>
            </a:r>
            <a:r>
              <a:rPr lang="en-US" sz="3600" dirty="0"/>
              <a:t>more lower case letters.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89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/>
              <a:t>stop</a:t>
            </a:r>
            <a:r>
              <a:rPr lang="en-US" sz="3600" b="1" dirty="0"/>
              <a:t>$</a:t>
            </a:r>
            <a:r>
              <a:rPr lang="en-US" sz="3600" dirty="0"/>
              <a:t> -only matches stop if it is at the last word of the line.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/>
              <a:t>|</a:t>
            </a:r>
            <a:r>
              <a:rPr lang="en-US" sz="3600" dirty="0"/>
              <a:t> or vertical bar defines a Boolean OR.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/>
              <a:t>[1-9]|[a-z] </a:t>
            </a:r>
            <a:r>
              <a:rPr lang="en-US" sz="3600" dirty="0"/>
              <a:t>matches a number or lowercase letter.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676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Escape </a:t>
            </a:r>
            <a:r>
              <a:rPr lang="en-US" sz="3600" dirty="0"/>
              <a:t>Character (\)</a:t>
            </a:r>
          </a:p>
          <a:p>
            <a:r>
              <a:rPr lang="en-US" sz="3600" dirty="0"/>
              <a:t>Sometimes you want to match a character that has a defined meaning. </a:t>
            </a:r>
          </a:p>
          <a:p>
            <a:r>
              <a:rPr lang="en-US" sz="3600" dirty="0"/>
              <a:t>Match a number with two decimal points.</a:t>
            </a:r>
          </a:p>
          <a:p>
            <a:r>
              <a:rPr lang="en-US" sz="3600" dirty="0"/>
              <a:t>[0-9]+.[0-9]{2</a:t>
            </a:r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7616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</a:t>
            </a:r>
            <a:r>
              <a:rPr lang="en-US" sz="3600" dirty="0"/>
              <a:t>the escape character to tell the parser the period is the character period.</a:t>
            </a:r>
          </a:p>
          <a:p>
            <a:r>
              <a:rPr lang="en-US" sz="3600" b="1" dirty="0"/>
              <a:t>[0-9]+\.[0-9]{2}</a:t>
            </a:r>
          </a:p>
        </p:txBody>
      </p:sp>
    </p:spTree>
    <p:extLst>
      <p:ext uri="{BB962C8B-B14F-4D97-AF65-F5344CB8AC3E}">
        <p14:creationId xmlns:p14="http://schemas.microsoft.com/office/powerpoint/2010/main" xmlns="" val="26082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7866" y="128621"/>
            <a:ext cx="9467997" cy="63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3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Phone </a:t>
            </a:r>
            <a:r>
              <a:rPr lang="en-US" sz="3600" dirty="0"/>
              <a:t>Number with Class Operators:</a:t>
            </a:r>
          </a:p>
          <a:p>
            <a:endParaRPr lang="en-US" sz="3600" dirty="0" smtClean="0"/>
          </a:p>
          <a:p>
            <a:r>
              <a:rPr lang="en-US" sz="3600" b="1" dirty="0" smtClean="0"/>
              <a:t>[:</a:t>
            </a:r>
            <a:r>
              <a:rPr lang="en-US" sz="3600" b="1" dirty="0"/>
              <a:t>digit:]{3}-[:digit:]{3}-[:digit:]{4}</a:t>
            </a:r>
          </a:p>
        </p:txBody>
      </p:sp>
    </p:spTree>
    <p:extLst>
      <p:ext uri="{BB962C8B-B14F-4D97-AF65-F5344CB8AC3E}">
        <p14:creationId xmlns:p14="http://schemas.microsoft.com/office/powerpoint/2010/main" xmlns="" val="376012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Being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dirty="0" smtClean="0"/>
              <a:t>Regular </a:t>
            </a:r>
            <a:r>
              <a:rPr lang="en-US" sz="3600" dirty="0"/>
              <a:t>Expression parsers are greedy.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Returns the largest set of characters that matches the pattern</a:t>
            </a:r>
            <a:r>
              <a:rPr lang="en-US" sz="360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sz="3600" dirty="0" smtClean="0"/>
              <a:t>My </a:t>
            </a:r>
            <a:r>
              <a:rPr lang="en-US" sz="3600" dirty="0"/>
              <a:t>pattern: .*4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Zero or more characters followed by a 4.</a:t>
            </a:r>
          </a:p>
          <a:p>
            <a:pPr>
              <a:lnSpc>
                <a:spcPct val="160000"/>
              </a:lnSpc>
            </a:pPr>
            <a:r>
              <a:rPr lang="en-US" sz="3600" dirty="0"/>
              <a:t>My string is: 123423434</a:t>
            </a:r>
          </a:p>
          <a:p>
            <a:pPr>
              <a:lnSpc>
                <a:spcPct val="160000"/>
              </a:lnSpc>
            </a:pPr>
            <a:r>
              <a:rPr lang="en-US" sz="3600" b="1" dirty="0"/>
              <a:t>The first match is the entire string.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4201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Definition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A </a:t>
            </a:r>
            <a:r>
              <a:rPr lang="en-US" sz="3600" dirty="0"/>
              <a:t>regular expression is a pattern that describes a </a:t>
            </a:r>
            <a:r>
              <a:rPr lang="en-US" sz="3600" dirty="0" smtClean="0"/>
              <a:t>set </a:t>
            </a:r>
            <a:r>
              <a:rPr lang="en-US" sz="3600" dirty="0"/>
              <a:t>of strings. </a:t>
            </a:r>
          </a:p>
        </p:txBody>
      </p:sp>
    </p:spTree>
    <p:extLst>
      <p:ext uri="{BB962C8B-B14F-4D97-AF65-F5344CB8AC3E}">
        <p14:creationId xmlns:p14="http://schemas.microsoft.com/office/powerpoint/2010/main" xmlns="" val="1756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Being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My pattern: 			</a:t>
            </a:r>
            <a:r>
              <a:rPr lang="en-US" sz="3600" b="1" dirty="0"/>
              <a:t>([:digit:]{3}-){3}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 digits followed by a dash, 3 times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My string is: 123-423-434-987-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first match is?</a:t>
            </a:r>
          </a:p>
        </p:txBody>
      </p:sp>
    </p:spTree>
    <p:extLst>
      <p:ext uri="{BB962C8B-B14F-4D97-AF65-F5344CB8AC3E}">
        <p14:creationId xmlns:p14="http://schemas.microsoft.com/office/powerpoint/2010/main" xmlns="" val="41598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Being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My </a:t>
            </a:r>
            <a:r>
              <a:rPr lang="en-US" sz="3600" dirty="0"/>
              <a:t>pattern: </a:t>
            </a:r>
            <a:r>
              <a:rPr lang="en-US" sz="3600" dirty="0" smtClean="0"/>
              <a:t>			</a:t>
            </a:r>
            <a:r>
              <a:rPr lang="en-US" sz="3600" b="1" dirty="0" smtClean="0"/>
              <a:t>([:</a:t>
            </a:r>
            <a:r>
              <a:rPr lang="en-US" sz="3600" b="1" dirty="0"/>
              <a:t>digit:]{3}-){3}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 digits followed by a dash, 3 times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My string is: 123-423-434-987-</a:t>
            </a:r>
          </a:p>
          <a:p>
            <a:r>
              <a:rPr lang="en-US" sz="3600" b="1" dirty="0"/>
              <a:t>The first match </a:t>
            </a:r>
            <a:r>
              <a:rPr lang="en-US" sz="3600" b="1" dirty="0" smtClean="0"/>
              <a:t>is ‘</a:t>
            </a:r>
            <a:r>
              <a:rPr lang="en-US" sz="3600" dirty="0"/>
              <a:t>123-423-434-’</a:t>
            </a:r>
            <a:r>
              <a:rPr lang="en-US" sz="3600" b="1" dirty="0"/>
              <a:t>.</a:t>
            </a:r>
            <a:endParaRPr lang="en-US" sz="3600" dirty="0"/>
          </a:p>
          <a:p>
            <a:r>
              <a:rPr lang="en-US" sz="3600" b="1" dirty="0"/>
              <a:t>Matching starts from the first character.</a:t>
            </a:r>
          </a:p>
        </p:txBody>
      </p:sp>
    </p:spTree>
    <p:extLst>
      <p:ext uri="{BB962C8B-B14F-4D97-AF65-F5344CB8AC3E}">
        <p14:creationId xmlns:p14="http://schemas.microsoft.com/office/powerpoint/2010/main" xmlns="" val="3302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Expression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Also </a:t>
            </a:r>
            <a:r>
              <a:rPr lang="en-US" sz="3600" dirty="0"/>
              <a:t>called: Tagging or Referencing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Allows a part of the pattern to be grouped.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There can only be 9 groups.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Groups are referenced using \</a:t>
            </a:r>
            <a:r>
              <a:rPr lang="en-US" sz="3600" dirty="0" smtClean="0"/>
              <a:t>1-9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8876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Expression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lnSpcReduction="10000"/>
          </a:bodyPr>
          <a:lstStyle/>
          <a:p>
            <a:pPr marL="384048" lvl="2" indent="0">
              <a:lnSpc>
                <a:spcPct val="150000"/>
              </a:lnSpc>
              <a:buNone/>
            </a:pPr>
            <a:r>
              <a:rPr lang="en-US" sz="3200" dirty="0" smtClean="0"/>
              <a:t>My </a:t>
            </a:r>
            <a:r>
              <a:rPr lang="en-US" sz="3200" dirty="0"/>
              <a:t>pattern</a:t>
            </a:r>
            <a:r>
              <a:rPr lang="en-US" sz="3200" dirty="0" smtClean="0"/>
              <a:t>:		</a:t>
            </a:r>
            <a:r>
              <a:rPr lang="en-US" sz="3600" b="1" dirty="0" smtClean="0"/>
              <a:t>([</a:t>
            </a:r>
            <a:r>
              <a:rPr lang="en-US" sz="3600" b="1" dirty="0"/>
              <a:t>a-z]+) ([a-z]+)</a:t>
            </a:r>
            <a:endParaRPr lang="en-US" sz="3000" b="1" dirty="0"/>
          </a:p>
          <a:p>
            <a:pPr>
              <a:lnSpc>
                <a:spcPct val="150000"/>
              </a:lnSpc>
            </a:pPr>
            <a:r>
              <a:rPr lang="en-US" sz="3600" dirty="0"/>
              <a:t>Matches two lower case words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If </a:t>
            </a:r>
            <a:r>
              <a:rPr lang="en-US" sz="3600" dirty="0"/>
              <a:t>the matching string is ‘fast </a:t>
            </a:r>
            <a:r>
              <a:rPr lang="en-US" sz="3600" dirty="0" err="1"/>
              <a:t>stop’then</a:t>
            </a:r>
            <a:endParaRPr lang="en-US" sz="3600" dirty="0"/>
          </a:p>
          <a:p>
            <a:r>
              <a:rPr lang="en-US" sz="3600" dirty="0"/>
              <a:t>\1 references ‘fast and \2 references ‘stop’</a:t>
            </a:r>
          </a:p>
          <a:p>
            <a:r>
              <a:rPr lang="en-US" sz="3600" dirty="0"/>
              <a:t>\1 \2 results in ‘fast stop’</a:t>
            </a:r>
          </a:p>
          <a:p>
            <a:r>
              <a:rPr lang="en-US" sz="3600" dirty="0"/>
              <a:t>\2 \1 results in ‘stop fast’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85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this </a:t>
            </a:r>
            <a:r>
              <a:rPr lang="en-US" dirty="0" err="1"/>
              <a:t>RegEx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/>
              <a:t>(</a:t>
            </a:r>
            <a:r>
              <a:rPr lang="en-US" sz="3600" b="1" dirty="0"/>
              <a:t>1[012]|[1-9]):[0-5][0-9</a:t>
            </a:r>
            <a:r>
              <a:rPr lang="en-US" sz="3600" b="1" dirty="0" smtClean="0"/>
              <a:t>]</a:t>
            </a:r>
          </a:p>
          <a:p>
            <a:r>
              <a:rPr lang="en-US" sz="4000" dirty="0" smtClean="0"/>
              <a:t>Time </a:t>
            </a:r>
            <a:r>
              <a:rPr lang="en-US" sz="4000" dirty="0"/>
              <a:t>format. 10:30, </a:t>
            </a:r>
            <a:r>
              <a:rPr lang="en-US" sz="4000" dirty="0" smtClean="0"/>
              <a:t>7:45</a:t>
            </a:r>
            <a:endParaRPr lang="en-US" sz="4000" dirty="0"/>
          </a:p>
          <a:p>
            <a:r>
              <a:rPr lang="en-US" sz="4000" dirty="0"/>
              <a:t>How about this one? </a:t>
            </a:r>
            <a:r>
              <a:rPr lang="en-US" sz="4000" b="1" dirty="0"/>
              <a:t>[:digit:]{5}(-[:digit:]{4})?</a:t>
            </a:r>
          </a:p>
          <a:p>
            <a:r>
              <a:rPr lang="en-US" sz="4000" dirty="0"/>
              <a:t>US Zip Code</a:t>
            </a:r>
          </a:p>
          <a:p>
            <a:r>
              <a:rPr lang="en-US" sz="4000" dirty="0"/>
              <a:t>How about this one? </a:t>
            </a:r>
            <a:r>
              <a:rPr lang="en-US" sz="4000" b="1" dirty="0"/>
              <a:t>#(9*&amp;)@$%</a:t>
            </a:r>
          </a:p>
          <a:p>
            <a:r>
              <a:rPr lang="en-US" sz="4000" dirty="0">
                <a:solidFill>
                  <a:srgbClr val="FF0000"/>
                </a:solidFill>
              </a:rPr>
              <a:t>A cartoon cuss word, not a </a:t>
            </a:r>
            <a:r>
              <a:rPr lang="en-US" sz="4000" dirty="0" err="1">
                <a:solidFill>
                  <a:srgbClr val="FF0000"/>
                </a:solidFill>
              </a:rPr>
              <a:t>RegEx</a:t>
            </a:r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481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this </a:t>
            </a:r>
            <a:r>
              <a:rPr lang="en-US" dirty="0" err="1"/>
              <a:t>RegEx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/>
              <a:t>(</a:t>
            </a:r>
            <a:r>
              <a:rPr lang="en-US" sz="3600" b="1" dirty="0"/>
              <a:t>1[012]|[1-9]):[0-5][0-9</a:t>
            </a:r>
            <a:r>
              <a:rPr lang="en-US" sz="3600" b="1" dirty="0" smtClean="0"/>
              <a:t>]</a:t>
            </a:r>
          </a:p>
          <a:p>
            <a:r>
              <a:rPr lang="en-US" sz="4000" dirty="0" smtClean="0"/>
              <a:t>Time </a:t>
            </a:r>
            <a:r>
              <a:rPr lang="en-US" sz="4000" dirty="0"/>
              <a:t>format. 10:30, </a:t>
            </a:r>
            <a:r>
              <a:rPr lang="en-US" sz="4000" dirty="0" smtClean="0"/>
              <a:t>7:45</a:t>
            </a:r>
            <a:endParaRPr lang="en-US" sz="4000" dirty="0"/>
          </a:p>
          <a:p>
            <a:r>
              <a:rPr lang="en-US" sz="4000" dirty="0"/>
              <a:t>How about this one? </a:t>
            </a:r>
            <a:r>
              <a:rPr lang="en-US" sz="4000" b="1" dirty="0"/>
              <a:t>[:digit:]{5}(-[:digit:]{4})?</a:t>
            </a:r>
          </a:p>
          <a:p>
            <a:r>
              <a:rPr lang="en-US" sz="4000" dirty="0"/>
              <a:t>US Zip Code</a:t>
            </a:r>
          </a:p>
          <a:p>
            <a:r>
              <a:rPr lang="en-US" sz="4000" dirty="0"/>
              <a:t>How about this one? </a:t>
            </a:r>
            <a:r>
              <a:rPr lang="en-US" sz="4000" b="1" dirty="0"/>
              <a:t>#(9*&amp;)@$%</a:t>
            </a:r>
          </a:p>
          <a:p>
            <a:r>
              <a:rPr lang="en-US" sz="4000" dirty="0">
                <a:solidFill>
                  <a:srgbClr val="FF0000"/>
                </a:solidFill>
              </a:rPr>
              <a:t>A cartoon cuss word, not a </a:t>
            </a:r>
            <a:r>
              <a:rPr lang="en-US" sz="4000" dirty="0" err="1">
                <a:solidFill>
                  <a:srgbClr val="FF0000"/>
                </a:solidFill>
              </a:rPr>
              <a:t>RegEx</a:t>
            </a:r>
            <a:r>
              <a:rPr lang="en-US" sz="4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359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/>
              <a:t>They </a:t>
            </a:r>
            <a:r>
              <a:rPr lang="en-US" sz="3600" dirty="0"/>
              <a:t>operate on the database character </a:t>
            </a:r>
            <a:r>
              <a:rPr lang="en-US" sz="3600" dirty="0" err="1" smtClean="0"/>
              <a:t>datatypes</a:t>
            </a:r>
            <a:r>
              <a:rPr lang="en-US" sz="3600" dirty="0" smtClean="0"/>
              <a:t> to </a:t>
            </a:r>
            <a:r>
              <a:rPr lang="en-US" sz="3600" dirty="0"/>
              <a:t>include VARCHAR2, CHAR, CLOB, NVARCHAR2, NCHAR, and NCLOB.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8066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b="1" dirty="0"/>
              <a:t>REGEXP_COUNT </a:t>
            </a:r>
            <a:endParaRPr lang="en-US" sz="3600" b="1" dirty="0" smtClean="0"/>
          </a:p>
          <a:p>
            <a:r>
              <a:rPr lang="en-US" sz="3600" b="1" dirty="0" smtClean="0"/>
              <a:t>(</a:t>
            </a:r>
            <a:r>
              <a:rPr lang="en-US" sz="3600" b="1" dirty="0" err="1"/>
              <a:t>source_char</a:t>
            </a:r>
            <a:r>
              <a:rPr lang="en-US" sz="3600" b="1" dirty="0"/>
              <a:t>, pattern [, position [, </a:t>
            </a:r>
            <a:r>
              <a:rPr lang="en-US" sz="3600" b="1" dirty="0" err="1"/>
              <a:t>match_param</a:t>
            </a:r>
            <a:r>
              <a:rPr lang="en-US" sz="3600" b="1" dirty="0" smtClean="0"/>
              <a:t>]])</a:t>
            </a:r>
          </a:p>
          <a:p>
            <a:endParaRPr lang="en-US" sz="3600" b="1" dirty="0"/>
          </a:p>
          <a:p>
            <a:endParaRPr lang="en-US" sz="36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02" y="3244453"/>
            <a:ext cx="11620057" cy="153655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101" y="4580634"/>
            <a:ext cx="2024713" cy="12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6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25" y="1948440"/>
            <a:ext cx="12003175" cy="113931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25" y="3087757"/>
            <a:ext cx="1629002" cy="103837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099" y="4126126"/>
            <a:ext cx="11993649" cy="113931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098" y="5265443"/>
            <a:ext cx="1789475" cy="10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961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/>
              <a:t>REGEXP_INSTR (</a:t>
            </a:r>
            <a:r>
              <a:rPr lang="en-US" sz="3600" b="1" dirty="0" err="1"/>
              <a:t>source_char</a:t>
            </a:r>
            <a:r>
              <a:rPr lang="en-US" sz="3600" b="1" dirty="0"/>
              <a:t>, </a:t>
            </a:r>
            <a:r>
              <a:rPr lang="en-US" sz="3600" b="1" dirty="0" smtClean="0"/>
              <a:t>pattern [, </a:t>
            </a:r>
            <a:r>
              <a:rPr lang="en-US" sz="3600" b="1" dirty="0"/>
              <a:t>position</a:t>
            </a:r>
          </a:p>
          <a:p>
            <a:r>
              <a:rPr lang="en-US" sz="3600" b="1" dirty="0"/>
              <a:t>                 [, </a:t>
            </a:r>
            <a:r>
              <a:rPr lang="en-US" sz="3600" b="1" dirty="0" smtClean="0"/>
              <a:t>occurrence   </a:t>
            </a:r>
            <a:r>
              <a:rPr lang="en-US" sz="3600" b="1" dirty="0"/>
              <a:t>[, </a:t>
            </a:r>
            <a:r>
              <a:rPr lang="en-US" sz="3600" b="1" dirty="0" err="1"/>
              <a:t>return_opt</a:t>
            </a:r>
            <a:endParaRPr lang="en-US" sz="3600" b="1" dirty="0"/>
          </a:p>
          <a:p>
            <a:r>
              <a:rPr lang="en-US" sz="3600" b="1" dirty="0"/>
              <a:t>                       [, </a:t>
            </a:r>
            <a:r>
              <a:rPr lang="en-US" sz="3600" b="1" dirty="0" err="1" smtClean="0"/>
              <a:t>match_param</a:t>
            </a:r>
            <a:r>
              <a:rPr lang="en-US" sz="3600" b="1" dirty="0" smtClean="0"/>
              <a:t>     </a:t>
            </a:r>
            <a:r>
              <a:rPr lang="en-US" sz="3600" b="1" dirty="0"/>
              <a:t>[, </a:t>
            </a:r>
            <a:r>
              <a:rPr lang="en-US" sz="3600" b="1" dirty="0" err="1"/>
              <a:t>subexpr</a:t>
            </a:r>
            <a:r>
              <a:rPr lang="en-US" sz="3600" b="1" dirty="0"/>
              <a:t>]</a:t>
            </a:r>
          </a:p>
          <a:p>
            <a:r>
              <a:rPr lang="en-US" sz="3600" b="1" dirty="0"/>
              <a:t>                       ]</a:t>
            </a:r>
          </a:p>
          <a:p>
            <a:r>
              <a:rPr lang="en-US" sz="3600" b="1" dirty="0"/>
              <a:t>                    ]</a:t>
            </a:r>
          </a:p>
          <a:p>
            <a:r>
              <a:rPr lang="en-US" sz="3600" b="1" dirty="0"/>
              <a:t>                 ]</a:t>
            </a:r>
          </a:p>
          <a:p>
            <a:r>
              <a:rPr lang="en-US" sz="3600" b="1" dirty="0"/>
              <a:t>              </a:t>
            </a:r>
            <a:r>
              <a:rPr lang="en-US" sz="3600" b="1" dirty="0" smtClean="0"/>
              <a:t>]</a:t>
            </a:r>
          </a:p>
          <a:p>
            <a:pPr marL="871400" lvl="5" indent="0">
              <a:buNone/>
            </a:pPr>
            <a:r>
              <a:rPr lang="en-US" sz="3000" b="1" dirty="0"/>
              <a:t>)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4913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47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Characters </a:t>
            </a:r>
            <a:r>
              <a:rPr lang="en-US" sz="2800" dirty="0"/>
              <a:t>and Numbers represent themselves. ‘</a:t>
            </a:r>
            <a:r>
              <a:rPr lang="en-US" sz="2800" dirty="0" err="1"/>
              <a:t>abc</a:t>
            </a:r>
            <a:r>
              <a:rPr lang="en-US" sz="2800" dirty="0" smtClean="0"/>
              <a:t>’ matches </a:t>
            </a:r>
            <a:r>
              <a:rPr lang="en-US" sz="2800" dirty="0" err="1"/>
              <a:t>abc</a:t>
            </a:r>
            <a:r>
              <a:rPr lang="en-US" sz="2800" dirty="0"/>
              <a:t>.</a:t>
            </a:r>
          </a:p>
          <a:p>
            <a:pPr algn="just"/>
            <a:r>
              <a:rPr lang="en-US" sz="5400" dirty="0"/>
              <a:t>.</a:t>
            </a:r>
            <a:r>
              <a:rPr lang="en-US" sz="2800" dirty="0"/>
              <a:t> </a:t>
            </a:r>
            <a:r>
              <a:rPr lang="en-US" sz="2800" dirty="0" smtClean="0"/>
              <a:t>represents </a:t>
            </a:r>
            <a:r>
              <a:rPr lang="en-US" sz="2800" dirty="0"/>
              <a:t>a single character or number. The pattern </a:t>
            </a:r>
            <a:r>
              <a:rPr lang="en-US" sz="2800" dirty="0" smtClean="0"/>
              <a:t>	‘</a:t>
            </a:r>
            <a:r>
              <a:rPr lang="en-US" sz="2800" dirty="0" err="1" smtClean="0"/>
              <a:t>b.e</a:t>
            </a:r>
            <a:r>
              <a:rPr lang="en-US" sz="2800" dirty="0" smtClean="0"/>
              <a:t>’ 	matches </a:t>
            </a:r>
            <a:r>
              <a:rPr lang="en-US" sz="2800" dirty="0"/>
              <a:t>bee, bye, b6e, but not </a:t>
            </a:r>
            <a:r>
              <a:rPr lang="en-US" sz="2800" dirty="0" smtClean="0"/>
              <a:t>be </a:t>
            </a:r>
            <a:r>
              <a:rPr lang="en-US" sz="2800" dirty="0"/>
              <a:t>b67e.</a:t>
            </a:r>
          </a:p>
          <a:p>
            <a:pPr algn="just"/>
            <a:r>
              <a:rPr lang="en-US" sz="5400" dirty="0"/>
              <a:t>*</a:t>
            </a:r>
            <a:r>
              <a:rPr lang="en-US" sz="2800" dirty="0"/>
              <a:t> </a:t>
            </a:r>
            <a:r>
              <a:rPr lang="en-US" sz="2800" dirty="0" smtClean="0"/>
              <a:t> represents </a:t>
            </a:r>
            <a:r>
              <a:rPr lang="en-US" sz="2800" dirty="0"/>
              <a:t>zero or more characters.</a:t>
            </a:r>
          </a:p>
          <a:p>
            <a:pPr algn="just"/>
            <a:r>
              <a:rPr lang="en-US" sz="5400" dirty="0"/>
              <a:t>+</a:t>
            </a:r>
            <a:r>
              <a:rPr lang="en-US" sz="2800" dirty="0"/>
              <a:t> </a:t>
            </a:r>
            <a:r>
              <a:rPr lang="en-US" sz="2800" dirty="0" smtClean="0"/>
              <a:t> represents </a:t>
            </a:r>
            <a:r>
              <a:rPr lang="en-US" sz="2800" dirty="0"/>
              <a:t>one or more characters.</a:t>
            </a:r>
          </a:p>
          <a:p>
            <a:pPr algn="just"/>
            <a:r>
              <a:rPr lang="en-US" sz="5400" dirty="0"/>
              <a:t>?</a:t>
            </a:r>
            <a:r>
              <a:rPr lang="en-US" sz="2800" dirty="0"/>
              <a:t> </a:t>
            </a:r>
            <a:r>
              <a:rPr lang="en-US" sz="2800" dirty="0" smtClean="0"/>
              <a:t> zero </a:t>
            </a:r>
            <a:r>
              <a:rPr lang="en-US" sz="2800" dirty="0"/>
              <a:t>or one character.</a:t>
            </a:r>
          </a:p>
        </p:txBody>
      </p:sp>
    </p:spTree>
    <p:extLst>
      <p:ext uri="{BB962C8B-B14F-4D97-AF65-F5344CB8AC3E}">
        <p14:creationId xmlns:p14="http://schemas.microsoft.com/office/powerpoint/2010/main" xmlns="" val="16639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94" y="1964762"/>
            <a:ext cx="8778167" cy="157356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194" y="3765732"/>
            <a:ext cx="2526023" cy="1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33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REGEXP_REPLACE(</a:t>
            </a:r>
            <a:r>
              <a:rPr lang="en-US" sz="3600" b="1" dirty="0" err="1"/>
              <a:t>source_char</a:t>
            </a:r>
            <a:r>
              <a:rPr lang="en-US" sz="3600" b="1" dirty="0"/>
              <a:t>, </a:t>
            </a:r>
            <a:r>
              <a:rPr lang="en-US" sz="3600" b="1" dirty="0" smtClean="0"/>
              <a:t>pattern [, </a:t>
            </a:r>
            <a:r>
              <a:rPr lang="en-US" sz="3600" b="1" dirty="0" err="1"/>
              <a:t>replace_string</a:t>
            </a:r>
            <a:endParaRPr lang="en-US" sz="3600" b="1" dirty="0"/>
          </a:p>
          <a:p>
            <a:r>
              <a:rPr lang="en-US" sz="3600" b="1" dirty="0"/>
              <a:t>                  [, </a:t>
            </a:r>
            <a:r>
              <a:rPr lang="en-US" sz="3600" b="1" dirty="0" smtClean="0"/>
              <a:t>position  </a:t>
            </a:r>
            <a:r>
              <a:rPr lang="en-US" sz="3600" b="1" dirty="0"/>
              <a:t>[, occurrence</a:t>
            </a:r>
          </a:p>
          <a:p>
            <a:r>
              <a:rPr lang="en-US" sz="3600" b="1" dirty="0"/>
              <a:t>                        [, </a:t>
            </a:r>
            <a:r>
              <a:rPr lang="en-US" sz="3600" b="1" dirty="0" err="1"/>
              <a:t>match_param</a:t>
            </a:r>
            <a:r>
              <a:rPr lang="en-US" sz="3600" b="1" dirty="0"/>
              <a:t> ]</a:t>
            </a:r>
          </a:p>
          <a:p>
            <a:r>
              <a:rPr lang="en-US" sz="3600" b="1" dirty="0"/>
              <a:t>                     ]</a:t>
            </a:r>
          </a:p>
          <a:p>
            <a:r>
              <a:rPr lang="en-US" sz="3600" b="1" dirty="0"/>
              <a:t>                  ]</a:t>
            </a:r>
          </a:p>
          <a:p>
            <a:r>
              <a:rPr lang="en-US" sz="3600" b="1" dirty="0"/>
              <a:t>               ]</a:t>
            </a:r>
          </a:p>
          <a:p>
            <a:r>
              <a:rPr lang="en-US" sz="3600" b="1" dirty="0"/>
              <a:t>      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39739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134" y="1974194"/>
            <a:ext cx="10808302" cy="12262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197" y="3246213"/>
            <a:ext cx="9684220" cy="26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21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REGEXP_SUBSTR(</a:t>
            </a:r>
            <a:r>
              <a:rPr lang="en-US" sz="3600" b="1" dirty="0" err="1"/>
              <a:t>source_char</a:t>
            </a:r>
            <a:r>
              <a:rPr lang="en-US" sz="3600" b="1" dirty="0"/>
              <a:t>, </a:t>
            </a:r>
            <a:r>
              <a:rPr lang="en-US" sz="3600" b="1" dirty="0" smtClean="0"/>
              <a:t>pattern   </a:t>
            </a:r>
            <a:r>
              <a:rPr lang="en-US" sz="3600" b="1" dirty="0"/>
              <a:t>[, position</a:t>
            </a:r>
          </a:p>
          <a:p>
            <a:r>
              <a:rPr lang="en-US" sz="3600" b="1" dirty="0"/>
              <a:t>                 [, </a:t>
            </a:r>
            <a:r>
              <a:rPr lang="en-US" sz="3600" b="1" dirty="0" smtClean="0"/>
              <a:t>occurrence    </a:t>
            </a:r>
            <a:r>
              <a:rPr lang="en-US" sz="3600" b="1" dirty="0"/>
              <a:t>[, </a:t>
            </a:r>
            <a:r>
              <a:rPr lang="en-US" sz="3600" b="1" dirty="0" err="1"/>
              <a:t>match_param</a:t>
            </a:r>
            <a:endParaRPr lang="en-US" sz="3600" b="1" dirty="0"/>
          </a:p>
          <a:p>
            <a:r>
              <a:rPr lang="en-US" sz="3600" b="1" dirty="0"/>
              <a:t>                       [, </a:t>
            </a:r>
            <a:r>
              <a:rPr lang="en-US" sz="3600" b="1" dirty="0" err="1" smtClean="0"/>
              <a:t>subexpr</a:t>
            </a:r>
            <a:r>
              <a:rPr lang="en-US" sz="3600" b="1" dirty="0" smtClean="0"/>
              <a:t>                     </a:t>
            </a:r>
            <a:r>
              <a:rPr lang="en-US" sz="3600" b="1" dirty="0"/>
              <a:t>]</a:t>
            </a:r>
          </a:p>
          <a:p>
            <a:r>
              <a:rPr lang="en-US" sz="3600" b="1" dirty="0"/>
              <a:t>                    ]</a:t>
            </a:r>
          </a:p>
          <a:p>
            <a:r>
              <a:rPr lang="en-US" sz="3600" b="1" dirty="0"/>
              <a:t>                 ]</a:t>
            </a:r>
          </a:p>
          <a:p>
            <a:r>
              <a:rPr lang="en-US" sz="3600" b="1" dirty="0"/>
              <a:t>              ]</a:t>
            </a:r>
          </a:p>
          <a:p>
            <a:r>
              <a:rPr lang="en-US" sz="3600" b="1" dirty="0"/>
              <a:t>             )</a:t>
            </a:r>
          </a:p>
        </p:txBody>
      </p:sp>
    </p:spTree>
    <p:extLst>
      <p:ext uri="{BB962C8B-B14F-4D97-AF65-F5344CB8AC3E}">
        <p14:creationId xmlns:p14="http://schemas.microsoft.com/office/powerpoint/2010/main" xmlns="" val="30504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934" y="1968572"/>
            <a:ext cx="6376752" cy="225872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933" y="4201166"/>
            <a:ext cx="1060169" cy="18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0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REGEXP_LIKE(</a:t>
            </a:r>
            <a:r>
              <a:rPr lang="en-US" sz="3600" b="1" dirty="0" err="1" smtClean="0"/>
              <a:t>source_char</a:t>
            </a:r>
            <a:r>
              <a:rPr lang="en-US" sz="3600" b="1" dirty="0"/>
              <a:t>, </a:t>
            </a:r>
          </a:p>
          <a:p>
            <a:pPr marL="201168" lvl="1" indent="0">
              <a:buNone/>
            </a:pPr>
            <a:r>
              <a:rPr lang="en-US" sz="3200" b="1" dirty="0" smtClean="0"/>
              <a:t>		pattern   </a:t>
            </a:r>
          </a:p>
          <a:p>
            <a:pPr marL="0" indent="0">
              <a:buNone/>
            </a:pPr>
            <a:r>
              <a:rPr lang="en-US" sz="3600" b="1" dirty="0" smtClean="0"/>
              <a:t>		[, position ]</a:t>
            </a:r>
            <a:endParaRPr lang="en-US" sz="3600" b="1" dirty="0"/>
          </a:p>
          <a:p>
            <a:r>
              <a:rPr lang="en-US" sz="3600" b="1" dirty="0"/>
              <a:t>             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9017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Oracle </a:t>
            </a:r>
            <a:r>
              <a:rPr lang="en-US" dirty="0" smtClean="0"/>
              <a:t> REGEXP_XXXXXX Functions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272" y="1938113"/>
            <a:ext cx="8691592" cy="182399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272" y="3775166"/>
            <a:ext cx="6823617" cy="1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32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 </a:t>
            </a:r>
            <a:r>
              <a:rPr lang="en-US" sz="4000" dirty="0"/>
              <a:t>want to represent a US telephone number:</a:t>
            </a:r>
          </a:p>
          <a:p>
            <a:r>
              <a:rPr lang="en-US" sz="4000" dirty="0"/>
              <a:t>Will this work?</a:t>
            </a:r>
          </a:p>
          <a:p>
            <a:pPr marL="201168" lvl="1" indent="0">
              <a:buNone/>
            </a:pPr>
            <a:r>
              <a:rPr lang="en-US" sz="3800" b="1" dirty="0" smtClean="0"/>
              <a:t>				…-…-….</a:t>
            </a:r>
            <a:endParaRPr lang="en-US" sz="3800" dirty="0"/>
          </a:p>
          <a:p>
            <a:r>
              <a:rPr lang="en-US" sz="4000" dirty="0"/>
              <a:t>How about this</a:t>
            </a:r>
            <a:r>
              <a:rPr lang="en-US" sz="4000" dirty="0" smtClean="0"/>
              <a:t>?</a:t>
            </a:r>
          </a:p>
          <a:p>
            <a:pPr marL="201168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***-***-***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41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 </a:t>
            </a:r>
            <a:r>
              <a:rPr lang="en-US" sz="4000" dirty="0"/>
              <a:t>want to represent a US telephone number:</a:t>
            </a:r>
          </a:p>
          <a:p>
            <a:r>
              <a:rPr lang="en-US" sz="4000" dirty="0"/>
              <a:t>Will this work?</a:t>
            </a:r>
          </a:p>
          <a:p>
            <a:pPr marL="201168" lvl="1" indent="0">
              <a:buNone/>
            </a:pPr>
            <a:r>
              <a:rPr lang="en-US" sz="3800" b="1" dirty="0" smtClean="0"/>
              <a:t>				…-…-….</a:t>
            </a:r>
            <a:endParaRPr lang="en-US" sz="4000" dirty="0"/>
          </a:p>
          <a:p>
            <a:r>
              <a:rPr lang="en-US" sz="4000" dirty="0"/>
              <a:t>123-456-7890 will match.</a:t>
            </a:r>
          </a:p>
          <a:p>
            <a:r>
              <a:rPr lang="en-US" sz="4000" dirty="0"/>
              <a:t>So will: </a:t>
            </a:r>
            <a:r>
              <a:rPr lang="en-US" sz="4000" dirty="0" err="1"/>
              <a:t>abc-def-hijk</a:t>
            </a:r>
            <a:endParaRPr lang="en-US" sz="4000" dirty="0"/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Not the best solution.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4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000" b="1" dirty="0" smtClean="0"/>
              <a:t>{</a:t>
            </a:r>
            <a:r>
              <a:rPr lang="en-US" sz="4000" b="1" dirty="0"/>
              <a:t>count}</a:t>
            </a:r>
            <a:r>
              <a:rPr lang="en-US" sz="4000" dirty="0"/>
              <a:t> -defines an exact number of characters.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4000" b="1" dirty="0" smtClean="0"/>
              <a:t>‘</a:t>
            </a:r>
            <a:r>
              <a:rPr lang="en-US" sz="4000" b="1" dirty="0"/>
              <a:t>a{3}’</a:t>
            </a:r>
            <a:r>
              <a:rPr lang="en-US" sz="4000" dirty="0"/>
              <a:t>defines exactly three character </a:t>
            </a:r>
            <a:r>
              <a:rPr lang="en-US" sz="4000" dirty="0" smtClean="0"/>
              <a:t>a’s or </a:t>
            </a:r>
            <a:r>
              <a:rPr lang="en-US" sz="4000" dirty="0"/>
              <a:t>‘</a:t>
            </a:r>
            <a:r>
              <a:rPr lang="en-US" sz="4000" dirty="0" err="1"/>
              <a:t>aaa</a:t>
            </a:r>
            <a:r>
              <a:rPr lang="en-US" sz="4000" dirty="0"/>
              <a:t>’.</a:t>
            </a:r>
          </a:p>
          <a:p>
            <a:pPr algn="just"/>
            <a:endParaRPr lang="en-US" sz="400" dirty="0" smtClean="0"/>
          </a:p>
          <a:p>
            <a:pPr algn="just"/>
            <a:r>
              <a:rPr lang="en-US" sz="4000" b="1" dirty="0" smtClean="0"/>
              <a:t>‘.{</a:t>
            </a:r>
            <a:r>
              <a:rPr lang="en-US" sz="4000" b="1" dirty="0"/>
              <a:t>4</a:t>
            </a:r>
            <a:r>
              <a:rPr lang="en-US" sz="4000" b="1" dirty="0" smtClean="0"/>
              <a:t>}’</a:t>
            </a:r>
            <a:r>
              <a:rPr lang="en-US" sz="4000" dirty="0" smtClean="0"/>
              <a:t> </a:t>
            </a:r>
            <a:r>
              <a:rPr lang="en-US" sz="4000" dirty="0"/>
              <a:t>matches any four characters.</a:t>
            </a:r>
          </a:p>
          <a:p>
            <a:pPr algn="just"/>
            <a:r>
              <a:rPr lang="en-US" sz="4000" dirty="0"/>
              <a:t>We could define the phone number as</a:t>
            </a:r>
            <a:r>
              <a:rPr lang="en-US" sz="4000" dirty="0" smtClean="0"/>
              <a:t>:	</a:t>
            </a:r>
          </a:p>
          <a:p>
            <a:pPr marL="201168" lvl="1" indent="0" algn="just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</a:t>
            </a:r>
            <a:r>
              <a:rPr lang="en-US" sz="4400" b="1" dirty="0" smtClean="0"/>
              <a:t>.{</a:t>
            </a:r>
            <a:r>
              <a:rPr lang="en-US" sz="4400" b="1" dirty="0"/>
              <a:t>3}-.{3}-.{4}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20729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000" b="1" dirty="0" smtClean="0"/>
              <a:t>{</a:t>
            </a:r>
            <a:r>
              <a:rPr lang="en-US" sz="4000" b="1" dirty="0"/>
              <a:t>min, max}</a:t>
            </a:r>
            <a:r>
              <a:rPr lang="en-US" sz="4000" dirty="0"/>
              <a:t> –defines a minimum and a maximum number of characters.</a:t>
            </a:r>
          </a:p>
          <a:p>
            <a:pPr algn="just"/>
            <a:r>
              <a:rPr lang="en-US" sz="4000" b="1" dirty="0"/>
              <a:t>‘.{2,8</a:t>
            </a:r>
            <a:r>
              <a:rPr lang="en-US" sz="4000" b="1" dirty="0" smtClean="0"/>
              <a:t>}’</a:t>
            </a:r>
            <a:r>
              <a:rPr lang="en-US" sz="4000" dirty="0" smtClean="0"/>
              <a:t> </a:t>
            </a:r>
            <a:r>
              <a:rPr lang="en-US" sz="4000" dirty="0"/>
              <a:t>matches any 2 or more characters, up to 8 characters.</a:t>
            </a:r>
          </a:p>
          <a:p>
            <a:pPr algn="just"/>
            <a:r>
              <a:rPr lang="en-US" sz="4000" b="1" dirty="0"/>
              <a:t>{min,}</a:t>
            </a:r>
            <a:r>
              <a:rPr lang="en-US" sz="4000" dirty="0"/>
              <a:t> –defines a minimum or more characters. There is no maximum.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5814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/>
              <a:t>does the pattern </a:t>
            </a:r>
            <a:r>
              <a:rPr lang="en-US" sz="3600" dirty="0" err="1"/>
              <a:t>sto</a:t>
            </a:r>
            <a:r>
              <a:rPr lang="en-US" sz="3600" dirty="0"/>
              <a:t>{1,}p match?</a:t>
            </a:r>
          </a:p>
          <a:p>
            <a:pPr lvl="1"/>
            <a:r>
              <a:rPr lang="en-US" sz="3400" dirty="0" smtClean="0"/>
              <a:t>stop</a:t>
            </a:r>
          </a:p>
          <a:p>
            <a:pPr lvl="1"/>
            <a:r>
              <a:rPr lang="en-US" sz="3400" dirty="0" err="1"/>
              <a:t>s</a:t>
            </a:r>
            <a:r>
              <a:rPr lang="en-US" sz="3400" dirty="0" err="1" smtClean="0"/>
              <a:t>tp</a:t>
            </a:r>
            <a:endParaRPr lang="en-US" sz="3400" dirty="0" smtClean="0"/>
          </a:p>
          <a:p>
            <a:pPr lvl="1"/>
            <a:r>
              <a:rPr lang="en-US" sz="3400" dirty="0" err="1" smtClean="0"/>
              <a:t>stoip</a:t>
            </a:r>
            <a:endParaRPr lang="en-US" sz="3400" dirty="0" smtClean="0"/>
          </a:p>
          <a:p>
            <a:pPr lvl="1"/>
            <a:r>
              <a:rPr lang="en-US" sz="3600" dirty="0"/>
              <a:t>s</a:t>
            </a:r>
            <a:r>
              <a:rPr lang="en-US" sz="3600" dirty="0" smtClean="0"/>
              <a:t>toop</a:t>
            </a:r>
          </a:p>
          <a:p>
            <a:pPr lvl="1"/>
            <a:r>
              <a:rPr lang="en-US" sz="3600" dirty="0" err="1"/>
              <a:t>s</a:t>
            </a:r>
            <a:r>
              <a:rPr lang="en-US" sz="3600" dirty="0" err="1" smtClean="0"/>
              <a:t>tooop</a:t>
            </a:r>
            <a:endParaRPr lang="en-US" sz="3600" dirty="0" smtClean="0"/>
          </a:p>
          <a:p>
            <a:pPr lvl="1"/>
            <a:r>
              <a:rPr lang="en-US" sz="3600" dirty="0" err="1" smtClean="0"/>
              <a:t>stoooooooooop</a:t>
            </a:r>
            <a:endParaRPr lang="en-US" sz="3600" b="1" dirty="0"/>
          </a:p>
        </p:txBody>
      </p:sp>
      <p:sp>
        <p:nvSpPr>
          <p:cNvPr id="4" name="Multiply 3"/>
          <p:cNvSpPr/>
          <p:nvPr/>
        </p:nvSpPr>
        <p:spPr>
          <a:xfrm>
            <a:off x="1733005" y="3578740"/>
            <a:ext cx="383178" cy="5229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733005" y="2947369"/>
            <a:ext cx="383178" cy="5229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72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[ </a:t>
            </a:r>
            <a:r>
              <a:rPr lang="en-US" sz="3600" b="1" dirty="0"/>
              <a:t>]</a:t>
            </a:r>
            <a:r>
              <a:rPr lang="en-US" sz="3600" dirty="0"/>
              <a:t> –defines a subset of an expression. Any one character will match the pattern.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[1234567890]</a:t>
            </a:r>
            <a:r>
              <a:rPr lang="en-US" sz="3600" dirty="0"/>
              <a:t> will match any number, not a letter.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phone number pattern becomes: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[1234567890]{3}-[1234567890]{3</a:t>
            </a:r>
            <a:r>
              <a:rPr lang="en-US" sz="3600" b="1" dirty="0" smtClean="0"/>
              <a:t>}-[</a:t>
            </a:r>
            <a:r>
              <a:rPr lang="en-US" sz="3600" b="1" dirty="0"/>
              <a:t>1234567890]{4}</a:t>
            </a:r>
          </a:p>
        </p:txBody>
      </p:sp>
    </p:spTree>
    <p:extLst>
      <p:ext uri="{BB962C8B-B14F-4D97-AF65-F5344CB8AC3E}">
        <p14:creationId xmlns:p14="http://schemas.microsoft.com/office/powerpoint/2010/main" xmlns="" val="18982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734</Words>
  <Application>Microsoft Office PowerPoint</Application>
  <PresentationFormat>Custom</PresentationFormat>
  <Paragraphs>167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Regular Expression</vt:lpstr>
      <vt:lpstr>  Definition of Regular Expressions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  Regular Expression Patterns</vt:lpstr>
      <vt:lpstr>Slide 17</vt:lpstr>
      <vt:lpstr>  Regular Expression Patterns</vt:lpstr>
      <vt:lpstr>    Being Greedy</vt:lpstr>
      <vt:lpstr>    Being Greedy</vt:lpstr>
      <vt:lpstr>     Being Greedy</vt:lpstr>
      <vt:lpstr>  Expression Grouping</vt:lpstr>
      <vt:lpstr>  Expression Grouping</vt:lpstr>
      <vt:lpstr>   What is this RegEx?</vt:lpstr>
      <vt:lpstr>   What is this RegEx?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  <vt:lpstr>  Oracle  REGEXP_XXXXXX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Rajeev Ranjan</dc:creator>
  <cp:lastModifiedBy>Admin</cp:lastModifiedBy>
  <cp:revision>48</cp:revision>
  <dcterms:created xsi:type="dcterms:W3CDTF">2015-05-31T05:42:37Z</dcterms:created>
  <dcterms:modified xsi:type="dcterms:W3CDTF">2015-06-01T05:18:44Z</dcterms:modified>
</cp:coreProperties>
</file>