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7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9B65-23C5-4D6F-BB22-39AE4B4EE02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B600-0190-4ACF-8A7D-DDAE77E7D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47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9B65-23C5-4D6F-BB22-39AE4B4EE02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B600-0190-4ACF-8A7D-DDAE77E7D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0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9B65-23C5-4D6F-BB22-39AE4B4EE02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B600-0190-4ACF-8A7D-DDAE77E7D45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4659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9B65-23C5-4D6F-BB22-39AE4B4EE02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B600-0190-4ACF-8A7D-DDAE77E7D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33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9B65-23C5-4D6F-BB22-39AE4B4EE02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B600-0190-4ACF-8A7D-DDAE77E7D45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808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9B65-23C5-4D6F-BB22-39AE4B4EE02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B600-0190-4ACF-8A7D-DDAE77E7D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067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9B65-23C5-4D6F-BB22-39AE4B4EE02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B600-0190-4ACF-8A7D-DDAE77E7D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694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9B65-23C5-4D6F-BB22-39AE4B4EE02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B600-0190-4ACF-8A7D-DDAE77E7D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11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9B65-23C5-4D6F-BB22-39AE4B4EE02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B600-0190-4ACF-8A7D-DDAE77E7D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25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9B65-23C5-4D6F-BB22-39AE4B4EE02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B600-0190-4ACF-8A7D-DDAE77E7D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25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9B65-23C5-4D6F-BB22-39AE4B4EE02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B600-0190-4ACF-8A7D-DDAE77E7D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3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9B65-23C5-4D6F-BB22-39AE4B4EE02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B600-0190-4ACF-8A7D-DDAE77E7D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40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9B65-23C5-4D6F-BB22-39AE4B4EE02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B600-0190-4ACF-8A7D-DDAE77E7D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79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9B65-23C5-4D6F-BB22-39AE4B4EE02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B600-0190-4ACF-8A7D-DDAE77E7D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03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9B65-23C5-4D6F-BB22-39AE4B4EE02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B600-0190-4ACF-8A7D-DDAE77E7D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51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9B65-23C5-4D6F-BB22-39AE4B4EE02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B600-0190-4ACF-8A7D-DDAE77E7D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87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69B65-23C5-4D6F-BB22-39AE4B4EE02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63B600-0190-4ACF-8A7D-DDAE77E7D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45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0304" y="714375"/>
            <a:ext cx="977342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 smtClean="0">
                <a:solidFill>
                  <a:schemeClr val="accent1"/>
                </a:solidFill>
              </a:rPr>
              <a:t>CAPSTONE PROJECT</a:t>
            </a:r>
          </a:p>
          <a:p>
            <a:endParaRPr lang="en-IN" sz="2000" b="1" dirty="0"/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You</a:t>
            </a:r>
            <a:r>
              <a:rPr lang="en-US" sz="2400" b="1" dirty="0" smtClean="0"/>
              <a:t>Tube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Harvesting and Warehousing using SQL and </a:t>
            </a:r>
            <a:r>
              <a:rPr lang="en-US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Streamlit</a:t>
            </a:r>
            <a:endParaRPr lang="en-US" sz="2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b="1" dirty="0"/>
          </a:p>
          <a:p>
            <a:r>
              <a:rPr lang="en-US" sz="2000" b="1" u="sng" dirty="0">
                <a:solidFill>
                  <a:srgbClr val="FF0000"/>
                </a:solidFill>
              </a:rPr>
              <a:t>Skills take away From This </a:t>
            </a:r>
            <a:r>
              <a:rPr lang="en-US" sz="2000" b="1" u="sng" dirty="0" smtClean="0">
                <a:solidFill>
                  <a:srgbClr val="FF0000"/>
                </a:solidFill>
              </a:rPr>
              <a:t>Project:</a:t>
            </a:r>
          </a:p>
          <a:p>
            <a:endParaRPr lang="en-US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/>
                </a:solidFill>
              </a:rPr>
              <a:t>Python </a:t>
            </a:r>
            <a:r>
              <a:rPr lang="en-US" b="1" dirty="0" smtClean="0">
                <a:solidFill>
                  <a:schemeClr val="accent6"/>
                </a:solidFill>
              </a:rPr>
              <a:t>scripting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accent6"/>
                </a:solidFill>
              </a:rPr>
              <a:t>Data Collection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err="1" smtClean="0">
                <a:solidFill>
                  <a:schemeClr val="accent6"/>
                </a:solidFill>
              </a:rPr>
              <a:t>Streamlit</a:t>
            </a:r>
            <a:endParaRPr lang="en-US" b="1" dirty="0" smtClean="0">
              <a:solidFill>
                <a:schemeClr val="accent6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accent6"/>
                </a:solidFill>
              </a:rPr>
              <a:t>API integration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accent6"/>
                </a:solidFill>
              </a:rPr>
              <a:t>Data </a:t>
            </a:r>
            <a:r>
              <a:rPr lang="en-US" b="1" dirty="0">
                <a:solidFill>
                  <a:schemeClr val="accent6"/>
                </a:solidFill>
              </a:rPr>
              <a:t>Management using </a:t>
            </a:r>
            <a:r>
              <a:rPr lang="en-US" b="1" dirty="0" smtClean="0">
                <a:solidFill>
                  <a:schemeClr val="accent6"/>
                </a:solidFill>
              </a:rPr>
              <a:t>SQL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err="1" smtClean="0">
                <a:solidFill>
                  <a:schemeClr val="accent6"/>
                </a:solidFill>
              </a:rPr>
              <a:t>MongoDB</a:t>
            </a:r>
            <a:r>
              <a:rPr lang="en-US" b="1" dirty="0" smtClean="0">
                <a:solidFill>
                  <a:schemeClr val="accent6"/>
                </a:solidFill>
              </a:rPr>
              <a:t> as Data Lake</a:t>
            </a:r>
          </a:p>
          <a:p>
            <a:endParaRPr lang="en-US" b="1" dirty="0"/>
          </a:p>
          <a:p>
            <a:r>
              <a:rPr lang="en-IN" b="1" dirty="0" smtClean="0">
                <a:solidFill>
                  <a:srgbClr val="FF0000"/>
                </a:solidFill>
              </a:rPr>
              <a:t>Domain: </a:t>
            </a:r>
            <a:r>
              <a:rPr lang="en-IN" b="1" dirty="0">
                <a:solidFill>
                  <a:srgbClr val="FF0000"/>
                </a:solidFill>
              </a:rPr>
              <a:t>Social Media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03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876300"/>
            <a:ext cx="10353675" cy="5124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7250" y="506968"/>
            <a:ext cx="821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Data Harvest: Extract and Upload the Channel Details to Data Lake(</a:t>
            </a:r>
            <a:r>
              <a:rPr lang="en-IN" dirty="0" err="1" smtClean="0">
                <a:solidFill>
                  <a:schemeClr val="accent1"/>
                </a:solidFill>
              </a:rPr>
              <a:t>MongoDB</a:t>
            </a:r>
            <a:r>
              <a:rPr lang="en-IN" dirty="0" smtClean="0">
                <a:solidFill>
                  <a:schemeClr val="accent1"/>
                </a:solidFill>
              </a:rPr>
              <a:t>)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56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762000"/>
            <a:ext cx="10287000" cy="5295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3450" y="392668"/>
            <a:ext cx="737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Re-Entering the same Channel ID that gives message as already exists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4" y="819149"/>
            <a:ext cx="10267951" cy="51911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550" y="449817"/>
            <a:ext cx="604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Transfer Screen to Transfer the details to Data </a:t>
            </a:r>
            <a:r>
              <a:rPr lang="en-IN" dirty="0" err="1" smtClean="0">
                <a:solidFill>
                  <a:schemeClr val="accent1"/>
                </a:solidFill>
              </a:rPr>
              <a:t>Warhouse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2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933450"/>
            <a:ext cx="10296526" cy="5114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3925" y="564118"/>
            <a:ext cx="647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Choose the Channel to transfer the details to Data </a:t>
            </a:r>
            <a:r>
              <a:rPr lang="en-IN" dirty="0" err="1" smtClean="0">
                <a:solidFill>
                  <a:schemeClr val="accent1"/>
                </a:solidFill>
              </a:rPr>
              <a:t>Warhouse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43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809626"/>
            <a:ext cx="10353676" cy="518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2975" y="440294"/>
            <a:ext cx="544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Table created successfully for transferred channel 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6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819149"/>
            <a:ext cx="10391775" cy="52006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5350" y="449817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Channel Name exists to store the details in Data </a:t>
            </a:r>
            <a:r>
              <a:rPr lang="en-IN" dirty="0" err="1" smtClean="0">
                <a:solidFill>
                  <a:schemeClr val="accent1"/>
                </a:solidFill>
              </a:rPr>
              <a:t>Warhouse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11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800100"/>
            <a:ext cx="10496550" cy="5238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7250" y="430768"/>
            <a:ext cx="26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Channel Data </a:t>
            </a:r>
            <a:r>
              <a:rPr lang="en-IN" dirty="0" err="1" smtClean="0">
                <a:solidFill>
                  <a:schemeClr val="accent1"/>
                </a:solidFill>
              </a:rPr>
              <a:t>Warhouse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4" y="847725"/>
            <a:ext cx="10363201" cy="53054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4874" y="478393"/>
            <a:ext cx="245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Videos Data </a:t>
            </a:r>
            <a:r>
              <a:rPr lang="en-IN" dirty="0" err="1" smtClean="0">
                <a:solidFill>
                  <a:schemeClr val="accent1"/>
                </a:solidFill>
              </a:rPr>
              <a:t>Warhouse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64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781050"/>
            <a:ext cx="10534650" cy="53816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0100" y="411718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Playlist Data </a:t>
            </a:r>
            <a:r>
              <a:rPr lang="en-IN" dirty="0" err="1" smtClean="0">
                <a:solidFill>
                  <a:schemeClr val="accent1"/>
                </a:solidFill>
              </a:rPr>
              <a:t>Warhouse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0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66774"/>
            <a:ext cx="10506075" cy="51816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497442"/>
            <a:ext cx="28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Comments Data </a:t>
            </a:r>
            <a:r>
              <a:rPr lang="en-IN" dirty="0" err="1" smtClean="0">
                <a:solidFill>
                  <a:schemeClr val="accent1"/>
                </a:solidFill>
              </a:rPr>
              <a:t>Warhouse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89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9004" y="543439"/>
            <a:ext cx="935355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b="1" dirty="0" smtClean="0"/>
          </a:p>
          <a:p>
            <a:pPr algn="ctr"/>
            <a:r>
              <a:rPr lang="en-IN" sz="3200" b="1" u="sng" dirty="0" smtClean="0">
                <a:solidFill>
                  <a:schemeClr val="accent1"/>
                </a:solidFill>
              </a:rPr>
              <a:t>Problem Statement</a:t>
            </a:r>
            <a:endParaRPr lang="en-IN" sz="3200" b="0" u="sng" dirty="0" smtClean="0">
              <a:solidFill>
                <a:schemeClr val="accent1"/>
              </a:solidFill>
              <a:effectLst/>
            </a:endParaRPr>
          </a:p>
          <a:p>
            <a:endParaRPr lang="en-IN" dirty="0" smtClean="0"/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accent6"/>
                </a:solidFill>
              </a:rPr>
              <a:t>The </a:t>
            </a:r>
            <a:r>
              <a:rPr lang="en-US" dirty="0">
                <a:solidFill>
                  <a:schemeClr val="accent6"/>
                </a:solidFill>
              </a:rPr>
              <a:t>problem statement is to create a </a:t>
            </a:r>
            <a:r>
              <a:rPr lang="en-US" dirty="0" err="1">
                <a:solidFill>
                  <a:schemeClr val="accent6"/>
                </a:solidFill>
              </a:rPr>
              <a:t>Streamlit</a:t>
            </a:r>
            <a:r>
              <a:rPr lang="en-US" dirty="0">
                <a:solidFill>
                  <a:schemeClr val="accent6"/>
                </a:solidFill>
              </a:rPr>
              <a:t> application that allows users to access and analyze data from multiple YouTube channels. The application should have the following features</a:t>
            </a:r>
            <a:r>
              <a:rPr lang="en-US" dirty="0" smtClean="0">
                <a:solidFill>
                  <a:schemeClr val="accent6"/>
                </a:solidFill>
              </a:rPr>
              <a:t>:</a:t>
            </a:r>
          </a:p>
          <a:p>
            <a:endParaRPr lang="en-US" b="0" dirty="0" smtClean="0">
              <a:solidFill>
                <a:schemeClr val="accent6"/>
              </a:solidFill>
              <a:effectLst/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6"/>
                </a:solidFill>
              </a:rPr>
              <a:t>Ability </a:t>
            </a:r>
            <a:r>
              <a:rPr lang="en-US" dirty="0">
                <a:solidFill>
                  <a:schemeClr val="accent6"/>
                </a:solidFill>
              </a:rPr>
              <a:t>to input a YouTube channel ID and retrieve all the relevant data (Channel name, subscribers, total video count, playlist ID, video ID, likes, dislikes, comments of each video) using Google API</a:t>
            </a:r>
            <a:r>
              <a:rPr lang="en-US" dirty="0" smtClean="0">
                <a:solidFill>
                  <a:schemeClr val="accent6"/>
                </a:solidFill>
              </a:rPr>
              <a:t>.</a:t>
            </a:r>
          </a:p>
          <a:p>
            <a:pPr fontAlgn="base"/>
            <a:endParaRPr lang="en-US" dirty="0">
              <a:solidFill>
                <a:schemeClr val="accent6"/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/>
                </a:solidFill>
              </a:rPr>
              <a:t> Ability to collect data for up to 10 different YouTube channels and store them in the data lake by clicking a button</a:t>
            </a:r>
            <a:r>
              <a:rPr lang="en-US" dirty="0" smtClean="0">
                <a:solidFill>
                  <a:schemeClr val="accent6"/>
                </a:solidFill>
              </a:rPr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/>
                </a:solidFill>
              </a:rPr>
              <a:t> Option to store the data in a MYSQL or </a:t>
            </a:r>
            <a:r>
              <a:rPr lang="en-US" dirty="0" err="1">
                <a:solidFill>
                  <a:schemeClr val="accent6"/>
                </a:solidFill>
              </a:rPr>
              <a:t>PostgreSQL</a:t>
            </a:r>
            <a:r>
              <a:rPr lang="en-US" dirty="0" smtClean="0">
                <a:solidFill>
                  <a:schemeClr val="accent6"/>
                </a:solidFill>
              </a:rPr>
              <a:t>.</a:t>
            </a:r>
          </a:p>
          <a:p>
            <a:pPr fontAlgn="base"/>
            <a:endParaRPr lang="en-US" dirty="0">
              <a:solidFill>
                <a:schemeClr val="accent6"/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/>
                </a:solidFill>
              </a:rPr>
              <a:t>Ability to search and retrieve data from the SQL database using different search options, including joining tables to get channel details.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225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847725"/>
            <a:ext cx="10363200" cy="5162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4875" y="478393"/>
            <a:ext cx="4362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Queries Screen for Analyse and Visualize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75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819150"/>
            <a:ext cx="10410826" cy="51911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6775" y="449818"/>
            <a:ext cx="787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1. What </a:t>
            </a:r>
            <a:r>
              <a:rPr lang="en-US" dirty="0">
                <a:solidFill>
                  <a:schemeClr val="accent1"/>
                </a:solidFill>
              </a:rPr>
              <a:t>are the names of all the videos and their corresponding </a:t>
            </a:r>
            <a:r>
              <a:rPr lang="en-US" dirty="0" smtClean="0">
                <a:solidFill>
                  <a:schemeClr val="accent1"/>
                </a:solidFill>
              </a:rPr>
              <a:t>channels?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44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895350"/>
            <a:ext cx="10353675" cy="5000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6300" y="526018"/>
            <a:ext cx="945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2. </a:t>
            </a:r>
            <a:r>
              <a:rPr lang="en-US" dirty="0">
                <a:solidFill>
                  <a:schemeClr val="accent1"/>
                </a:solidFill>
              </a:rPr>
              <a:t> Which channels have the most number of videos, and how many videos do they have?"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848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4" y="857249"/>
            <a:ext cx="10439401" cy="5114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8674" y="487917"/>
            <a:ext cx="79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3. What </a:t>
            </a:r>
            <a:r>
              <a:rPr lang="en-US" dirty="0">
                <a:solidFill>
                  <a:schemeClr val="accent1"/>
                </a:solidFill>
              </a:rPr>
              <a:t>are the top 10 most viewed videos and their respective channels?"</a:t>
            </a:r>
          </a:p>
        </p:txBody>
      </p:sp>
    </p:spTree>
    <p:extLst>
      <p:ext uri="{BB962C8B-B14F-4D97-AF65-F5344CB8AC3E}">
        <p14:creationId xmlns:p14="http://schemas.microsoft.com/office/powerpoint/2010/main" val="311789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914400"/>
            <a:ext cx="10248900" cy="5076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550" y="545068"/>
            <a:ext cx="10431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4. </a:t>
            </a:r>
            <a:r>
              <a:rPr lang="en-US" dirty="0">
                <a:solidFill>
                  <a:schemeClr val="accent1"/>
                </a:solidFill>
              </a:rPr>
              <a:t>How many comments were made on each video, and what are their corresponding video names?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02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828674"/>
            <a:ext cx="10353675" cy="51435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5350" y="459342"/>
            <a:ext cx="10570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5. </a:t>
            </a:r>
            <a:r>
              <a:rPr lang="en-US" dirty="0">
                <a:solidFill>
                  <a:schemeClr val="accent1"/>
                </a:solidFill>
              </a:rPr>
              <a:t>Which videos have the highest number of likes, and what are their corresponding channel names?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915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4400"/>
            <a:ext cx="10325100" cy="5133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545068"/>
            <a:ext cx="111011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700" dirty="0" smtClean="0">
                <a:solidFill>
                  <a:schemeClr val="accent1"/>
                </a:solidFill>
              </a:rPr>
              <a:t>6. </a:t>
            </a:r>
            <a:r>
              <a:rPr lang="en-US" sz="1700" dirty="0">
                <a:solidFill>
                  <a:schemeClr val="accent1"/>
                </a:solidFill>
              </a:rPr>
              <a:t>What is the total number of likes and dislikes for each video, and what are their corresponding video names?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8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876301"/>
            <a:ext cx="10296525" cy="5124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5350" y="506969"/>
            <a:ext cx="11081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7. </a:t>
            </a:r>
            <a:r>
              <a:rPr lang="en-US" dirty="0">
                <a:solidFill>
                  <a:schemeClr val="accent1"/>
                </a:solidFill>
              </a:rPr>
              <a:t>What is the total number of views for each channel, and what are their corresponding channel names?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916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4" y="857250"/>
            <a:ext cx="10306051" cy="51911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3924" y="487918"/>
            <a:ext cx="9209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8. </a:t>
            </a:r>
            <a:r>
              <a:rPr lang="en-US" dirty="0">
                <a:solidFill>
                  <a:schemeClr val="accent1"/>
                </a:solidFill>
              </a:rPr>
              <a:t>What are the names of all the channels that have published videos in the year 2022?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472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923926"/>
            <a:ext cx="10344150" cy="5124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5350" y="554594"/>
            <a:ext cx="11120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700" dirty="0" smtClean="0">
                <a:solidFill>
                  <a:srgbClr val="FF0000"/>
                </a:solidFill>
              </a:rPr>
              <a:t>9. </a:t>
            </a:r>
            <a:r>
              <a:rPr lang="en-US" sz="1700" dirty="0">
                <a:solidFill>
                  <a:srgbClr val="FF0000"/>
                </a:solidFill>
              </a:rPr>
              <a:t>What is the average duration of all videos in each channel, and what are their corresponding channel names?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379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9175" y="628650"/>
            <a:ext cx="10058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 smtClean="0">
                <a:solidFill>
                  <a:schemeClr val="accent1"/>
                </a:solidFill>
              </a:rPr>
              <a:t>Approach</a:t>
            </a:r>
          </a:p>
          <a:p>
            <a:endParaRPr lang="en-IN" b="1" dirty="0"/>
          </a:p>
          <a:p>
            <a:r>
              <a:rPr lang="en-US" b="1" dirty="0">
                <a:solidFill>
                  <a:srgbClr val="FF0000"/>
                </a:solidFill>
              </a:rPr>
              <a:t>Set up a </a:t>
            </a:r>
            <a:r>
              <a:rPr lang="en-US" b="1" dirty="0" err="1">
                <a:solidFill>
                  <a:srgbClr val="FF0000"/>
                </a:solidFill>
              </a:rPr>
              <a:t>Streamlit</a:t>
            </a:r>
            <a:r>
              <a:rPr lang="en-US" b="1" dirty="0">
                <a:solidFill>
                  <a:srgbClr val="FF0000"/>
                </a:solidFill>
              </a:rPr>
              <a:t> app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6"/>
                </a:solidFill>
              </a:rPr>
              <a:t>Streamlit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is a great </a:t>
            </a:r>
            <a:r>
              <a:rPr lang="en-US" dirty="0" smtClean="0">
                <a:solidFill>
                  <a:schemeClr val="accent6"/>
                </a:solidFill>
              </a:rPr>
              <a:t>UI </a:t>
            </a:r>
            <a:r>
              <a:rPr lang="en-US" dirty="0">
                <a:solidFill>
                  <a:schemeClr val="accent6"/>
                </a:solidFill>
              </a:rPr>
              <a:t>for building data visualization and analysis tools quickly and easily. </a:t>
            </a:r>
            <a:r>
              <a:rPr lang="en-US" dirty="0" smtClean="0">
                <a:solidFill>
                  <a:schemeClr val="accent6"/>
                </a:solidFill>
              </a:rPr>
              <a:t>We </a:t>
            </a:r>
            <a:r>
              <a:rPr lang="en-US" dirty="0">
                <a:solidFill>
                  <a:schemeClr val="accent6"/>
                </a:solidFill>
              </a:rPr>
              <a:t>can use </a:t>
            </a:r>
            <a:r>
              <a:rPr lang="en-US" dirty="0" err="1">
                <a:solidFill>
                  <a:schemeClr val="accent6"/>
                </a:solidFill>
              </a:rPr>
              <a:t>Streamlit</a:t>
            </a:r>
            <a:r>
              <a:rPr lang="en-US" dirty="0">
                <a:solidFill>
                  <a:schemeClr val="accent6"/>
                </a:solidFill>
              </a:rPr>
              <a:t> to create a simple UI where </a:t>
            </a:r>
            <a:r>
              <a:rPr lang="en-US" dirty="0" smtClean="0">
                <a:solidFill>
                  <a:schemeClr val="accent6"/>
                </a:solidFill>
              </a:rPr>
              <a:t>we </a:t>
            </a:r>
            <a:r>
              <a:rPr lang="en-US" dirty="0">
                <a:solidFill>
                  <a:schemeClr val="accent6"/>
                </a:solidFill>
              </a:rPr>
              <a:t>can enter a YouTube channel ID, view the channel details, and select channels to migrate to the data warehouse</a:t>
            </a:r>
            <a:r>
              <a:rPr lang="en-US" dirty="0" smtClean="0"/>
              <a:t>.</a:t>
            </a:r>
            <a:endParaRPr lang="en-IN" b="1" dirty="0" smtClean="0"/>
          </a:p>
          <a:p>
            <a:endParaRPr lang="en-IN" b="1" dirty="0"/>
          </a:p>
          <a:p>
            <a:r>
              <a:rPr lang="en-US" b="1" dirty="0">
                <a:solidFill>
                  <a:srgbClr val="FF0000"/>
                </a:solidFill>
              </a:rPr>
              <a:t>Connect to the YouTube API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accent6"/>
                </a:solidFill>
              </a:rPr>
              <a:t>We'll </a:t>
            </a:r>
            <a:r>
              <a:rPr lang="en-US" dirty="0">
                <a:solidFill>
                  <a:schemeClr val="accent6"/>
                </a:solidFill>
              </a:rPr>
              <a:t>need to use the YouTube API to retrieve channel and video data. </a:t>
            </a:r>
            <a:r>
              <a:rPr lang="en-US" dirty="0" smtClean="0">
                <a:solidFill>
                  <a:schemeClr val="accent6"/>
                </a:solidFill>
              </a:rPr>
              <a:t>We </a:t>
            </a:r>
            <a:r>
              <a:rPr lang="en-US" dirty="0">
                <a:solidFill>
                  <a:schemeClr val="accent6"/>
                </a:solidFill>
              </a:rPr>
              <a:t>can use the Google API client library for Python to make requests to the API</a:t>
            </a:r>
            <a:r>
              <a:rPr lang="en-US" dirty="0" smtClean="0">
                <a:solidFill>
                  <a:schemeClr val="accent6"/>
                </a:solidFill>
              </a:rPr>
              <a:t>.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Store and Clean </a:t>
            </a:r>
            <a:r>
              <a:rPr lang="en-US" b="1" dirty="0" smtClean="0">
                <a:solidFill>
                  <a:srgbClr val="FF0000"/>
                </a:solidFill>
              </a:rPr>
              <a:t>data: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accent6"/>
                </a:solidFill>
              </a:rPr>
              <a:t>Once we </a:t>
            </a:r>
            <a:r>
              <a:rPr lang="en-US" dirty="0">
                <a:solidFill>
                  <a:schemeClr val="accent6"/>
                </a:solidFill>
              </a:rPr>
              <a:t>retrieve the data from the YouTube API, store it in a </a:t>
            </a:r>
            <a:r>
              <a:rPr lang="en-US" dirty="0" err="1" smtClean="0">
                <a:solidFill>
                  <a:schemeClr val="accent6"/>
                </a:solidFill>
              </a:rPr>
              <a:t>MongoDb</a:t>
            </a:r>
            <a:r>
              <a:rPr lang="en-US" dirty="0" smtClean="0">
                <a:solidFill>
                  <a:schemeClr val="accent6"/>
                </a:solidFill>
              </a:rPr>
              <a:t> Document format </a:t>
            </a:r>
            <a:r>
              <a:rPr lang="en-US" dirty="0">
                <a:solidFill>
                  <a:schemeClr val="accent6"/>
                </a:solidFill>
              </a:rPr>
              <a:t>for temporary storage before migrating to the data warehouse.</a:t>
            </a:r>
            <a:r>
              <a:rPr lang="en-US" dirty="0"/>
              <a:t> </a:t>
            </a:r>
            <a:endParaRPr lang="en-US" b="1" u="sng" dirty="0"/>
          </a:p>
          <a:p>
            <a:r>
              <a:rPr lang="en-US" b="1" dirty="0">
                <a:solidFill>
                  <a:srgbClr val="FF0000"/>
                </a:solidFill>
              </a:rPr>
              <a:t>Migrate data to a </a:t>
            </a:r>
            <a:r>
              <a:rPr lang="en-US" b="1" dirty="0" err="1" smtClean="0">
                <a:solidFill>
                  <a:srgbClr val="FF0000"/>
                </a:solidFill>
              </a:rPr>
              <a:t>PostgreSQL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data warehouse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accent6"/>
                </a:solidFill>
              </a:rPr>
              <a:t>After we've </a:t>
            </a:r>
            <a:r>
              <a:rPr lang="en-US" dirty="0">
                <a:solidFill>
                  <a:schemeClr val="accent6"/>
                </a:solidFill>
              </a:rPr>
              <a:t>collected data for multiple channels, </a:t>
            </a:r>
            <a:r>
              <a:rPr lang="en-US" dirty="0" smtClean="0">
                <a:solidFill>
                  <a:schemeClr val="accent6"/>
                </a:solidFill>
              </a:rPr>
              <a:t>we </a:t>
            </a:r>
            <a:r>
              <a:rPr lang="en-US" dirty="0">
                <a:solidFill>
                  <a:schemeClr val="accent6"/>
                </a:solidFill>
              </a:rPr>
              <a:t>can migrate it to a </a:t>
            </a:r>
            <a:r>
              <a:rPr lang="en-US" dirty="0" err="1" smtClean="0">
                <a:solidFill>
                  <a:schemeClr val="accent6"/>
                </a:solidFill>
              </a:rPr>
              <a:t>PostgreSQL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data </a:t>
            </a:r>
            <a:r>
              <a:rPr lang="en-US" dirty="0" smtClean="0">
                <a:solidFill>
                  <a:schemeClr val="accent6"/>
                </a:solidFill>
              </a:rPr>
              <a:t>warehouse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to store a data into table format.</a:t>
            </a:r>
            <a:endParaRPr lang="en-I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07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904876"/>
            <a:ext cx="10448926" cy="50863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7725" y="535544"/>
            <a:ext cx="1064586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700" dirty="0" smtClean="0">
                <a:solidFill>
                  <a:schemeClr val="accent1"/>
                </a:solidFill>
              </a:rPr>
              <a:t>10. </a:t>
            </a:r>
            <a:r>
              <a:rPr lang="en-US" sz="1700" dirty="0">
                <a:solidFill>
                  <a:schemeClr val="accent1"/>
                </a:solidFill>
              </a:rPr>
              <a:t>Which videos have the highest number of comments, and what are their corresponding channel names?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468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650" y="581025"/>
            <a:ext cx="9296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solidFill>
                  <a:schemeClr val="accent1"/>
                </a:solidFill>
              </a:rPr>
              <a:t>Results</a:t>
            </a:r>
          </a:p>
          <a:p>
            <a:pPr algn="ctr"/>
            <a:endParaRPr lang="en-US" sz="3200" b="1" dirty="0" smtClean="0">
              <a:solidFill>
                <a:schemeClr val="accent1"/>
              </a:solidFill>
            </a:endParaRPr>
          </a:p>
          <a:p>
            <a:pPr algn="just"/>
            <a:r>
              <a:rPr lang="en-US" dirty="0" smtClean="0"/>
              <a:t>	</a:t>
            </a:r>
            <a:r>
              <a:rPr lang="en-US" dirty="0" smtClean="0">
                <a:solidFill>
                  <a:schemeClr val="accent6"/>
                </a:solidFill>
              </a:rPr>
              <a:t>This </a:t>
            </a:r>
            <a:r>
              <a:rPr lang="en-US" dirty="0">
                <a:solidFill>
                  <a:schemeClr val="accent6"/>
                </a:solidFill>
              </a:rPr>
              <a:t>project aims to develop a user-friendly </a:t>
            </a:r>
            <a:r>
              <a:rPr lang="en-US" dirty="0" err="1">
                <a:solidFill>
                  <a:schemeClr val="accent6"/>
                </a:solidFill>
              </a:rPr>
              <a:t>Streamlit</a:t>
            </a:r>
            <a:r>
              <a:rPr lang="en-US" dirty="0">
                <a:solidFill>
                  <a:schemeClr val="accent6"/>
                </a:solidFill>
              </a:rPr>
              <a:t> application that utilizes the Google API to extract information on a YouTube channel, stores it in a SQL database, and enables users to search for channel details and join tables to view data in the </a:t>
            </a:r>
            <a:r>
              <a:rPr lang="en-US" dirty="0" err="1">
                <a:solidFill>
                  <a:schemeClr val="accent6"/>
                </a:solidFill>
              </a:rPr>
              <a:t>Streamlit</a:t>
            </a:r>
            <a:r>
              <a:rPr lang="en-US" dirty="0">
                <a:solidFill>
                  <a:schemeClr val="accent6"/>
                </a:solidFill>
              </a:rPr>
              <a:t> app.</a:t>
            </a:r>
            <a:endParaRPr lang="en-US" b="0" dirty="0" smtClean="0">
              <a:solidFill>
                <a:schemeClr val="accent6"/>
              </a:solidFill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29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9175" y="628650"/>
            <a:ext cx="100584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 smtClean="0">
                <a:solidFill>
                  <a:schemeClr val="accent1"/>
                </a:solidFill>
              </a:rPr>
              <a:t>Approach</a:t>
            </a:r>
          </a:p>
          <a:p>
            <a:pPr fontAlgn="base"/>
            <a:endParaRPr lang="en-US" b="1" dirty="0" smtClean="0"/>
          </a:p>
          <a:p>
            <a:pPr fontAlgn="base"/>
            <a:r>
              <a:rPr lang="en-US" b="1" dirty="0" smtClean="0">
                <a:solidFill>
                  <a:srgbClr val="FF0000"/>
                </a:solidFill>
              </a:rPr>
              <a:t>Query </a:t>
            </a:r>
            <a:r>
              <a:rPr lang="en-US" b="1" dirty="0">
                <a:solidFill>
                  <a:srgbClr val="FF0000"/>
                </a:solidFill>
              </a:rPr>
              <a:t>the SQL data warehouse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  <a:p>
            <a:pPr fontAlgn="base"/>
            <a:r>
              <a:rPr lang="en-US" dirty="0" smtClean="0"/>
              <a:t>	</a:t>
            </a:r>
            <a:r>
              <a:rPr lang="en-US" dirty="0" smtClean="0">
                <a:solidFill>
                  <a:schemeClr val="accent6"/>
                </a:solidFill>
              </a:rPr>
              <a:t>We </a:t>
            </a:r>
            <a:r>
              <a:rPr lang="en-US" dirty="0">
                <a:solidFill>
                  <a:schemeClr val="accent6"/>
                </a:solidFill>
              </a:rPr>
              <a:t>can use SQL queries to </a:t>
            </a:r>
            <a:r>
              <a:rPr lang="en-US" dirty="0" smtClean="0">
                <a:solidFill>
                  <a:schemeClr val="accent6"/>
                </a:solidFill>
              </a:rPr>
              <a:t>join </a:t>
            </a:r>
            <a:r>
              <a:rPr lang="en-US" dirty="0">
                <a:solidFill>
                  <a:schemeClr val="accent6"/>
                </a:solidFill>
              </a:rPr>
              <a:t>the tables in the SQL data warehouse and retrieve data for specific channels based on </a:t>
            </a:r>
            <a:r>
              <a:rPr lang="en-US" dirty="0" smtClean="0">
                <a:solidFill>
                  <a:schemeClr val="accent6"/>
                </a:solidFill>
              </a:rPr>
              <a:t>our </a:t>
            </a:r>
            <a:r>
              <a:rPr lang="en-US" dirty="0">
                <a:solidFill>
                  <a:schemeClr val="accent6"/>
                </a:solidFill>
              </a:rPr>
              <a:t>input. </a:t>
            </a:r>
            <a:r>
              <a:rPr lang="en-US" dirty="0" smtClean="0">
                <a:solidFill>
                  <a:schemeClr val="accent6"/>
                </a:solidFill>
              </a:rPr>
              <a:t>We </a:t>
            </a:r>
            <a:r>
              <a:rPr lang="en-US" dirty="0">
                <a:solidFill>
                  <a:schemeClr val="accent6"/>
                </a:solidFill>
              </a:rPr>
              <a:t>can use a </a:t>
            </a:r>
            <a:r>
              <a:rPr lang="en-IN" dirty="0" smtClean="0">
                <a:solidFill>
                  <a:schemeClr val="accent6"/>
                </a:solidFill>
              </a:rPr>
              <a:t>psycopg2 library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to interact with the SQL database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>
                <a:solidFill>
                  <a:srgbClr val="FF0000"/>
                </a:solidFill>
              </a:rPr>
              <a:t>Display data in the </a:t>
            </a:r>
            <a:r>
              <a:rPr lang="en-US" b="1" dirty="0" err="1">
                <a:solidFill>
                  <a:srgbClr val="FF0000"/>
                </a:solidFill>
              </a:rPr>
              <a:t>Streamlit</a:t>
            </a:r>
            <a:r>
              <a:rPr lang="en-US" b="1" dirty="0">
                <a:solidFill>
                  <a:srgbClr val="FF0000"/>
                </a:solidFill>
              </a:rPr>
              <a:t> app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  <a:p>
            <a:pPr fontAlgn="base"/>
            <a:r>
              <a:rPr lang="en-US" dirty="0" smtClean="0"/>
              <a:t>	</a:t>
            </a:r>
            <a:r>
              <a:rPr lang="en-US" dirty="0" smtClean="0">
                <a:solidFill>
                  <a:schemeClr val="accent6"/>
                </a:solidFill>
              </a:rPr>
              <a:t>Finally</a:t>
            </a:r>
            <a:r>
              <a:rPr lang="en-US" dirty="0">
                <a:solidFill>
                  <a:schemeClr val="accent6"/>
                </a:solidFill>
              </a:rPr>
              <a:t>, </a:t>
            </a:r>
            <a:r>
              <a:rPr lang="en-US" dirty="0" smtClean="0">
                <a:solidFill>
                  <a:schemeClr val="accent6"/>
                </a:solidFill>
              </a:rPr>
              <a:t>we </a:t>
            </a:r>
            <a:r>
              <a:rPr lang="en-US" dirty="0">
                <a:solidFill>
                  <a:schemeClr val="accent6"/>
                </a:solidFill>
              </a:rPr>
              <a:t>can display the retrieved data in the </a:t>
            </a:r>
            <a:r>
              <a:rPr lang="en-US" dirty="0" err="1">
                <a:solidFill>
                  <a:schemeClr val="accent6"/>
                </a:solidFill>
              </a:rPr>
              <a:t>Streamlit</a:t>
            </a:r>
            <a:r>
              <a:rPr lang="en-US" dirty="0">
                <a:solidFill>
                  <a:schemeClr val="accent6"/>
                </a:solidFill>
              </a:rPr>
              <a:t> app. </a:t>
            </a:r>
            <a:r>
              <a:rPr lang="en-US" dirty="0" smtClean="0">
                <a:solidFill>
                  <a:schemeClr val="accent6"/>
                </a:solidFill>
              </a:rPr>
              <a:t>We </a:t>
            </a:r>
            <a:r>
              <a:rPr lang="en-US" dirty="0">
                <a:solidFill>
                  <a:schemeClr val="accent6"/>
                </a:solidFill>
              </a:rPr>
              <a:t>can use </a:t>
            </a:r>
            <a:r>
              <a:rPr lang="en-US" dirty="0" err="1">
                <a:solidFill>
                  <a:schemeClr val="accent6"/>
                </a:solidFill>
              </a:rPr>
              <a:t>Streamlit's</a:t>
            </a:r>
            <a:r>
              <a:rPr lang="en-US" dirty="0">
                <a:solidFill>
                  <a:schemeClr val="accent6"/>
                </a:solidFill>
              </a:rPr>
              <a:t> data visualization </a:t>
            </a:r>
            <a:r>
              <a:rPr lang="en-US" dirty="0" smtClean="0">
                <a:solidFill>
                  <a:schemeClr val="accent6"/>
                </a:solidFill>
              </a:rPr>
              <a:t>and </a:t>
            </a:r>
            <a:r>
              <a:rPr lang="en-US" dirty="0" err="1" smtClean="0">
                <a:solidFill>
                  <a:schemeClr val="accent6"/>
                </a:solidFill>
              </a:rPr>
              <a:t>ploty</a:t>
            </a:r>
            <a:r>
              <a:rPr lang="en-US" dirty="0" smtClean="0">
                <a:solidFill>
                  <a:schemeClr val="accent6"/>
                </a:solidFill>
              </a:rPr>
              <a:t> features </a:t>
            </a:r>
            <a:r>
              <a:rPr lang="en-US" dirty="0">
                <a:solidFill>
                  <a:schemeClr val="accent6"/>
                </a:solidFill>
              </a:rPr>
              <a:t>to create charts and graphs to help users analyze the data.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accent6"/>
                </a:solidFill>
              </a:rPr>
              <a:t>Overall</a:t>
            </a:r>
            <a:r>
              <a:rPr lang="en-US" dirty="0">
                <a:solidFill>
                  <a:schemeClr val="accent6"/>
                </a:solidFill>
              </a:rPr>
              <a:t>, this approach involves building a simple UI with </a:t>
            </a:r>
            <a:r>
              <a:rPr lang="en-US" dirty="0" err="1">
                <a:solidFill>
                  <a:schemeClr val="accent6"/>
                </a:solidFill>
              </a:rPr>
              <a:t>Streamlit</a:t>
            </a:r>
            <a:r>
              <a:rPr lang="en-US" dirty="0">
                <a:solidFill>
                  <a:schemeClr val="accent6"/>
                </a:solidFill>
              </a:rPr>
              <a:t>, retrieving data from the YouTube API, storing the data </a:t>
            </a:r>
            <a:r>
              <a:rPr lang="en-US" dirty="0" err="1" smtClean="0">
                <a:solidFill>
                  <a:schemeClr val="accent6"/>
                </a:solidFill>
              </a:rPr>
              <a:t>PostgreSQL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as a warehouse, querying the data warehouse with SQL, and displaying the data in the </a:t>
            </a:r>
            <a:r>
              <a:rPr lang="en-US" dirty="0" err="1">
                <a:solidFill>
                  <a:schemeClr val="accent6"/>
                </a:solidFill>
              </a:rPr>
              <a:t>Streamlit</a:t>
            </a:r>
            <a:r>
              <a:rPr lang="en-US" dirty="0">
                <a:solidFill>
                  <a:schemeClr val="accent6"/>
                </a:solidFill>
              </a:rPr>
              <a:t> app</a:t>
            </a:r>
            <a:r>
              <a:rPr lang="en-US" dirty="0"/>
              <a:t>.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8632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6774" y="161925"/>
            <a:ext cx="10753725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u="sng" dirty="0" smtClean="0">
              <a:solidFill>
                <a:srgbClr val="FF0000"/>
              </a:solidFill>
            </a:endParaRPr>
          </a:p>
          <a:p>
            <a:r>
              <a:rPr lang="en-US" b="1" u="sng" dirty="0" smtClean="0">
                <a:solidFill>
                  <a:schemeClr val="accent1"/>
                </a:solidFill>
              </a:rPr>
              <a:t>SQL </a:t>
            </a:r>
            <a:r>
              <a:rPr lang="en-US" b="1" u="sng" dirty="0">
                <a:solidFill>
                  <a:schemeClr val="accent1"/>
                </a:solidFill>
              </a:rPr>
              <a:t>Query Output need to displayed as table in </a:t>
            </a:r>
            <a:r>
              <a:rPr lang="en-US" b="1" u="sng" dirty="0" err="1">
                <a:solidFill>
                  <a:schemeClr val="accent1"/>
                </a:solidFill>
              </a:rPr>
              <a:t>Streamlit</a:t>
            </a:r>
            <a:r>
              <a:rPr lang="en-US" b="1" u="sng" dirty="0">
                <a:solidFill>
                  <a:schemeClr val="accent1"/>
                </a:solidFill>
              </a:rPr>
              <a:t> Application</a:t>
            </a:r>
            <a:r>
              <a:rPr lang="en-US" b="1" u="sng" dirty="0" smtClean="0">
                <a:solidFill>
                  <a:schemeClr val="accent1"/>
                </a:solidFill>
              </a:rPr>
              <a:t>:</a:t>
            </a:r>
          </a:p>
          <a:p>
            <a:endParaRPr lang="en-US" b="1" dirty="0" smtClean="0"/>
          </a:p>
          <a:p>
            <a:pPr marL="342900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700" dirty="0" smtClean="0">
                <a:solidFill>
                  <a:schemeClr val="accent6"/>
                </a:solidFill>
              </a:rPr>
              <a:t>What </a:t>
            </a:r>
            <a:r>
              <a:rPr lang="en-US" sz="1700" dirty="0">
                <a:solidFill>
                  <a:schemeClr val="accent6"/>
                </a:solidFill>
              </a:rPr>
              <a:t>are the names of all the videos and their corresponding channels?</a:t>
            </a:r>
          </a:p>
          <a:p>
            <a:pPr marL="342900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700" dirty="0">
                <a:solidFill>
                  <a:schemeClr val="accent6"/>
                </a:solidFill>
              </a:rPr>
              <a:t>Which channels have the most number of videos, and how many videos </a:t>
            </a:r>
            <a:r>
              <a:rPr lang="en-US" sz="1700" dirty="0" smtClean="0">
                <a:solidFill>
                  <a:schemeClr val="accent6"/>
                </a:solidFill>
              </a:rPr>
              <a:t>do</a:t>
            </a:r>
            <a:r>
              <a:rPr lang="en-US" sz="1700" dirty="0">
                <a:solidFill>
                  <a:schemeClr val="accent6"/>
                </a:solidFill>
              </a:rPr>
              <a:t> they have?</a:t>
            </a:r>
            <a:endParaRPr lang="en-US" sz="1700" b="0" dirty="0" smtClean="0">
              <a:solidFill>
                <a:schemeClr val="accent6"/>
              </a:solidFill>
              <a:effectLst/>
            </a:endParaRPr>
          </a:p>
          <a:p>
            <a:pPr marL="342900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700" dirty="0">
                <a:solidFill>
                  <a:schemeClr val="accent6"/>
                </a:solidFill>
              </a:rPr>
              <a:t>What are the top 10 most viewed videos and their respective channels?</a:t>
            </a:r>
          </a:p>
          <a:p>
            <a:pPr marL="342900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700" dirty="0">
                <a:solidFill>
                  <a:schemeClr val="accent6"/>
                </a:solidFill>
              </a:rPr>
              <a:t>How many comments were made on each video, and what are </a:t>
            </a:r>
            <a:r>
              <a:rPr lang="en-US" sz="1700" dirty="0" smtClean="0">
                <a:solidFill>
                  <a:schemeClr val="accent6"/>
                </a:solidFill>
              </a:rPr>
              <a:t>their</a:t>
            </a:r>
            <a:r>
              <a:rPr lang="en-US" sz="1700" dirty="0">
                <a:solidFill>
                  <a:schemeClr val="accent6"/>
                </a:solidFill>
              </a:rPr>
              <a:t> corresponding video names?</a:t>
            </a:r>
            <a:endParaRPr lang="en-US" sz="1700" b="0" dirty="0" smtClean="0">
              <a:solidFill>
                <a:schemeClr val="accent6"/>
              </a:solidFill>
              <a:effectLst/>
            </a:endParaRPr>
          </a:p>
          <a:p>
            <a:pPr marL="342900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700" dirty="0">
                <a:solidFill>
                  <a:schemeClr val="accent6"/>
                </a:solidFill>
              </a:rPr>
              <a:t>Which videos have the highest number of likes, and what are their </a:t>
            </a:r>
            <a:r>
              <a:rPr lang="en-US" sz="1700" dirty="0" smtClean="0">
                <a:solidFill>
                  <a:schemeClr val="accent6"/>
                </a:solidFill>
              </a:rPr>
              <a:t>corresponding </a:t>
            </a:r>
            <a:r>
              <a:rPr lang="en-US" sz="1700" dirty="0">
                <a:solidFill>
                  <a:schemeClr val="accent6"/>
                </a:solidFill>
              </a:rPr>
              <a:t>channel names?</a:t>
            </a:r>
            <a:endParaRPr lang="en-US" sz="1700" b="0" dirty="0" smtClean="0">
              <a:solidFill>
                <a:schemeClr val="accent6"/>
              </a:solidFill>
              <a:effectLst/>
            </a:endParaRPr>
          </a:p>
          <a:p>
            <a:pPr marL="342900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700" dirty="0">
                <a:solidFill>
                  <a:schemeClr val="accent6"/>
                </a:solidFill>
              </a:rPr>
              <a:t>What is the total number of likes and dislikes for each video, and what are </a:t>
            </a:r>
            <a:r>
              <a:rPr lang="en-US" sz="1700" dirty="0" smtClean="0">
                <a:solidFill>
                  <a:schemeClr val="accent6"/>
                </a:solidFill>
              </a:rPr>
              <a:t>their </a:t>
            </a:r>
            <a:r>
              <a:rPr lang="en-US" sz="1700" dirty="0">
                <a:solidFill>
                  <a:schemeClr val="accent6"/>
                </a:solidFill>
              </a:rPr>
              <a:t>corresponding video names?</a:t>
            </a:r>
            <a:endParaRPr lang="en-US" sz="1700" b="0" dirty="0" smtClean="0">
              <a:solidFill>
                <a:schemeClr val="accent6"/>
              </a:solidFill>
              <a:effectLst/>
            </a:endParaRPr>
          </a:p>
          <a:p>
            <a:pPr marL="342900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700" dirty="0">
                <a:solidFill>
                  <a:schemeClr val="accent6"/>
                </a:solidFill>
              </a:rPr>
              <a:t>What is the total number of views for each channel, and what are their </a:t>
            </a:r>
            <a:r>
              <a:rPr lang="en-US" sz="1700" dirty="0" smtClean="0">
                <a:solidFill>
                  <a:schemeClr val="accent6"/>
                </a:solidFill>
              </a:rPr>
              <a:t>corresponding channel names?</a:t>
            </a:r>
            <a:endParaRPr lang="en-US" sz="1700" b="0" dirty="0" smtClean="0">
              <a:solidFill>
                <a:schemeClr val="accent6"/>
              </a:solidFill>
              <a:effectLst/>
            </a:endParaRPr>
          </a:p>
          <a:p>
            <a:pPr marL="342900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700" dirty="0" smtClean="0">
                <a:solidFill>
                  <a:schemeClr val="accent6"/>
                </a:solidFill>
              </a:rPr>
              <a:t>What </a:t>
            </a:r>
            <a:r>
              <a:rPr lang="en-US" sz="1700" dirty="0">
                <a:solidFill>
                  <a:schemeClr val="accent6"/>
                </a:solidFill>
              </a:rPr>
              <a:t>are the names of all the channels that have published videos in the </a:t>
            </a:r>
            <a:r>
              <a:rPr lang="en-US" sz="1700" dirty="0" smtClean="0">
                <a:solidFill>
                  <a:schemeClr val="accent6"/>
                </a:solidFill>
              </a:rPr>
              <a:t>year2022</a:t>
            </a:r>
            <a:r>
              <a:rPr lang="en-US" sz="1700" dirty="0">
                <a:solidFill>
                  <a:schemeClr val="accent6"/>
                </a:solidFill>
              </a:rPr>
              <a:t>?</a:t>
            </a:r>
            <a:endParaRPr lang="en-US" sz="1700" b="0" dirty="0" smtClean="0">
              <a:solidFill>
                <a:schemeClr val="accent6"/>
              </a:solidFill>
              <a:effectLst/>
            </a:endParaRPr>
          </a:p>
          <a:p>
            <a:pPr marL="342900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700" dirty="0">
                <a:solidFill>
                  <a:schemeClr val="accent6"/>
                </a:solidFill>
              </a:rPr>
              <a:t>What is the average duration of all videos in each channel, and what are their </a:t>
            </a:r>
            <a:r>
              <a:rPr lang="en-US" sz="1700" dirty="0" smtClean="0">
                <a:solidFill>
                  <a:schemeClr val="accent6"/>
                </a:solidFill>
              </a:rPr>
              <a:t>corresponding </a:t>
            </a:r>
            <a:r>
              <a:rPr lang="en-US" sz="1700" dirty="0">
                <a:solidFill>
                  <a:schemeClr val="accent6"/>
                </a:solidFill>
              </a:rPr>
              <a:t>channel names?</a:t>
            </a:r>
            <a:endParaRPr lang="en-US" sz="1700" b="0" dirty="0" smtClean="0">
              <a:solidFill>
                <a:schemeClr val="accent6"/>
              </a:solidFill>
              <a:effectLst/>
            </a:endParaRPr>
          </a:p>
          <a:p>
            <a:pPr marL="342900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700" dirty="0">
                <a:solidFill>
                  <a:schemeClr val="accent6"/>
                </a:solidFill>
              </a:rPr>
              <a:t>Which videos have the highest number of comments, and what are their </a:t>
            </a:r>
            <a:r>
              <a:rPr lang="en-US" sz="1700" dirty="0" smtClean="0">
                <a:solidFill>
                  <a:schemeClr val="accent6"/>
                </a:solidFill>
              </a:rPr>
              <a:t>corresponding </a:t>
            </a:r>
            <a:r>
              <a:rPr lang="en-US" sz="1700" dirty="0">
                <a:solidFill>
                  <a:schemeClr val="accent6"/>
                </a:solidFill>
              </a:rPr>
              <a:t>channel names</a:t>
            </a:r>
            <a:r>
              <a:rPr lang="en-US" sz="1700" dirty="0" smtClean="0">
                <a:solidFill>
                  <a:schemeClr val="accent6"/>
                </a:solidFill>
              </a:rPr>
              <a:t>?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952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838200"/>
            <a:ext cx="10258425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2500" y="468868"/>
            <a:ext cx="1540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Home Screen</a:t>
            </a:r>
            <a:endParaRPr lang="en-US" dirty="0">
              <a:solidFill>
                <a:schemeClr val="accent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21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38200"/>
            <a:ext cx="10306050" cy="5219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0600" y="468868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Copy the Channel ID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96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23925"/>
            <a:ext cx="10191750" cy="5048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554593"/>
            <a:ext cx="447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Enter the Channel ID to view the Channel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01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847725"/>
            <a:ext cx="10220325" cy="5133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5350" y="438150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Channel Information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6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</TotalTime>
  <Words>360</Words>
  <Application>Microsoft Office PowerPoint</Application>
  <PresentationFormat>Widescreen</PresentationFormat>
  <Paragraphs>91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Muruganandam</dc:creator>
  <cp:lastModifiedBy>Karthik Muruganandam</cp:lastModifiedBy>
  <cp:revision>21</cp:revision>
  <dcterms:created xsi:type="dcterms:W3CDTF">2024-06-03T17:55:40Z</dcterms:created>
  <dcterms:modified xsi:type="dcterms:W3CDTF">2024-06-03T20:27:28Z</dcterms:modified>
</cp:coreProperties>
</file>