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90" r:id="rId7"/>
    <p:sldId id="268" r:id="rId8"/>
    <p:sldId id="263" r:id="rId9"/>
    <p:sldId id="278" r:id="rId10"/>
    <p:sldId id="287" r:id="rId11"/>
    <p:sldId id="292" r:id="rId12"/>
    <p:sldId id="293" r:id="rId13"/>
    <p:sldId id="291"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215" autoAdjust="0"/>
  </p:normalViewPr>
  <p:slideViewPr>
    <p:cSldViewPr snapToGrid="0">
      <p:cViewPr varScale="1">
        <p:scale>
          <a:sx n="72" d="100"/>
          <a:sy n="72" d="100"/>
        </p:scale>
        <p:origin x="660" y="66"/>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11/25/2023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988904" y="1122363"/>
            <a:ext cx="7582160" cy="2387600"/>
          </a:xfrm>
        </p:spPr>
        <p:txBody>
          <a:bodyPr/>
          <a:lstStyle/>
          <a:p>
            <a:r>
              <a:rPr lang="en-US" dirty="0"/>
              <a:t>Steganography</a:t>
            </a:r>
            <a:br>
              <a:rPr lang="en-US" dirty="0"/>
            </a:br>
            <a:r>
              <a:rPr lang="en-US" sz="3600" dirty="0"/>
              <a:t>cyber security</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AICTE INTERNSHIP BY EDUNET FOUNDATION</a:t>
            </a:r>
          </a:p>
          <a:p>
            <a:r>
              <a:rPr lang="en-US" dirty="0"/>
              <a:t>NAME: GUBBALA SURYA KEERTHI</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result</a:t>
            </a: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
        <p:nvSpPr>
          <p:cNvPr id="24" name="TextBox 23">
            <a:extLst>
              <a:ext uri="{FF2B5EF4-FFF2-40B4-BE49-F238E27FC236}">
                <a16:creationId xmlns:a16="http://schemas.microsoft.com/office/drawing/2014/main" id="{DE702A42-72D1-9749-77DA-FF1E45BCA44F}"/>
              </a:ext>
            </a:extLst>
          </p:cNvPr>
          <p:cNvSpPr txBox="1"/>
          <p:nvPr/>
        </p:nvSpPr>
        <p:spPr>
          <a:xfrm>
            <a:off x="2513266" y="1712159"/>
            <a:ext cx="9296019" cy="4247317"/>
          </a:xfrm>
          <a:prstGeom prst="rect">
            <a:avLst/>
          </a:prstGeom>
          <a:noFill/>
        </p:spPr>
        <p:txBody>
          <a:bodyPr wrap="square" rtlCol="0">
            <a:spAutoFit/>
          </a:bodyPr>
          <a:lstStyle/>
          <a:p>
            <a:pPr algn="just"/>
            <a:r>
              <a:rPr lang="en-US" dirty="0"/>
              <a:t>The culmination of the "Steganography in Cyber Security" project is expected to yield multifaceted outcomes. Primarily, the project endeavors to furnish a profound comprehension of diverse steganography techniques, delving into their practical application. This includes a meticulous examination of real-world scenarios where steganography plays a pivotal role in securing communication and safeguarding data. The project aims to tackle challenges inherent in steganographic processes, contemplating ethical dimensions and proffering effective mitigation strategies. By scrutinizing relevant case studies, the project anticipates distilling invaluable insights and drawing implications for cybersecurity practices. Additionally, the exploration of emerging trends in steganography is poised to contribute forward-looking perspectives to the field. If a user-friendly steganography tool or interface is developed, it would represent a tangible outcome, fostering accessibility and practical engagement with steganographic techniques. Ultimately, the project aspires to augment the collective knowledge in cybersecurity by providing a nuanced understanding of steganography's nuances and ramifications.</a:t>
            </a:r>
          </a:p>
        </p:txBody>
      </p:sp>
    </p:spTree>
    <p:extLst>
      <p:ext uri="{BB962C8B-B14F-4D97-AF65-F5344CB8AC3E}">
        <p14:creationId xmlns:p14="http://schemas.microsoft.com/office/powerpoint/2010/main" val="325443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links</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GUBBALA SURYA KEERTHI</a:t>
            </a:r>
          </a:p>
          <a:p>
            <a:r>
              <a:rPr lang="en-US" dirty="0"/>
              <a:t>9493844949</a:t>
            </a:r>
          </a:p>
          <a:p>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Project  topic</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pPr algn="just"/>
            <a:r>
              <a:rPr lang="en-US" dirty="0"/>
              <a:t>"Silent Guardians of Digital Secrets: A Comprehensive Study on the Role and Challenges of Steganography for Securing Information in Cyber Environments."</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2694332" y="226643"/>
            <a:ext cx="6343650" cy="1325880"/>
          </a:xfrm>
        </p:spPr>
        <p:txBody>
          <a:bodyPr>
            <a:normAutofit/>
          </a:bodyPr>
          <a:lstStyle/>
          <a:p>
            <a:r>
              <a:rPr lang="en-ZA" dirty="0"/>
              <a:t>agenda</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390610" y="1007165"/>
            <a:ext cx="7337564" cy="5141843"/>
          </a:xfrm>
        </p:spPr>
        <p:txBody>
          <a:bodyPr>
            <a:normAutofit/>
          </a:bodyPr>
          <a:lstStyle/>
          <a:p>
            <a:pPr algn="just"/>
            <a:r>
              <a:rPr lang="en-US" sz="1600" dirty="0"/>
              <a:t>The project presentation on "Steganography in Cyber Security" will commence with a concise introduction, highlighting the significance of steganography in enhancing cybersecurity measures. Following this, an exploration of various steganography techniques will be provided, with brief examples for illustration. The applications and significance of steganography in real-world cybersecurity scenarios will be discussed, emphasizing its role in secure communication. Challenges and risks associated with steganography, including ethical considerations, will be identified. The presentation will touch on steganalysis techniques and their importance in detecting hidden content. Real-world case studies will be analyzed to provide insights and lessons learned. A brief exploration of emerging trends in steganography and its evolving role in cybersecurity will follow. The session will conclude with a Q&amp;A segment, encouraging audience engagement, and a summarized conclusion highlighting key findings and takeaways.</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6302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Project overview</a:t>
            </a:r>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15" name="TextBox 14">
            <a:extLst>
              <a:ext uri="{FF2B5EF4-FFF2-40B4-BE49-F238E27FC236}">
                <a16:creationId xmlns:a16="http://schemas.microsoft.com/office/drawing/2014/main" id="{279645EE-C472-FF42-3889-44F37BB8EB2D}"/>
              </a:ext>
            </a:extLst>
          </p:cNvPr>
          <p:cNvSpPr txBox="1"/>
          <p:nvPr/>
        </p:nvSpPr>
        <p:spPr>
          <a:xfrm>
            <a:off x="808382" y="2001078"/>
            <a:ext cx="9422295" cy="3970318"/>
          </a:xfrm>
          <a:prstGeom prst="rect">
            <a:avLst/>
          </a:prstGeom>
          <a:noFill/>
        </p:spPr>
        <p:txBody>
          <a:bodyPr wrap="square" rtlCol="0">
            <a:spAutoFit/>
          </a:bodyPr>
          <a:lstStyle/>
          <a:p>
            <a:pPr algn="just"/>
            <a:r>
              <a:rPr lang="en-US" dirty="0"/>
              <a:t>The project titled "Steganography in Cyber Security" delves into the multifaceted realm of steganography, exploring its applications and implications within the cybersecurity landscape. The project seeks to provide a comprehensive understanding of steganographic techniques, ranging from historical contexts to contemporary implementations. Emphasis will be placed on the practical applications of steganography in securing digital communication and protecting sensitive information. The project aims to address challenges and ethical considerations associated with steganography, shedding light on potential risks and offering insights into detection methods. Real-world case studies will be examined to extract valuable lessons and inform the audience about the practical implications of steganography in cybersecurity incidents. Additionally, the project will explore emerging trends in steganography, outlining its evolving role in the dynamic field of cybersecurity. Through this exploration, the project aims to contribute valuable insights to the understanding and ongoing discourse surrounding steganography's relevance and impact on digital security.</a:t>
            </a:r>
          </a:p>
        </p:txBody>
      </p:sp>
    </p:spTree>
    <p:extLst>
      <p:ext uri="{BB962C8B-B14F-4D97-AF65-F5344CB8AC3E}">
        <p14:creationId xmlns:p14="http://schemas.microsoft.com/office/powerpoint/2010/main" val="415169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Who are end users</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
        <p:nvSpPr>
          <p:cNvPr id="30" name="TextBox 29">
            <a:extLst>
              <a:ext uri="{FF2B5EF4-FFF2-40B4-BE49-F238E27FC236}">
                <a16:creationId xmlns:a16="http://schemas.microsoft.com/office/drawing/2014/main" id="{AF43C3E2-3360-F76D-CEFA-7B6D72B9E3F1}"/>
              </a:ext>
            </a:extLst>
          </p:cNvPr>
          <p:cNvSpPr txBox="1"/>
          <p:nvPr/>
        </p:nvSpPr>
        <p:spPr>
          <a:xfrm>
            <a:off x="424069" y="1908313"/>
            <a:ext cx="7765774" cy="452431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Security Professionals: </a:t>
            </a:r>
            <a:r>
              <a:rPr lang="en-US" dirty="0"/>
              <a:t>Cybersecurity experts and professionals who are responsible for securing digital systems and information.</a:t>
            </a:r>
          </a:p>
          <a:p>
            <a:pPr marL="285750" indent="-285750" algn="just">
              <a:buFont typeface="Arial" panose="020B0604020202020204" pitchFamily="34" charset="0"/>
              <a:buChar char="•"/>
            </a:pPr>
            <a:r>
              <a:rPr lang="en-US" b="1" dirty="0"/>
              <a:t>IT Administrators: </a:t>
            </a:r>
            <a:r>
              <a:rPr lang="en-US" dirty="0"/>
              <a:t>Those responsible for managing and maintaining the information technology infrastructure of organizations.</a:t>
            </a:r>
          </a:p>
          <a:p>
            <a:pPr marL="285750" indent="-285750" algn="just">
              <a:buFont typeface="Arial" panose="020B0604020202020204" pitchFamily="34" charset="0"/>
              <a:buChar char="•"/>
            </a:pPr>
            <a:r>
              <a:rPr lang="en-US" b="1" dirty="0"/>
              <a:t>Law Enforcement Agencies: </a:t>
            </a:r>
            <a:r>
              <a:rPr lang="en-US" dirty="0"/>
              <a:t>Entities involved in investigating cybercrimes and ensuring the security of digital information.</a:t>
            </a:r>
          </a:p>
          <a:p>
            <a:pPr marL="285750" indent="-285750" algn="just">
              <a:buFont typeface="Arial" panose="020B0604020202020204" pitchFamily="34" charset="0"/>
              <a:buChar char="•"/>
            </a:pPr>
            <a:r>
              <a:rPr lang="en-US" b="1" dirty="0"/>
              <a:t>Government Agencies: </a:t>
            </a:r>
            <a:r>
              <a:rPr lang="en-US" dirty="0"/>
              <a:t>Government bodies concerned with national security and the protection of sensitive information.</a:t>
            </a:r>
          </a:p>
          <a:p>
            <a:pPr marL="285750" indent="-285750" algn="just">
              <a:buFont typeface="Arial" panose="020B0604020202020204" pitchFamily="34" charset="0"/>
              <a:buChar char="•"/>
            </a:pPr>
            <a:r>
              <a:rPr lang="en-US" b="1" dirty="0"/>
              <a:t>Businesses and Corporations: </a:t>
            </a:r>
            <a:r>
              <a:rPr lang="en-US" dirty="0"/>
              <a:t>Organizations that rely on secure communication and need to protect proprietary information.</a:t>
            </a:r>
          </a:p>
          <a:p>
            <a:pPr marL="285750" indent="-285750" algn="just">
              <a:buFont typeface="Arial" panose="020B0604020202020204" pitchFamily="34" charset="0"/>
              <a:buChar char="•"/>
            </a:pPr>
            <a:r>
              <a:rPr lang="en-US" b="1" dirty="0"/>
              <a:t>Individual Users: </a:t>
            </a:r>
            <a:r>
              <a:rPr lang="en-US" dirty="0"/>
              <a:t>Everyday individuals who are concerned about the security of their personal data and communication.</a:t>
            </a:r>
          </a:p>
          <a:p>
            <a:pPr marL="285750" indent="-285750" algn="just">
              <a:buFont typeface="Arial" panose="020B0604020202020204" pitchFamily="34" charset="0"/>
              <a:buChar char="•"/>
            </a:pPr>
            <a:r>
              <a:rPr lang="en-US" b="1" dirty="0"/>
              <a:t>Researchers and Academia: </a:t>
            </a:r>
            <a:r>
              <a:rPr lang="en-US" dirty="0"/>
              <a:t>Scholars and researchers in the field of cybersecurity who seek to advance knowledge and understanding.</a:t>
            </a:r>
          </a:p>
          <a:p>
            <a:pPr marL="285750" indent="-285750" algn="just">
              <a:buFont typeface="Arial" panose="020B0604020202020204" pitchFamily="34" charset="0"/>
              <a:buChar char="•"/>
            </a:pPr>
            <a:r>
              <a:rPr lang="en-US" b="1" dirty="0"/>
              <a:t>Legal Professionals: </a:t>
            </a:r>
            <a:r>
              <a:rPr lang="en-US" dirty="0"/>
              <a:t>Lawyers and legal professionals involved in cases related to cybercrimes and digital evidence.</a:t>
            </a:r>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Solution and presentation</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27" name="TextBox 26">
            <a:extLst>
              <a:ext uri="{FF2B5EF4-FFF2-40B4-BE49-F238E27FC236}">
                <a16:creationId xmlns:a16="http://schemas.microsoft.com/office/drawing/2014/main" id="{CC377E58-1106-CBB9-4369-581251816C2F}"/>
              </a:ext>
            </a:extLst>
          </p:cNvPr>
          <p:cNvSpPr txBox="1"/>
          <p:nvPr/>
        </p:nvSpPr>
        <p:spPr>
          <a:xfrm>
            <a:off x="1749286" y="1934817"/>
            <a:ext cx="9528314" cy="4247317"/>
          </a:xfrm>
          <a:prstGeom prst="rect">
            <a:avLst/>
          </a:prstGeom>
          <a:noFill/>
        </p:spPr>
        <p:txBody>
          <a:bodyPr wrap="square" rtlCol="0">
            <a:spAutoFit/>
          </a:bodyPr>
          <a:lstStyle/>
          <a:p>
            <a:pPr algn="just"/>
            <a:r>
              <a:rPr lang="en-US" dirty="0"/>
              <a:t>The project proposes an exploration of steganography's role in cybersecurity, focusing on techniques, applications, challenges, and future trends. It aims to provide practical insights into implementing steganographic methods, showcase real-world applications in secure communication, address associated challenges and ethical considerations, discuss methods for detecting steganography, analyze relevant case studies, and explore emerging trends in the evolving landscape of cybersecurity. The project's concise solution aims to offer a comprehensive understanding of steganography and its implications for digital security.</a:t>
            </a:r>
          </a:p>
          <a:p>
            <a:pPr algn="just"/>
            <a:endParaRPr lang="en-US" dirty="0"/>
          </a:p>
          <a:p>
            <a:pPr algn="just"/>
            <a:r>
              <a:rPr lang="en-US" dirty="0"/>
              <a:t>The presentation on "Steganography in Cyber Security" aims to provide a succinct exploration of this topic. It will cover key steganography techniques, real-world applications in cybersecurity, challenges and ethical considerations, detection methods, a brief analysis of a relevant case study, insights into emerging trends, and conclude with key takeaways. The presentation strives to deliver a comprehensive understanding within a limited timeframe, fostering engagement through visuals and concise information.</a:t>
            </a:r>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Wow in system</a:t>
            </a: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
        <p:nvSpPr>
          <p:cNvPr id="24" name="TextBox 23">
            <a:extLst>
              <a:ext uri="{FF2B5EF4-FFF2-40B4-BE49-F238E27FC236}">
                <a16:creationId xmlns:a16="http://schemas.microsoft.com/office/drawing/2014/main" id="{DE702A42-72D1-9749-77DA-FF1E45BCA44F}"/>
              </a:ext>
            </a:extLst>
          </p:cNvPr>
          <p:cNvSpPr txBox="1"/>
          <p:nvPr/>
        </p:nvSpPr>
        <p:spPr>
          <a:xfrm>
            <a:off x="2284476" y="1636812"/>
            <a:ext cx="9753600" cy="5078313"/>
          </a:xfrm>
          <a:prstGeom prst="rect">
            <a:avLst/>
          </a:prstGeom>
          <a:noFill/>
        </p:spPr>
        <p:txBody>
          <a:bodyPr wrap="square" rtlCol="0">
            <a:spAutoFit/>
          </a:bodyPr>
          <a:lstStyle/>
          <a:p>
            <a:pPr algn="just"/>
            <a:r>
              <a:rPr lang="en-US" dirty="0"/>
              <a:t>1. Dynamic Content Embedding: - Explore techniques that allow for dynamic embedding of content into various carrier files. This could involve adapting to different file formats or adjusting payload sizes dynamically.</a:t>
            </a:r>
          </a:p>
          <a:p>
            <a:pPr algn="just"/>
            <a:r>
              <a:rPr lang="en-US" dirty="0"/>
              <a:t>3. Encryption Integration: - Integrate encryption with steganography to create a more secure communication channel. This ensures that even if the steganographic content is detected, the encrypted information remains protected.</a:t>
            </a:r>
          </a:p>
          <a:p>
            <a:pPr algn="just"/>
            <a:r>
              <a:rPr lang="en-US" dirty="0"/>
              <a:t>4. Real-Time Steganalysis:- Implement or discuss real-time steganalysis methods. This involves techniques that can detect hidden information as it is being transmitted, providing an added layer of security.</a:t>
            </a:r>
          </a:p>
          <a:p>
            <a:pPr algn="just"/>
            <a:r>
              <a:rPr lang="en-US" dirty="0"/>
              <a:t>5. Adversarial Attacks and Defenses: - Explore adversarial attacks on steganographic systems and implement corresponding defense mechanisms. This involves testing the resilience of steganographic methods against deliberate attacks.</a:t>
            </a:r>
          </a:p>
          <a:p>
            <a:pPr algn="just"/>
            <a:r>
              <a:rPr lang="en-US" dirty="0"/>
              <a:t>7. Secure Key Exchange for Steganography: - Develop a secure method for exchanging keys used in steganographic processes. This ensures that the parties involved in communication have a secure means of decoding hidden information.</a:t>
            </a:r>
          </a:p>
          <a:p>
            <a:pPr algn="just"/>
            <a:r>
              <a:rPr lang="en-US" dirty="0"/>
              <a:t>8. User-Friendly Steganography Tools:- Design a user-friendly steganography tool with a graphical interface. This can make steganography more accessible to a broader audience and facilitate practical use.</a:t>
            </a:r>
          </a:p>
        </p:txBody>
      </p:sp>
    </p:spTree>
    <p:extLst>
      <p:ext uri="{BB962C8B-B14F-4D97-AF65-F5344CB8AC3E}">
        <p14:creationId xmlns:p14="http://schemas.microsoft.com/office/powerpoint/2010/main" val="167207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modelling</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pic>
        <p:nvPicPr>
          <p:cNvPr id="4" name="Picture 3">
            <a:extLst>
              <a:ext uri="{FF2B5EF4-FFF2-40B4-BE49-F238E27FC236}">
                <a16:creationId xmlns:a16="http://schemas.microsoft.com/office/drawing/2014/main" id="{9658F5FE-70AD-F174-181E-755A9FDB89A8}"/>
              </a:ext>
            </a:extLst>
          </p:cNvPr>
          <p:cNvPicPr>
            <a:picLocks noChangeAspect="1"/>
          </p:cNvPicPr>
          <p:nvPr/>
        </p:nvPicPr>
        <p:blipFill rotWithShape="1">
          <a:blip r:embed="rId2"/>
          <a:srcRect t="-24" r="67717" b="24"/>
          <a:stretch/>
        </p:blipFill>
        <p:spPr>
          <a:xfrm>
            <a:off x="2153395" y="1542230"/>
            <a:ext cx="2764236" cy="4814120"/>
          </a:xfrm>
          <a:prstGeom prst="rect">
            <a:avLst/>
          </a:prstGeom>
        </p:spPr>
      </p:pic>
      <p:pic>
        <p:nvPicPr>
          <p:cNvPr id="6" name="Picture 5">
            <a:extLst>
              <a:ext uri="{FF2B5EF4-FFF2-40B4-BE49-F238E27FC236}">
                <a16:creationId xmlns:a16="http://schemas.microsoft.com/office/drawing/2014/main" id="{D7A5DC01-EE2F-E279-1CD2-4CD132892415}"/>
              </a:ext>
            </a:extLst>
          </p:cNvPr>
          <p:cNvPicPr>
            <a:picLocks noChangeAspect="1"/>
          </p:cNvPicPr>
          <p:nvPr/>
        </p:nvPicPr>
        <p:blipFill rotWithShape="1">
          <a:blip r:embed="rId3"/>
          <a:srcRect r="67500"/>
          <a:stretch/>
        </p:blipFill>
        <p:spPr>
          <a:xfrm>
            <a:off x="6347754" y="1535880"/>
            <a:ext cx="2782850" cy="4814120"/>
          </a:xfrm>
          <a:prstGeom prst="rect">
            <a:avLst/>
          </a:prstGeom>
        </p:spPr>
      </p:pic>
    </p:spTree>
    <p:extLst>
      <p:ext uri="{BB962C8B-B14F-4D97-AF65-F5344CB8AC3E}">
        <p14:creationId xmlns:p14="http://schemas.microsoft.com/office/powerpoint/2010/main" val="236181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modelling</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pic>
        <p:nvPicPr>
          <p:cNvPr id="5" name="Picture 4">
            <a:extLst>
              <a:ext uri="{FF2B5EF4-FFF2-40B4-BE49-F238E27FC236}">
                <a16:creationId xmlns:a16="http://schemas.microsoft.com/office/drawing/2014/main" id="{BBF31B60-AE35-3D88-F621-3595EC24800B}"/>
              </a:ext>
            </a:extLst>
          </p:cNvPr>
          <p:cNvPicPr>
            <a:picLocks noChangeAspect="1"/>
          </p:cNvPicPr>
          <p:nvPr/>
        </p:nvPicPr>
        <p:blipFill>
          <a:blip r:embed="rId2"/>
          <a:stretch>
            <a:fillRect/>
          </a:stretch>
        </p:blipFill>
        <p:spPr>
          <a:xfrm>
            <a:off x="2651760" y="1861186"/>
            <a:ext cx="7697814" cy="4327907"/>
          </a:xfrm>
          <a:prstGeom prst="rect">
            <a:avLst/>
          </a:prstGeom>
        </p:spPr>
      </p:pic>
    </p:spTree>
    <p:extLst>
      <p:ext uri="{BB962C8B-B14F-4D97-AF65-F5344CB8AC3E}">
        <p14:creationId xmlns:p14="http://schemas.microsoft.com/office/powerpoint/2010/main" val="271010608"/>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{B8F50463-B6D6-4258-AF1B-0D0B500A0769}tf33968143_win32</Template>
  <TotalTime>0</TotalTime>
  <Words>1161</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Calibri</vt:lpstr>
      <vt:lpstr>Office Theme</vt:lpstr>
      <vt:lpstr>Steganography cyber security</vt:lpstr>
      <vt:lpstr>Project  topic</vt:lpstr>
      <vt:lpstr>agenda</vt:lpstr>
      <vt:lpstr>Project overview</vt:lpstr>
      <vt:lpstr>Who are end users</vt:lpstr>
      <vt:lpstr>Solution and presentation</vt:lpstr>
      <vt:lpstr>Wow in system</vt:lpstr>
      <vt:lpstr>modelling</vt:lpstr>
      <vt:lpstr>modelling</vt:lpstr>
      <vt:lpstr>result</vt:lpstr>
      <vt:lpstr>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 cyber security</dc:title>
  <dc:creator>surya keerthi</dc:creator>
  <cp:lastModifiedBy>surya keerthi</cp:lastModifiedBy>
  <cp:revision>1</cp:revision>
  <dcterms:created xsi:type="dcterms:W3CDTF">2023-11-26T05:01:36Z</dcterms:created>
  <dcterms:modified xsi:type="dcterms:W3CDTF">2023-11-26T06:18:43Z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2023-11-26T06:18:34Z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c6d79361-501c-4794-b080-8b76f1e7cf5b</vt:lpwstr>
  </property>
  <property fmtid="{D5CDD505-2E9C-101B-9397-08002B2CF9AE}" pid="9" name="MSIP_Label_defa4170-0d19-0005-0004-bc88714345d2_ActionId">
    <vt:lpwstr>fe938892-4507-4777-b9ab-1d7921196bdc</vt:lpwstr>
  </property>
  <property fmtid="{D5CDD505-2E9C-101B-9397-08002B2CF9AE}" pid="10" name="MSIP_Label_defa4170-0d19-0005-0004-bc88714345d2_ContentBits">
    <vt:lpwstr>0</vt:lpwstr>
  </property>
</Properties>
</file>