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85" r:id="rId4"/>
    <p:sldId id="260" r:id="rId5"/>
    <p:sldId id="288" r:id="rId6"/>
    <p:sldId id="286" r:id="rId7"/>
    <p:sldId id="259" r:id="rId8"/>
    <p:sldId id="290" r:id="rId9"/>
    <p:sldId id="265" r:id="rId10"/>
    <p:sldId id="284"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LLOxiKhdeyVa+RJxjxyX0WqEZ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48" autoAdjust="0"/>
  </p:normalViewPr>
  <p:slideViewPr>
    <p:cSldViewPr snapToGrid="0">
      <p:cViewPr varScale="1">
        <p:scale>
          <a:sx n="77" d="100"/>
          <a:sy n="77" d="100"/>
        </p:scale>
        <p:origin x="187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17e1ffcee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17e1ffcee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b154957a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1b154957a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latin typeface="+mn-lt"/>
              </a:rPr>
              <a:t>Breakthroughs from 2000’s</a:t>
            </a:r>
          </a:p>
          <a:p>
            <a:pPr marL="0" lvl="0" indent="0" algn="l" rtl="0">
              <a:spcBef>
                <a:spcPts val="0"/>
              </a:spcBef>
              <a:spcAft>
                <a:spcPts val="0"/>
              </a:spcAft>
              <a:buClr>
                <a:schemeClr val="dk1"/>
              </a:buClr>
              <a:buSzPts val="1100"/>
              <a:buFont typeface="Arial"/>
              <a:buNone/>
            </a:pPr>
            <a:endParaRPr lang="en-US" dirty="0">
              <a:solidFill>
                <a:schemeClr val="dk1"/>
              </a:solidFill>
              <a:latin typeface="+mn-lt"/>
            </a:endParaRPr>
          </a:p>
          <a:p>
            <a:pPr marL="0" lvl="0" indent="0" algn="l" rtl="0">
              <a:spcBef>
                <a:spcPts val="0"/>
              </a:spcBef>
              <a:spcAft>
                <a:spcPts val="0"/>
              </a:spcAft>
              <a:buClr>
                <a:schemeClr val="dk1"/>
              </a:buClr>
              <a:buSzPts val="1100"/>
              <a:buFont typeface="Arial"/>
              <a:buNone/>
            </a:pPr>
            <a:r>
              <a:rPr lang="en-US" dirty="0">
                <a:solidFill>
                  <a:schemeClr val="dk1"/>
                </a:solidFill>
                <a:latin typeface="+mn-lt"/>
              </a:rPr>
              <a:t>Innovations - </a:t>
            </a:r>
            <a:r>
              <a:rPr lang="en-US" b="0" i="0" dirty="0">
                <a:solidFill>
                  <a:srgbClr val="404040"/>
                </a:solidFill>
                <a:effectLst/>
                <a:latin typeface="+mn-lt"/>
              </a:rPr>
              <a:t>sulfur-graphene composites, electrolyte additives, and protective anode coatings</a:t>
            </a:r>
          </a:p>
          <a:p>
            <a:pPr marL="0" lvl="0" indent="0" algn="l" rtl="0">
              <a:spcBef>
                <a:spcPts val="0"/>
              </a:spcBef>
              <a:spcAft>
                <a:spcPts val="0"/>
              </a:spcAft>
              <a:buClr>
                <a:schemeClr val="dk1"/>
              </a:buClr>
              <a:buSzPts val="1100"/>
              <a:buFont typeface="Arial"/>
              <a:buNone/>
            </a:pPr>
            <a:endParaRPr lang="en-US" b="0" i="0" dirty="0">
              <a:solidFill>
                <a:srgbClr val="404040"/>
              </a:solidFill>
              <a:effectLst/>
              <a:latin typeface="+mn-lt"/>
            </a:endParaRPr>
          </a:p>
          <a:p>
            <a:pPr marL="0" lvl="0" indent="0" algn="l" rtl="0">
              <a:spcBef>
                <a:spcPts val="0"/>
              </a:spcBef>
              <a:spcAft>
                <a:spcPts val="0"/>
              </a:spcAft>
              <a:buClr>
                <a:schemeClr val="dk1"/>
              </a:buClr>
              <a:buSzPts val="1100"/>
              <a:buFont typeface="Arial"/>
              <a:buNone/>
            </a:pPr>
            <a:r>
              <a:rPr lang="en-US" b="0" i="0" dirty="0">
                <a:solidFill>
                  <a:srgbClr val="404040"/>
                </a:solidFill>
                <a:effectLst/>
                <a:latin typeface="+mn-lt"/>
              </a:rPr>
              <a:t>Challenges – Cycle Life, Efficiency (stabilizing sulfur), Electrolyte compatibility</a:t>
            </a:r>
            <a:endParaRPr dirty="0">
              <a:solidFill>
                <a:schemeClr val="dk1"/>
              </a:solidFill>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b154957a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1b154957a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212154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b154957aa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1b154957aa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r>
              <a:rPr lang="en-US" sz="1800" b="0" i="0" u="none" strike="noStrike" baseline="0" dirty="0">
                <a:latin typeface="+mn-lt"/>
              </a:rPr>
              <a:t>illustration showing that the sufficiency of Li+ pathways increases upon </a:t>
            </a:r>
            <a:r>
              <a:rPr lang="en-US" sz="1800" b="1" i="0" u="none" strike="noStrike" baseline="0" dirty="0">
                <a:latin typeface="+mn-lt"/>
              </a:rPr>
              <a:t>increasing SE volume content </a:t>
            </a:r>
            <a:r>
              <a:rPr lang="en-US" sz="1800" b="0" i="0" u="none" strike="noStrike" baseline="0" dirty="0">
                <a:latin typeface="+mn-lt"/>
              </a:rPr>
              <a:t>(from left to right) in the sulfur cathode.</a:t>
            </a:r>
          </a:p>
          <a:p>
            <a:pPr marL="158750" indent="0" algn="l">
              <a:buNone/>
            </a:pPr>
            <a:endParaRPr lang="en-US" sz="1800" b="0" i="0" u="none" strike="noStrike" baseline="0" dirty="0">
              <a:latin typeface="+mn-lt"/>
            </a:endParaRPr>
          </a:p>
          <a:p>
            <a:pPr marL="158750" indent="0" algn="l">
              <a:buNone/>
            </a:pPr>
            <a:r>
              <a:rPr lang="en-US" b="0" i="0" dirty="0">
                <a:solidFill>
                  <a:srgbClr val="404040"/>
                </a:solidFill>
                <a:effectLst/>
                <a:latin typeface="+mn-lt"/>
              </a:rPr>
              <a:t>High sulfur content</a:t>
            </a:r>
            <a:r>
              <a:rPr lang="en-US" sz="1800" b="0" i="0" u="none" strike="noStrike" baseline="0" dirty="0">
                <a:solidFill>
                  <a:srgbClr val="404040"/>
                </a:solidFill>
                <a:effectLst/>
                <a:latin typeface="+mn-lt"/>
              </a:rPr>
              <a:t> – critical for </a:t>
            </a:r>
            <a:r>
              <a:rPr lang="en-US" b="0" i="0" dirty="0">
                <a:solidFill>
                  <a:srgbClr val="404040"/>
                </a:solidFill>
                <a:effectLst/>
                <a:latin typeface="+mn-lt"/>
              </a:rPr>
              <a:t>achieving the full potential and to compensate for all the losses.</a:t>
            </a:r>
            <a:endParaRPr lang="en-US" dirty="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b154957aa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1b154957aa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Developing Positive Electrode with High sulfur content </a:t>
            </a:r>
          </a:p>
          <a:p>
            <a:pPr marL="0" lvl="0" indent="0" algn="l" rtl="0">
              <a:lnSpc>
                <a:spcPct val="100000"/>
              </a:lnSpc>
              <a:spcBef>
                <a:spcPts val="0"/>
              </a:spcBef>
              <a:spcAft>
                <a:spcPts val="0"/>
              </a:spcAft>
              <a:buSzPts val="1100"/>
              <a:buNone/>
            </a:pPr>
            <a:r>
              <a:rPr lang="en-US" dirty="0"/>
              <a:t> - Sulfur is an insulator (hampers cathode performance – need conductive additives)</a:t>
            </a:r>
          </a:p>
          <a:p>
            <a:pPr marL="171450" lvl="0" indent="-171450" algn="l" rtl="0">
              <a:lnSpc>
                <a:spcPct val="100000"/>
              </a:lnSpc>
              <a:spcBef>
                <a:spcPts val="0"/>
              </a:spcBef>
              <a:spcAft>
                <a:spcPts val="0"/>
              </a:spcAft>
              <a:buSzPts val="1100"/>
              <a:buFontTx/>
              <a:buChar char="-"/>
            </a:pPr>
            <a:r>
              <a:rPr lang="en-US" dirty="0"/>
              <a:t>Volume expansion – more sulfur means more expansion</a:t>
            </a:r>
          </a:p>
          <a:p>
            <a:pPr marL="171450" lvl="0" indent="-171450" algn="l" rtl="0">
              <a:lnSpc>
                <a:spcPct val="100000"/>
              </a:lnSpc>
              <a:spcBef>
                <a:spcPts val="0"/>
              </a:spcBef>
              <a:spcAft>
                <a:spcPts val="0"/>
              </a:spcAft>
              <a:buSzPts val="1100"/>
              <a:buFontTx/>
              <a:buChar char="-"/>
            </a:pPr>
            <a:r>
              <a:rPr lang="en-US" dirty="0"/>
              <a:t>Polysulfides (During discharge, sulfur is reduced to lithium polysulfides – loss of active material, capacity fade, poor cycle life)</a:t>
            </a:r>
          </a:p>
          <a:p>
            <a:pPr marL="0" lvl="0" indent="0" algn="l" rtl="0">
              <a:lnSpc>
                <a:spcPct val="100000"/>
              </a:lnSpc>
              <a:spcBef>
                <a:spcPts val="0"/>
              </a:spcBef>
              <a:spcAft>
                <a:spcPts val="0"/>
              </a:spcAft>
              <a:buSzPts val="1100"/>
              <a:buFontTx/>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Adequate sulfur utilization </a:t>
            </a:r>
          </a:p>
          <a:p>
            <a:pPr marL="171450" lvl="0" indent="-171450" algn="l" rtl="0">
              <a:lnSpc>
                <a:spcPct val="100000"/>
              </a:lnSpc>
              <a:spcBef>
                <a:spcPts val="0"/>
              </a:spcBef>
              <a:spcAft>
                <a:spcPts val="0"/>
              </a:spcAft>
              <a:buSzPts val="1100"/>
              <a:buFontTx/>
              <a:buChar char="-"/>
            </a:pPr>
            <a:r>
              <a:rPr lang="en-US" dirty="0"/>
              <a:t>Formation of insulating polysulfides – reduce effective active material</a:t>
            </a:r>
          </a:p>
          <a:p>
            <a:pPr marL="171450" lvl="0" indent="-171450" algn="l" rtl="0">
              <a:lnSpc>
                <a:spcPct val="100000"/>
              </a:lnSpc>
              <a:spcBef>
                <a:spcPts val="0"/>
              </a:spcBef>
              <a:spcAft>
                <a:spcPts val="0"/>
              </a:spcAft>
              <a:buSzPts val="1100"/>
              <a:buFontTx/>
              <a:buChar char="-"/>
            </a:pPr>
            <a:r>
              <a:rPr lang="en-US" dirty="0"/>
              <a:t>Sluggish reaction kinetics</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High mass loading (of S- need this for high energy density)</a:t>
            </a:r>
          </a:p>
          <a:p>
            <a:pPr marL="171450" lvl="0" indent="-171450" algn="l" rtl="0">
              <a:lnSpc>
                <a:spcPct val="100000"/>
              </a:lnSpc>
              <a:spcBef>
                <a:spcPts val="0"/>
              </a:spcBef>
              <a:spcAft>
                <a:spcPts val="0"/>
              </a:spcAft>
              <a:buSzPts val="1100"/>
              <a:buFontTx/>
              <a:buChar char="-"/>
            </a:pPr>
            <a:r>
              <a:rPr lang="en-US" dirty="0"/>
              <a:t>l</a:t>
            </a:r>
            <a:r>
              <a:rPr lang="en-US" b="1" dirty="0"/>
              <a:t>arge volumetric expansion</a:t>
            </a:r>
            <a:r>
              <a:rPr lang="en-US" dirty="0"/>
              <a:t> during cycling – fractures, poor cycle stability</a:t>
            </a:r>
          </a:p>
          <a:p>
            <a:pPr marL="0" lvl="0" indent="0" algn="l" rtl="0">
              <a:lnSpc>
                <a:spcPct val="100000"/>
              </a:lnSpc>
              <a:spcBef>
                <a:spcPts val="0"/>
              </a:spcBef>
              <a:spcAft>
                <a:spcPts val="0"/>
              </a:spcAft>
              <a:buSzPts val="1100"/>
              <a:buFontTx/>
              <a:buNone/>
            </a:pPr>
            <a:endParaRPr lang="en-US" dirty="0"/>
          </a:p>
          <a:p>
            <a:pPr marL="0" lvl="0" indent="0" algn="l" rtl="0">
              <a:lnSpc>
                <a:spcPct val="100000"/>
              </a:lnSpc>
              <a:spcBef>
                <a:spcPts val="0"/>
              </a:spcBef>
              <a:spcAft>
                <a:spcPts val="0"/>
              </a:spcAft>
              <a:buSzPts val="1100"/>
              <a:buFontTx/>
              <a:buNone/>
            </a:pPr>
            <a:endParaRPr lang="en-US" dirty="0"/>
          </a:p>
          <a:p>
            <a:pPr marL="0" lvl="0" indent="0" algn="l" rtl="0">
              <a:lnSpc>
                <a:spcPct val="100000"/>
              </a:lnSpc>
              <a:spcBef>
                <a:spcPts val="0"/>
              </a:spcBef>
              <a:spcAft>
                <a:spcPts val="0"/>
              </a:spcAft>
              <a:buSzPts val="1100"/>
              <a:buFontTx/>
              <a:buNone/>
            </a:pPr>
            <a:r>
              <a:rPr lang="en-US" b="1" dirty="0"/>
              <a:t>~1144.6 mAh/g</a:t>
            </a:r>
            <a:r>
              <a:rPr lang="en-US" dirty="0"/>
              <a:t> is an impressive value, particularly at a moderate current density (167.5 mA/g) and relatively high temperature (60°C)</a:t>
            </a:r>
          </a:p>
        </p:txBody>
      </p:sp>
    </p:spTree>
    <p:extLst>
      <p:ext uri="{BB962C8B-B14F-4D97-AF65-F5344CB8AC3E}">
        <p14:creationId xmlns:p14="http://schemas.microsoft.com/office/powerpoint/2010/main" val="41526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b154957aa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1b154957aa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6809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7e1ffce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7e1ffce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04040"/>
                </a:solidFill>
                <a:effectLst/>
                <a:latin typeface="+mn-lt"/>
              </a:rPr>
              <a:t>The comparison of LPB with LPS and LGPS electrolytes highlights LPB’s superiority in capacity, Coulombic efficiency, and rate performance</a:t>
            </a:r>
          </a:p>
          <a:p>
            <a:pPr marL="0" lvl="0" indent="0" algn="l" rtl="0">
              <a:spcBef>
                <a:spcPts val="0"/>
              </a:spcBef>
              <a:spcAft>
                <a:spcPts val="0"/>
              </a:spcAft>
              <a:buNone/>
            </a:pPr>
            <a:endParaRPr lang="en-US" b="0" i="0" dirty="0">
              <a:solidFill>
                <a:srgbClr val="404040"/>
              </a:solidFill>
              <a:effectLst/>
              <a:latin typeface="+mn-lt"/>
            </a:endParaRPr>
          </a:p>
          <a:p>
            <a:pPr marL="0" lvl="0" indent="0" algn="l" rtl="0">
              <a:spcBef>
                <a:spcPts val="0"/>
              </a:spcBef>
              <a:spcAft>
                <a:spcPts val="0"/>
              </a:spcAft>
              <a:buNone/>
            </a:pPr>
            <a:r>
              <a:rPr lang="en-US" b="1" i="0" u="sng" dirty="0">
                <a:solidFill>
                  <a:srgbClr val="404040"/>
                </a:solidFill>
                <a:effectLst/>
                <a:latin typeface="+mn-lt"/>
              </a:rPr>
              <a:t>Key Insight</a:t>
            </a:r>
            <a:r>
              <a:rPr lang="en-US" b="0" i="0" u="sng" dirty="0">
                <a:solidFill>
                  <a:srgbClr val="404040"/>
                </a:solidFill>
                <a:effectLst/>
                <a:latin typeface="+mn-lt"/>
              </a:rPr>
              <a:t>: </a:t>
            </a:r>
          </a:p>
          <a:p>
            <a:pPr marL="0" lvl="0" indent="0" algn="l" rtl="0">
              <a:spcBef>
                <a:spcPts val="0"/>
              </a:spcBef>
              <a:spcAft>
                <a:spcPts val="0"/>
              </a:spcAft>
              <a:buNone/>
            </a:pPr>
            <a:r>
              <a:rPr lang="en-US" b="0" i="0" dirty="0">
                <a:solidFill>
                  <a:srgbClr val="404040"/>
                </a:solidFill>
                <a:effectLst/>
                <a:latin typeface="+mn-lt"/>
              </a:rPr>
              <a:t>- LPB’s smaller nanoparticle size (~500 nm) and mixed-phase structure improve Li⁺ pathway connectivity in high-sulfur cathodes.</a:t>
            </a:r>
          </a:p>
          <a:p>
            <a:pPr marL="0" lvl="0" indent="0" algn="l" rtl="0">
              <a:spcBef>
                <a:spcPts val="0"/>
              </a:spcBef>
              <a:spcAft>
                <a:spcPts val="0"/>
              </a:spcAft>
              <a:buNone/>
            </a:pPr>
            <a:r>
              <a:rPr lang="en-US" b="0" i="0" dirty="0">
                <a:solidFill>
                  <a:srgbClr val="404040"/>
                </a:solidFill>
                <a:effectLst/>
                <a:latin typeface="+mn-lt"/>
              </a:rPr>
              <a:t>- LPB enables higher sulfur utilization and lower polarization due to optimized percolation pathways, even with lower SE content.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404040"/>
                </a:solidFill>
                <a:effectLst/>
                <a:latin typeface="+mn-lt"/>
              </a:rPr>
              <a:t>- Compatible with Li-In alloy anodes (prevents Li penetration). Also it’s less reactive with LPB compared to Li metal</a:t>
            </a:r>
          </a:p>
          <a:p>
            <a:pPr marL="0" lvl="0" indent="0" algn="l" rtl="0">
              <a:spcBef>
                <a:spcPts val="0"/>
              </a:spcBef>
              <a:spcAft>
                <a:spcPts val="0"/>
              </a:spcAft>
              <a:buNone/>
            </a:pPr>
            <a:r>
              <a:rPr lang="en-US" b="0" i="0" dirty="0">
                <a:solidFill>
                  <a:srgbClr val="404040"/>
                </a:solidFill>
                <a:effectLst/>
                <a:latin typeface="+mn-lt"/>
              </a:rPr>
              <a:t>- In high-sulfur cathodes (60 wt% S), ionic percolation (governed by SE particle size and volumetric content) is more critical than intrinsic SE conductivity.</a:t>
            </a:r>
          </a:p>
          <a:p>
            <a:pPr marL="0" lvl="0" indent="0" algn="l" rtl="0">
              <a:spcBef>
                <a:spcPts val="0"/>
              </a:spcBef>
              <a:spcAft>
                <a:spcPts val="0"/>
              </a:spcAft>
              <a:buNone/>
            </a:pPr>
            <a:r>
              <a:rPr lang="en-US" b="0" i="0" dirty="0">
                <a:solidFill>
                  <a:srgbClr val="404040"/>
                </a:solidFill>
                <a:effectLst/>
                <a:latin typeface="+mn-lt"/>
              </a:rPr>
              <a:t>- Smaller nanoparticles (~500 nm) and glass-ceramic structure create sufficient Li⁺ pathways at low SE content (24 wt%), whereas LGPS/LPS require 40 wt% SE for comparable performance.</a:t>
            </a:r>
          </a:p>
          <a:p>
            <a:pPr marL="0" lvl="0" indent="0" algn="l" rtl="0">
              <a:spcBef>
                <a:spcPts val="0"/>
              </a:spcBef>
              <a:spcAft>
                <a:spcPts val="0"/>
              </a:spcAft>
              <a:buNone/>
            </a:pPr>
            <a:endParaRPr lang="en-US" b="0" i="0" dirty="0">
              <a:solidFill>
                <a:srgbClr val="404040"/>
              </a:solidFill>
              <a:effectLst/>
              <a:latin typeface="+mn-lt"/>
            </a:endParaRPr>
          </a:p>
          <a:p>
            <a:pPr marL="0" lvl="0" indent="0" algn="l" rtl="0">
              <a:spcBef>
                <a:spcPts val="0"/>
              </a:spcBef>
              <a:spcAft>
                <a:spcPts val="0"/>
              </a:spcAft>
              <a:buNone/>
            </a:pP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7e1ffce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7e1ffce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1800" b="0" i="0" u="none" strike="noStrike" baseline="0" dirty="0">
                <a:latin typeface="+mn-lt"/>
              </a:rPr>
              <a:t>Dependence of specific energy at battery level and sulfur content at cathode level on the density of SE. The estimation was performed by assuming fixed volume ratios of cathode (or battery) components. The weight of the sulfur cathode, SE membrane, Li anode, and current collectors was considered for calculating the specific energy of Li-S ASSBs.</a:t>
            </a:r>
          </a:p>
          <a:p>
            <a:pPr algn="l"/>
            <a:r>
              <a:rPr lang="en-US" sz="1800" b="1" i="0" u="sng" strike="noStrike" baseline="0" dirty="0">
                <a:latin typeface="+mn-lt"/>
              </a:rPr>
              <a:t>Comparison of density among LPB, non-aqueous </a:t>
            </a:r>
            <a:r>
              <a:rPr lang="fr-FR" sz="1800" b="1" i="0" u="sng" strike="noStrike" baseline="0" dirty="0" err="1">
                <a:latin typeface="+mn-lt"/>
              </a:rPr>
              <a:t>liquid</a:t>
            </a:r>
            <a:r>
              <a:rPr lang="fr-FR" sz="1800" b="1" i="0" u="sng" strike="noStrike" baseline="0" dirty="0">
                <a:latin typeface="+mn-lt"/>
              </a:rPr>
              <a:t> </a:t>
            </a:r>
            <a:r>
              <a:rPr lang="fr-FR" sz="1800" b="1" i="0" u="sng" strike="noStrike" baseline="0" dirty="0" err="1">
                <a:latin typeface="+mn-lt"/>
              </a:rPr>
              <a:t>electrolyte</a:t>
            </a:r>
            <a:r>
              <a:rPr lang="fr-FR" sz="1800" b="1" i="0" u="sng" strike="noStrike" baseline="0" dirty="0">
                <a:latin typeface="+mn-lt"/>
              </a:rPr>
              <a:t> solutions, </a:t>
            </a:r>
            <a:r>
              <a:rPr lang="fr-FR" sz="1800" b="1" i="0" u="sng" strike="noStrike" baseline="0" dirty="0" err="1">
                <a:latin typeface="+mn-lt"/>
              </a:rPr>
              <a:t>polymer</a:t>
            </a:r>
            <a:r>
              <a:rPr lang="fr-FR" sz="1800" b="1" i="0" u="sng" strike="noStrike" baseline="0" dirty="0">
                <a:latin typeface="+mn-lt"/>
              </a:rPr>
              <a:t> </a:t>
            </a:r>
            <a:r>
              <a:rPr lang="fr-FR" sz="1800" b="1" i="0" u="sng" strike="noStrike" baseline="0" dirty="0" err="1">
                <a:latin typeface="+mn-lt"/>
              </a:rPr>
              <a:t>electrolytes</a:t>
            </a:r>
            <a:r>
              <a:rPr lang="fr-FR" sz="1800" b="1" i="0" u="sng" strike="noStrike" baseline="0" dirty="0">
                <a:latin typeface="+mn-lt"/>
              </a:rPr>
              <a:t>, and </a:t>
            </a:r>
            <a:r>
              <a:rPr lang="fr-FR" sz="1800" b="1" i="0" u="sng" strike="noStrike" baseline="0" dirty="0" err="1">
                <a:latin typeface="+mn-lt"/>
              </a:rPr>
              <a:t>inorganic</a:t>
            </a:r>
            <a:r>
              <a:rPr lang="fr-FR" sz="1800" b="1" i="0" u="sng" strike="noStrike" baseline="0" dirty="0">
                <a:latin typeface="+mn-lt"/>
              </a:rPr>
              <a:t> </a:t>
            </a:r>
            <a:r>
              <a:rPr lang="fr-FR" sz="1800" b="1" i="0" u="sng" strike="noStrike" baseline="0" dirty="0" err="1">
                <a:latin typeface="+mn-lt"/>
              </a:rPr>
              <a:t>SEs</a:t>
            </a:r>
            <a:r>
              <a:rPr lang="fr-FR" sz="1800" b="0" i="0" u="none" strike="noStrike" baseline="0" dirty="0">
                <a:latin typeface="+mn-lt"/>
              </a:rPr>
              <a:t>. </a:t>
            </a:r>
          </a:p>
          <a:p>
            <a:pPr marL="158750" indent="0" algn="l">
              <a:buNone/>
            </a:pPr>
            <a:r>
              <a:rPr lang="fr-FR" sz="1800" b="0" i="0" u="none" strike="noStrike" baseline="0" dirty="0">
                <a:latin typeface="+mn-lt"/>
              </a:rPr>
              <a:t>LE: nonaqueous </a:t>
            </a:r>
            <a:r>
              <a:rPr lang="en-US" sz="1800" b="0" i="0" u="none" strike="noStrike" baseline="0" dirty="0">
                <a:latin typeface="+mn-lt"/>
              </a:rPr>
              <a:t>liquid electrolyte solutions; PEO: poly(ethylene oxide); LPB: Li3PS4-2LiBH4;TTE: 1,1,2,2-tetrafluoroethyl-2,2,3,3-tetrafluoropropyl ether; LPS: </a:t>
            </a:r>
            <a:r>
              <a:rPr lang="el-GR" sz="1800" b="0" i="0" u="none" strike="noStrike" baseline="0" dirty="0">
                <a:latin typeface="+mn-lt"/>
              </a:rPr>
              <a:t>β-</a:t>
            </a:r>
            <a:r>
              <a:rPr lang="en-US" sz="1800" b="0" i="0" u="none" strike="noStrike" baseline="0" dirty="0">
                <a:latin typeface="+mn-lt"/>
              </a:rPr>
              <a:t>Li3PS4; LGPS:</a:t>
            </a:r>
            <a:r>
              <a:rPr lang="it-IT" sz="1800" b="0" i="0" u="none" strike="noStrike" baseline="0" dirty="0">
                <a:latin typeface="+mn-lt"/>
              </a:rPr>
              <a:t>Li10GeP2S12; LATP: Li1.3Al0.3Ti1.7(PO4)3; LLZO: Li7La3Zr2O12</a:t>
            </a:r>
            <a:endParaRPr dirty="0">
              <a:latin typeface="+mn-lt"/>
            </a:endParaRPr>
          </a:p>
        </p:txBody>
      </p:sp>
    </p:spTree>
    <p:extLst>
      <p:ext uri="{BB962C8B-B14F-4D97-AF65-F5344CB8AC3E}">
        <p14:creationId xmlns:p14="http://schemas.microsoft.com/office/powerpoint/2010/main" val="77902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b154957aa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1b154957aa_1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US" sz="1200" b="1" dirty="0">
                <a:latin typeface="+mj-lt"/>
              </a:rPr>
              <a:t>Overall, this paper provides valuable insights into LPB solid electrolytes and their performance in solid-state Li-S batteries.</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lang="en-US" sz="1200" b="1" dirty="0">
              <a:latin typeface="+mj-lt"/>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US" sz="1200" b="1" dirty="0">
                <a:latin typeface="+mj-lt"/>
              </a:rPr>
              <a:t>Goal : </a:t>
            </a:r>
            <a:r>
              <a:rPr lang="en-US" sz="2000" b="0" i="0" dirty="0">
                <a:solidFill>
                  <a:srgbClr val="404040"/>
                </a:solidFill>
                <a:effectLst/>
                <a:latin typeface="+mj-lt"/>
              </a:rPr>
              <a:t>design principles for high-sulfur-loading cathodes</a:t>
            </a:r>
            <a:r>
              <a:rPr lang="en-US" sz="1200" b="1" i="0" dirty="0">
                <a:solidFill>
                  <a:srgbClr val="404040"/>
                </a:solidFill>
                <a:effectLst/>
                <a:latin typeface="+mj-lt"/>
              </a:rPr>
              <a:t> – provides </a:t>
            </a:r>
            <a:r>
              <a:rPr lang="en-US" sz="2000" b="0" i="0" dirty="0">
                <a:solidFill>
                  <a:srgbClr val="404040"/>
                </a:solidFill>
                <a:effectLst/>
                <a:latin typeface="+mj-lt"/>
              </a:rPr>
              <a:t>connection between SE volumetric content (vs. ionic conductivity) and cathode performance</a:t>
            </a:r>
            <a:endParaRPr lang="en-US" sz="1200" b="1" dirty="0">
              <a:latin typeface="+mj-lt"/>
            </a:endParaRPr>
          </a:p>
          <a:p>
            <a:pPr marL="0" lvl="0" indent="0" algn="l" rtl="0">
              <a:lnSpc>
                <a:spcPct val="115000"/>
              </a:lnSpc>
              <a:spcBef>
                <a:spcPts val="0"/>
              </a:spcBef>
              <a:spcAft>
                <a:spcPts val="0"/>
              </a:spcAft>
              <a:buSzPts val="1100"/>
              <a:buNone/>
            </a:pPr>
            <a:endParaRPr sz="1200" dirty="0">
              <a:solidFill>
                <a:schemeClr val="dk1"/>
              </a:solidFill>
              <a:latin typeface="+mj-lt"/>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 name="Google Shape;1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5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5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9"/>
          <p:cNvSpPr>
            <a:spLocks noGrp="1"/>
          </p:cNvSpPr>
          <p:nvPr>
            <p:ph type="pic" idx="2"/>
          </p:nvPr>
        </p:nvSpPr>
        <p:spPr>
          <a:xfrm>
            <a:off x="5183188" y="987425"/>
            <a:ext cx="6172200" cy="4873625"/>
          </a:xfrm>
          <a:prstGeom prst="rect">
            <a:avLst/>
          </a:prstGeom>
          <a:noFill/>
          <a:ln>
            <a:noFill/>
          </a:ln>
        </p:spPr>
      </p:sp>
      <p:sp>
        <p:nvSpPr>
          <p:cNvPr id="64" name="Google Shape;64;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85" name="Google Shape;85;p1"/>
          <p:cNvPicPr preferRelativeResize="0"/>
          <p:nvPr/>
        </p:nvPicPr>
        <p:blipFill rotWithShape="1">
          <a:blip r:embed="rId4">
            <a:alphaModFix/>
          </a:blip>
          <a:srcRect/>
          <a:stretch/>
        </p:blipFill>
        <p:spPr>
          <a:xfrm>
            <a:off x="1" y="92804"/>
            <a:ext cx="12191999" cy="1316702"/>
          </a:xfrm>
          <a:prstGeom prst="rect">
            <a:avLst/>
          </a:prstGeom>
          <a:noFill/>
          <a:ln>
            <a:noFill/>
          </a:ln>
        </p:spPr>
      </p:pic>
      <p:sp>
        <p:nvSpPr>
          <p:cNvPr id="86" name="Google Shape;86;p1"/>
          <p:cNvSpPr txBox="1">
            <a:spLocks noGrp="1"/>
          </p:cNvSpPr>
          <p:nvPr>
            <p:ph type="title"/>
          </p:nvPr>
        </p:nvSpPr>
        <p:spPr>
          <a:xfrm>
            <a:off x="333150" y="1720625"/>
            <a:ext cx="11691900" cy="2868116"/>
          </a:xfrm>
          <a:prstGeom prst="rect">
            <a:avLst/>
          </a:prstGeom>
          <a:noFill/>
          <a:ln>
            <a:noFill/>
          </a:ln>
        </p:spPr>
        <p:txBody>
          <a:bodyPr spcFirstLastPara="1" wrap="square" lIns="91425" tIns="45700" rIns="91425" bIns="45700" anchor="b" anchorCtr="0">
            <a:normAutofit fontScale="90000"/>
          </a:bodyPr>
          <a:lstStyle/>
          <a:p>
            <a:pPr marL="0" marR="0" lvl="0" indent="0" algn="ctr" rtl="0">
              <a:lnSpc>
                <a:spcPct val="107000"/>
              </a:lnSpc>
              <a:spcBef>
                <a:spcPts val="0"/>
              </a:spcBef>
              <a:spcAft>
                <a:spcPts val="0"/>
              </a:spcAft>
              <a:buClr>
                <a:srgbClr val="000000"/>
              </a:buClr>
              <a:buSzPts val="2700"/>
              <a:buFont typeface="Calibri"/>
              <a:buNone/>
            </a:pPr>
            <a:r>
              <a:rPr lang="en-US" sz="2700" b="1" dirty="0">
                <a:solidFill>
                  <a:srgbClr val="000000"/>
                </a:solidFill>
                <a:highlight>
                  <a:srgbClr val="FFFFFF"/>
                </a:highlight>
              </a:rPr>
              <a:t>ME6650</a:t>
            </a:r>
            <a:r>
              <a:rPr lang="en-US" sz="2700" b="1" dirty="0">
                <a:solidFill>
                  <a:srgbClr val="000000"/>
                </a:solidFill>
                <a:highlight>
                  <a:srgbClr val="FFFFFF"/>
                </a:highlight>
                <a:latin typeface="Calibri"/>
                <a:ea typeface="Calibri"/>
                <a:cs typeface="Calibri"/>
                <a:sym typeface="Calibri"/>
              </a:rPr>
              <a:t> – Advanced Battery Materials</a:t>
            </a:r>
            <a:br>
              <a:rPr lang="en-US" sz="3600" b="1" dirty="0"/>
            </a:br>
            <a:r>
              <a:rPr lang="en-US" sz="4400" b="1" dirty="0">
                <a:solidFill>
                  <a:schemeClr val="accent2">
                    <a:lumMod val="75000"/>
                  </a:schemeClr>
                </a:solidFill>
              </a:rPr>
              <a:t>Realizing High-capacity </a:t>
            </a:r>
            <a:r>
              <a:rPr lang="en-US" sz="4900" b="1" dirty="0">
                <a:solidFill>
                  <a:schemeClr val="accent2">
                    <a:lumMod val="75000"/>
                  </a:schemeClr>
                </a:solidFill>
              </a:rPr>
              <a:t>All-Solid-State Li-S</a:t>
            </a:r>
            <a:r>
              <a:rPr lang="en-US" sz="4400" b="1" dirty="0">
                <a:solidFill>
                  <a:schemeClr val="accent2">
                    <a:lumMod val="75000"/>
                  </a:schemeClr>
                </a:solidFill>
              </a:rPr>
              <a:t> Batteries using Low Density Inorganic Solid State Electrolyte</a:t>
            </a:r>
            <a:br>
              <a:rPr lang="en-US" sz="8000" b="1" dirty="0"/>
            </a:br>
            <a:r>
              <a:rPr lang="en-US" sz="2000" b="1" dirty="0"/>
              <a:t>Winter </a:t>
            </a:r>
            <a:r>
              <a:rPr lang="en-US" sz="2000" dirty="0"/>
              <a:t>2025</a:t>
            </a:r>
            <a:endParaRPr sz="4000" dirty="0"/>
          </a:p>
          <a:p>
            <a:pPr marL="0" marR="0" lvl="0" indent="0" algn="ctr" rtl="0">
              <a:lnSpc>
                <a:spcPct val="107000"/>
              </a:lnSpc>
              <a:spcBef>
                <a:spcPts val="0"/>
              </a:spcBef>
              <a:spcAft>
                <a:spcPts val="0"/>
              </a:spcAft>
              <a:buClr>
                <a:srgbClr val="000000"/>
              </a:buClr>
              <a:buSzPts val="2700"/>
              <a:buFont typeface="Calibri"/>
              <a:buNone/>
            </a:pPr>
            <a:r>
              <a:rPr lang="en-US" sz="4000" dirty="0"/>
              <a:t>Literature Review</a:t>
            </a:r>
            <a:endParaRPr sz="4000" dirty="0"/>
          </a:p>
        </p:txBody>
      </p:sp>
      <p:sp>
        <p:nvSpPr>
          <p:cNvPr id="87" name="Google Shape;87;p1"/>
          <p:cNvSpPr txBox="1">
            <a:spLocks noGrp="1"/>
          </p:cNvSpPr>
          <p:nvPr>
            <p:ph type="body" idx="1"/>
          </p:nvPr>
        </p:nvSpPr>
        <p:spPr>
          <a:xfrm>
            <a:off x="831850" y="4932218"/>
            <a:ext cx="10523400" cy="1080655"/>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rgbClr val="888888"/>
              </a:buClr>
              <a:buSzPts val="2800"/>
              <a:buNone/>
            </a:pPr>
            <a:r>
              <a:rPr lang="en-US" sz="3600" b="1" dirty="0">
                <a:solidFill>
                  <a:schemeClr val="dk1"/>
                </a:solidFill>
              </a:rPr>
              <a:t>Presented By</a:t>
            </a:r>
            <a:r>
              <a:rPr lang="en-US" sz="3600" dirty="0">
                <a:solidFill>
                  <a:schemeClr val="dk1"/>
                </a:solidFill>
              </a:rPr>
              <a:t>: Suryakiran M. George</a:t>
            </a:r>
          </a:p>
          <a:p>
            <a:pPr marL="0" lvl="0" indent="0" algn="ctr" rtl="0">
              <a:lnSpc>
                <a:spcPct val="90000"/>
              </a:lnSpc>
              <a:spcBef>
                <a:spcPts val="0"/>
              </a:spcBef>
              <a:spcAft>
                <a:spcPts val="0"/>
              </a:spcAft>
              <a:buClr>
                <a:srgbClr val="888888"/>
              </a:buClr>
              <a:buSzPts val="2800"/>
              <a:buNone/>
            </a:pPr>
            <a:endParaRPr lang="en-US" sz="2800" dirty="0">
              <a:solidFill>
                <a:schemeClr val="dk1"/>
              </a:solidFill>
            </a:endParaRPr>
          </a:p>
          <a:p>
            <a:pPr marL="0" lvl="0" indent="0" rtl="0">
              <a:lnSpc>
                <a:spcPct val="90000"/>
              </a:lnSpc>
              <a:spcBef>
                <a:spcPts val="0"/>
              </a:spcBef>
              <a:spcAft>
                <a:spcPts val="0"/>
              </a:spcAft>
              <a:buClr>
                <a:srgbClr val="888888"/>
              </a:buClr>
              <a:buSzPts val="2800"/>
              <a:buNone/>
            </a:pPr>
            <a:r>
              <a:rPr lang="en-US" sz="2800" b="1" dirty="0">
                <a:solidFill>
                  <a:schemeClr val="dk1"/>
                </a:solidFill>
              </a:rPr>
              <a:t>Original Authors</a:t>
            </a:r>
            <a:r>
              <a:rPr lang="en-US" sz="2800" dirty="0">
                <a:solidFill>
                  <a:schemeClr val="dk1"/>
                </a:solidFill>
              </a:rPr>
              <a:t>: </a:t>
            </a:r>
            <a:r>
              <a:rPr lang="en-US" sz="2800" dirty="0" err="1">
                <a:solidFill>
                  <a:schemeClr val="dk1"/>
                </a:solidFill>
              </a:rPr>
              <a:t>Daiwei</a:t>
            </a:r>
            <a:r>
              <a:rPr lang="en-US" sz="2800" dirty="0">
                <a:solidFill>
                  <a:schemeClr val="dk1"/>
                </a:solidFill>
              </a:rPr>
              <a:t> Wang, Li Ji </a:t>
            </a:r>
            <a:r>
              <a:rPr lang="en-US" sz="2800" dirty="0" err="1">
                <a:solidFill>
                  <a:schemeClr val="dk1"/>
                </a:solidFill>
              </a:rPr>
              <a:t>Jhang</a:t>
            </a:r>
            <a:r>
              <a:rPr lang="en-US" sz="2800" dirty="0">
                <a:solidFill>
                  <a:schemeClr val="dk1"/>
                </a:solidFill>
              </a:rPr>
              <a:t>, Rong Kou, Meng Liao, </a:t>
            </a:r>
            <a:r>
              <a:rPr lang="en-US" sz="2800" dirty="0" err="1">
                <a:solidFill>
                  <a:schemeClr val="dk1"/>
                </a:solidFill>
              </a:rPr>
              <a:t>Shiyao</a:t>
            </a:r>
            <a:r>
              <a:rPr lang="en-US" sz="2800" dirty="0">
                <a:solidFill>
                  <a:schemeClr val="dk1"/>
                </a:solidFill>
              </a:rPr>
              <a:t> Zheng, Heng Jiang, Pei Shi, Guo Xing Li, </a:t>
            </a:r>
            <a:r>
              <a:rPr lang="en-US" sz="2800" dirty="0" err="1">
                <a:solidFill>
                  <a:schemeClr val="dk1"/>
                </a:solidFill>
              </a:rPr>
              <a:t>Kui</a:t>
            </a:r>
            <a:r>
              <a:rPr lang="en-US" sz="2800" dirty="0">
                <a:solidFill>
                  <a:schemeClr val="dk1"/>
                </a:solidFill>
              </a:rPr>
              <a:t> Meng &amp; </a:t>
            </a:r>
            <a:r>
              <a:rPr lang="en-US" sz="2800" dirty="0" err="1">
                <a:solidFill>
                  <a:schemeClr val="dk1"/>
                </a:solidFill>
              </a:rPr>
              <a:t>Donghai</a:t>
            </a:r>
            <a:r>
              <a:rPr lang="en-US" sz="2800" dirty="0">
                <a:solidFill>
                  <a:schemeClr val="dk1"/>
                </a:solidFill>
              </a:rPr>
              <a:t> Wang</a:t>
            </a:r>
            <a:endParaRPr sz="2800" dirty="0">
              <a:solidFill>
                <a:schemeClr val="dk1"/>
              </a:solidFill>
            </a:endParaRPr>
          </a:p>
        </p:txBody>
      </p:sp>
      <p:pic>
        <p:nvPicPr>
          <p:cNvPr id="88" name="Google Shape;88;p1"/>
          <p:cNvPicPr preferRelativeResize="0"/>
          <p:nvPr/>
        </p:nvPicPr>
        <p:blipFill>
          <a:blip r:embed="rId5">
            <a:alphaModFix/>
          </a:blip>
          <a:stretch>
            <a:fillRect/>
          </a:stretch>
        </p:blipFill>
        <p:spPr>
          <a:xfrm>
            <a:off x="0" y="92800"/>
            <a:ext cx="1640775" cy="1851551"/>
          </a:xfrm>
          <a:prstGeom prst="rect">
            <a:avLst/>
          </a:prstGeom>
          <a:noFill/>
          <a:ln>
            <a:noFill/>
          </a:ln>
        </p:spPr>
      </p:pic>
      <p:sp>
        <p:nvSpPr>
          <p:cNvPr id="89" name="Google Shape;89;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Google Shape;311;g317e1ffcee2_0_18"/>
          <p:cNvGrpSpPr/>
          <p:nvPr/>
        </p:nvGrpSpPr>
        <p:grpSpPr>
          <a:xfrm>
            <a:off x="381254" y="5280790"/>
            <a:ext cx="11142345" cy="956615"/>
            <a:chOff x="409710" y="635715"/>
            <a:chExt cx="11142345" cy="2482135"/>
          </a:xfrm>
        </p:grpSpPr>
        <p:sp>
          <p:nvSpPr>
            <p:cNvPr id="312" name="Google Shape;312;g317e1ffcee2_0_1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E4E7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Google Shape;313;g317e1ffcee2_0_18"/>
            <p:cNvSpPr/>
            <p:nvPr/>
          </p:nvSpPr>
          <p:spPr>
            <a:xfrm>
              <a:off x="409710" y="1022350"/>
              <a:ext cx="709613" cy="2095500"/>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E4E7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g317e1ffcee2_0_1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g317e1ffcee2_0_18"/>
            <p:cNvSpPr/>
            <p:nvPr/>
          </p:nvSpPr>
          <p:spPr>
            <a:xfrm>
              <a:off x="644660" y="640894"/>
              <a:ext cx="168275" cy="1713196"/>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E4E7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g317e1ffcee2_0_18"/>
            <p:cNvSpPr/>
            <p:nvPr/>
          </p:nvSpPr>
          <p:spPr>
            <a:xfrm>
              <a:off x="644055" y="635715"/>
              <a:ext cx="10908000" cy="1541401"/>
            </a:xfrm>
            <a:prstGeom prst="rect">
              <a:avLst/>
            </a:prstGeom>
            <a:solidFill>
              <a:schemeClr val="accent4"/>
            </a:solidFill>
            <a:ln>
              <a:solidFill>
                <a:schemeClr val="accent4"/>
              </a:solidFill>
            </a:ln>
          </p:spPr>
          <p:txBody>
            <a:bodyPr spcFirstLastPara="1" wrap="square" lIns="91425" tIns="45700" rIns="91425" bIns="45700" anchor="t" anchorCtr="0">
              <a:noAutofit/>
            </a:bodyPr>
            <a:lstStyle/>
            <a:p>
              <a:pPr marL="3657600" marR="0" lvl="0" indent="0" rtl="0">
                <a:lnSpc>
                  <a:spcPct val="100000"/>
                </a:lnSpc>
                <a:spcBef>
                  <a:spcPts val="0"/>
                </a:spcBef>
                <a:spcAft>
                  <a:spcPts val="0"/>
                </a:spcAft>
                <a:buClr>
                  <a:srgbClr val="000000"/>
                </a:buClr>
                <a:buSzPts val="1800"/>
                <a:buFont typeface="Arial"/>
                <a:buNone/>
              </a:pPr>
              <a:r>
                <a:rPr lang="en-US" sz="3800" dirty="0">
                  <a:solidFill>
                    <a:schemeClr val="dk1"/>
                  </a:solidFill>
                  <a:latin typeface="Calibri"/>
                  <a:ea typeface="Calibri"/>
                  <a:cs typeface="Calibri"/>
                  <a:sym typeface="Calibri"/>
                </a:rPr>
                <a:t>Thank you! Questions?</a:t>
              </a:r>
              <a:endParaRPr sz="3800" b="0" i="0" u="none" strike="noStrike" cap="none" dirty="0">
                <a:solidFill>
                  <a:schemeClr val="dk1"/>
                </a:solidFill>
                <a:latin typeface="Calibri"/>
                <a:ea typeface="Calibri"/>
                <a:cs typeface="Calibri"/>
                <a:sym typeface="Calibri"/>
              </a:endParaRPr>
            </a:p>
          </p:txBody>
        </p:sp>
      </p:grpSp>
      <p:sp>
        <p:nvSpPr>
          <p:cNvPr id="317" name="Google Shape;317;g317e1ffcee2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dirty="0"/>
          </a:p>
        </p:txBody>
      </p:sp>
      <p:pic>
        <p:nvPicPr>
          <p:cNvPr id="4098" name="Picture 2">
            <a:extLst>
              <a:ext uri="{FF2B5EF4-FFF2-40B4-BE49-F238E27FC236}">
                <a16:creationId xmlns:a16="http://schemas.microsoft.com/office/drawing/2014/main" id="{4FC73AAB-A43D-4281-A3D2-4C6BDCFBF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707" y="136549"/>
            <a:ext cx="6413373" cy="4771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1b154957aa_1_0"/>
          <p:cNvSpPr txBox="1">
            <a:spLocks noGrp="1"/>
          </p:cNvSpPr>
          <p:nvPr>
            <p:ph type="body" idx="1"/>
          </p:nvPr>
        </p:nvSpPr>
        <p:spPr>
          <a:xfrm>
            <a:off x="242336" y="251791"/>
            <a:ext cx="11485837" cy="63282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800" b="1" dirty="0"/>
              <a:t>Background: Liquid Electrolyte Li-S Battery</a:t>
            </a:r>
            <a:endParaRPr sz="2200" b="1" dirty="0"/>
          </a:p>
          <a:p>
            <a:pPr marL="457200" lvl="0" indent="0" algn="l" rtl="0">
              <a:lnSpc>
                <a:spcPct val="90000"/>
              </a:lnSpc>
              <a:spcBef>
                <a:spcPts val="1000"/>
              </a:spcBef>
              <a:spcAft>
                <a:spcPts val="0"/>
              </a:spcAft>
              <a:buNone/>
            </a:pPr>
            <a:endParaRPr dirty="0"/>
          </a:p>
          <a:p>
            <a:pPr marL="457200" lvl="0" indent="-342900" algn="l" rtl="0">
              <a:lnSpc>
                <a:spcPct val="100000"/>
              </a:lnSpc>
              <a:spcBef>
                <a:spcPts val="1000"/>
              </a:spcBef>
              <a:spcAft>
                <a:spcPts val="0"/>
              </a:spcAft>
              <a:buSzPts val="1800"/>
              <a:buChar char="✓"/>
            </a:pPr>
            <a:r>
              <a:rPr lang="en-US" sz="2400" dirty="0"/>
              <a:t>High theoretical capacity of S</a:t>
            </a:r>
          </a:p>
          <a:p>
            <a:pPr marL="114300" lvl="0" indent="0" algn="l" rtl="0">
              <a:lnSpc>
                <a:spcPct val="100000"/>
              </a:lnSpc>
              <a:spcBef>
                <a:spcPts val="1000"/>
              </a:spcBef>
              <a:spcAft>
                <a:spcPts val="0"/>
              </a:spcAft>
              <a:buSzPts val="1800"/>
              <a:buNone/>
            </a:pPr>
            <a:r>
              <a:rPr lang="en-US" sz="2400" dirty="0"/>
              <a:t>      </a:t>
            </a:r>
            <a:r>
              <a:rPr lang="en-US" sz="2400" dirty="0">
                <a:highlight>
                  <a:srgbClr val="FFFF00"/>
                </a:highlight>
              </a:rPr>
              <a:t>(~2,600 Wh/kg  vs  Li-ion’s ~250-300 Wh/kg)</a:t>
            </a:r>
            <a:endParaRPr sz="2400" dirty="0">
              <a:highlight>
                <a:srgbClr val="FFFF00"/>
              </a:highlight>
            </a:endParaRPr>
          </a:p>
          <a:p>
            <a:pPr marL="457200" lvl="0" indent="-342900" algn="l" rtl="0">
              <a:lnSpc>
                <a:spcPct val="100000"/>
              </a:lnSpc>
              <a:spcBef>
                <a:spcPts val="0"/>
              </a:spcBef>
              <a:spcAft>
                <a:spcPts val="0"/>
              </a:spcAft>
              <a:buSzPts val="1800"/>
              <a:buChar char="✓"/>
            </a:pPr>
            <a:r>
              <a:rPr lang="en-US" sz="2400" dirty="0"/>
              <a:t>Low cost – abundant, non-toxic</a:t>
            </a:r>
          </a:p>
          <a:p>
            <a:pPr marL="457200" lvl="0" indent="-342900" algn="l" rtl="0">
              <a:lnSpc>
                <a:spcPct val="100000"/>
              </a:lnSpc>
              <a:spcBef>
                <a:spcPts val="0"/>
              </a:spcBef>
              <a:spcAft>
                <a:spcPts val="0"/>
              </a:spcAft>
              <a:buSzPts val="1800"/>
              <a:buChar char="✓"/>
            </a:pPr>
            <a:r>
              <a:rPr lang="en-US" sz="2400" dirty="0"/>
              <a:t>High Energy Density (3-5x of Li-ion)</a:t>
            </a:r>
          </a:p>
          <a:p>
            <a:pPr marL="457200" lvl="0" indent="-342900" algn="l" rtl="0">
              <a:lnSpc>
                <a:spcPct val="100000"/>
              </a:lnSpc>
              <a:spcBef>
                <a:spcPts val="0"/>
              </a:spcBef>
              <a:spcAft>
                <a:spcPts val="0"/>
              </a:spcAft>
              <a:buSzPts val="1800"/>
              <a:buChar char="✓"/>
            </a:pPr>
            <a:r>
              <a:rPr lang="en-US" sz="2400" dirty="0"/>
              <a:t>Light Weight – for Aerospace, EVs</a:t>
            </a:r>
          </a:p>
          <a:p>
            <a:pPr marL="457200" lvl="0" indent="-342900" algn="l" rtl="0">
              <a:lnSpc>
                <a:spcPct val="100000"/>
              </a:lnSpc>
              <a:spcBef>
                <a:spcPts val="0"/>
              </a:spcBef>
              <a:spcAft>
                <a:spcPts val="0"/>
              </a:spcAft>
              <a:buSzPts val="1800"/>
              <a:buChar char="✓"/>
            </a:pPr>
            <a:r>
              <a:rPr lang="en-US" sz="2400" dirty="0"/>
              <a:t>Fast Charging potential</a:t>
            </a:r>
            <a:endParaRPr sz="2400" dirty="0"/>
          </a:p>
          <a:p>
            <a:pPr marL="457200" lvl="0" indent="0" algn="l" rtl="0">
              <a:lnSpc>
                <a:spcPct val="100000"/>
              </a:lnSpc>
              <a:spcBef>
                <a:spcPts val="0"/>
              </a:spcBef>
              <a:spcAft>
                <a:spcPts val="0"/>
              </a:spcAft>
              <a:buNone/>
            </a:pPr>
            <a:endParaRPr lang="en-US" sz="2400" dirty="0"/>
          </a:p>
          <a:p>
            <a:pPr marL="457200" lvl="0" indent="0" algn="l" rtl="0">
              <a:lnSpc>
                <a:spcPct val="100000"/>
              </a:lnSpc>
              <a:spcBef>
                <a:spcPts val="0"/>
              </a:spcBef>
              <a:spcAft>
                <a:spcPts val="0"/>
              </a:spcAft>
              <a:buNone/>
            </a:pPr>
            <a:endParaRPr sz="2400" dirty="0"/>
          </a:p>
          <a:p>
            <a:pPr marL="457200" lvl="0" indent="-342900" algn="l" rtl="0">
              <a:lnSpc>
                <a:spcPct val="100000"/>
              </a:lnSpc>
              <a:spcBef>
                <a:spcPts val="1000"/>
              </a:spcBef>
              <a:spcAft>
                <a:spcPts val="0"/>
              </a:spcAft>
              <a:buSzPts val="1800"/>
              <a:buChar char="❌"/>
            </a:pPr>
            <a:r>
              <a:rPr lang="en-US" sz="2400" dirty="0"/>
              <a:t> Li Anode Dendrite growth(Safety!) </a:t>
            </a:r>
            <a:r>
              <a:rPr lang="en-US" sz="2400" dirty="0">
                <a:sym typeface="Wingdings" panose="05000000000000000000" pitchFamily="2" charset="2"/>
              </a:rPr>
              <a:t> </a:t>
            </a:r>
            <a:r>
              <a:rPr lang="en-US" sz="2400" dirty="0">
                <a:highlight>
                  <a:srgbClr val="FFFF00"/>
                </a:highlight>
                <a:sym typeface="Wingdings" panose="05000000000000000000" pitchFamily="2" charset="2"/>
              </a:rPr>
              <a:t>Solid State Li-S</a:t>
            </a:r>
            <a:r>
              <a:rPr lang="en-US" sz="2400" dirty="0"/>
              <a:t>		</a:t>
            </a:r>
            <a:endParaRPr sz="2400" dirty="0"/>
          </a:p>
          <a:p>
            <a:pPr marL="457200" lvl="0" indent="-342900" algn="l" rtl="0">
              <a:lnSpc>
                <a:spcPct val="100000"/>
              </a:lnSpc>
              <a:spcBef>
                <a:spcPts val="0"/>
              </a:spcBef>
              <a:spcAft>
                <a:spcPts val="0"/>
              </a:spcAft>
              <a:buSzPts val="1800"/>
              <a:buChar char="❌"/>
            </a:pPr>
            <a:r>
              <a:rPr lang="en-US" sz="2400" dirty="0"/>
              <a:t> Severe Polysulfide Shuttling Effect (reduce cycle life)  </a:t>
            </a:r>
            <a:r>
              <a:rPr lang="en-US" sz="2400" dirty="0">
                <a:sym typeface="Wingdings" panose="05000000000000000000" pitchFamily="2" charset="2"/>
              </a:rPr>
              <a:t> </a:t>
            </a:r>
            <a:r>
              <a:rPr lang="en-US" sz="2400" dirty="0">
                <a:highlight>
                  <a:srgbClr val="FFFF00"/>
                </a:highlight>
                <a:sym typeface="Wingdings" panose="05000000000000000000" pitchFamily="2" charset="2"/>
              </a:rPr>
              <a:t>Solid State Li-S</a:t>
            </a:r>
            <a:endParaRPr lang="en-US" sz="2400" dirty="0">
              <a:highlight>
                <a:srgbClr val="FFFF00"/>
              </a:highlight>
            </a:endParaRPr>
          </a:p>
          <a:p>
            <a:pPr marL="457200" lvl="0" indent="-342900" algn="l" rtl="0">
              <a:lnSpc>
                <a:spcPct val="100000"/>
              </a:lnSpc>
              <a:spcBef>
                <a:spcPts val="0"/>
              </a:spcBef>
              <a:spcAft>
                <a:spcPts val="0"/>
              </a:spcAft>
              <a:buSzPts val="1800"/>
              <a:buChar char="❌"/>
            </a:pPr>
            <a:r>
              <a:rPr lang="en-US" sz="2400" dirty="0"/>
              <a:t> Insulating nature of Sulfide </a:t>
            </a:r>
            <a:r>
              <a:rPr lang="en-US" sz="2400" dirty="0">
                <a:sym typeface="Wingdings" panose="05000000000000000000" pitchFamily="2" charset="2"/>
              </a:rPr>
              <a:t> Conductive additives</a:t>
            </a:r>
            <a:endParaRPr lang="en-US" sz="2400" dirty="0"/>
          </a:p>
          <a:p>
            <a:pPr marL="457200" lvl="0" indent="-342900" algn="l" rtl="0">
              <a:lnSpc>
                <a:spcPct val="100000"/>
              </a:lnSpc>
              <a:spcBef>
                <a:spcPts val="0"/>
              </a:spcBef>
              <a:spcAft>
                <a:spcPts val="0"/>
              </a:spcAft>
              <a:buSzPts val="1800"/>
              <a:buChar char="❌"/>
            </a:pPr>
            <a:r>
              <a:rPr lang="en-US" sz="2400" dirty="0"/>
              <a:t> Cathode Volumetric Expansion (~80%)</a:t>
            </a:r>
            <a:r>
              <a:rPr lang="en-US" sz="2400" dirty="0">
                <a:sym typeface="Wingdings" panose="05000000000000000000" pitchFamily="2" charset="2"/>
              </a:rPr>
              <a:t> </a:t>
            </a:r>
            <a:r>
              <a:rPr lang="en-US" sz="2400" dirty="0"/>
              <a:t>Advanced cathode materials</a:t>
            </a:r>
            <a:endParaRPr sz="2400" dirty="0"/>
          </a:p>
          <a:p>
            <a:pPr marL="457200" lvl="0" indent="-228600" algn="l" rtl="0">
              <a:lnSpc>
                <a:spcPct val="90000"/>
              </a:lnSpc>
              <a:spcBef>
                <a:spcPts val="0"/>
              </a:spcBef>
              <a:spcAft>
                <a:spcPts val="0"/>
              </a:spcAft>
              <a:buSzPts val="1800"/>
              <a:buNone/>
            </a:pPr>
            <a:endParaRPr dirty="0"/>
          </a:p>
        </p:txBody>
      </p:sp>
      <p:sp>
        <p:nvSpPr>
          <p:cNvPr id="104" name="Google Shape;104;g31b154957aa_1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pic>
        <p:nvPicPr>
          <p:cNvPr id="5" name="Picture 2" descr="Lithium-sulphur batteries - E-Mobility Engineering">
            <a:extLst>
              <a:ext uri="{FF2B5EF4-FFF2-40B4-BE49-F238E27FC236}">
                <a16:creationId xmlns:a16="http://schemas.microsoft.com/office/drawing/2014/main" id="{5D8AB552-0F99-45C8-9E57-D338A8AA9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242" y="1271251"/>
            <a:ext cx="4565844" cy="2636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2050" name="Picture 2" descr="Frontiers | Recent Progress in Quasi/All-Solid-State Electrolytes for  Lithium–Sulfur Batteries">
            <a:extLst>
              <a:ext uri="{FF2B5EF4-FFF2-40B4-BE49-F238E27FC236}">
                <a16:creationId xmlns:a16="http://schemas.microsoft.com/office/drawing/2014/main" id="{4E7AD086-CB16-4A17-B979-B86BDB1BE8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07" t="51144" b="-1144"/>
          <a:stretch/>
        </p:blipFill>
        <p:spPr bwMode="auto">
          <a:xfrm>
            <a:off x="7514202" y="1430344"/>
            <a:ext cx="4677798" cy="3745282"/>
          </a:xfrm>
          <a:prstGeom prst="rect">
            <a:avLst/>
          </a:prstGeom>
          <a:noFill/>
          <a:extLst>
            <a:ext uri="{909E8E84-426E-40DD-AFC4-6F175D3DCCD1}">
              <a14:hiddenFill xmlns:a14="http://schemas.microsoft.com/office/drawing/2010/main">
                <a:solidFill>
                  <a:srgbClr val="FFFFFF"/>
                </a:solidFill>
              </a14:hiddenFill>
            </a:ext>
          </a:extLst>
        </p:spPr>
      </p:pic>
      <p:sp>
        <p:nvSpPr>
          <p:cNvPr id="103" name="Google Shape;103;g31b154957aa_1_0"/>
          <p:cNvSpPr txBox="1">
            <a:spLocks noGrp="1"/>
          </p:cNvSpPr>
          <p:nvPr>
            <p:ph type="body" idx="1"/>
          </p:nvPr>
        </p:nvSpPr>
        <p:spPr>
          <a:xfrm>
            <a:off x="19199" y="521250"/>
            <a:ext cx="7772401" cy="6058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3600" b="1" dirty="0"/>
              <a:t>Background: All Solid State Li-S Battery</a:t>
            </a:r>
          </a:p>
          <a:p>
            <a:pPr marL="0" lvl="0" indent="0" algn="l" rtl="0">
              <a:lnSpc>
                <a:spcPct val="90000"/>
              </a:lnSpc>
              <a:spcBef>
                <a:spcPts val="0"/>
              </a:spcBef>
              <a:spcAft>
                <a:spcPts val="0"/>
              </a:spcAft>
              <a:buSzPts val="1800"/>
              <a:buNone/>
            </a:pPr>
            <a:endParaRPr sz="2200" b="1" dirty="0"/>
          </a:p>
          <a:p>
            <a:pPr marL="457200" lvl="0" indent="-342900" algn="l" rtl="0">
              <a:lnSpc>
                <a:spcPct val="90000"/>
              </a:lnSpc>
              <a:spcBef>
                <a:spcPts val="1000"/>
              </a:spcBef>
              <a:spcAft>
                <a:spcPts val="0"/>
              </a:spcAft>
              <a:buSzPts val="1800"/>
              <a:buChar char="✓"/>
            </a:pPr>
            <a:r>
              <a:rPr lang="en-US" dirty="0"/>
              <a:t>Higher Safety</a:t>
            </a:r>
          </a:p>
          <a:p>
            <a:pPr marL="457200" lvl="0" indent="-342900" algn="l" rtl="0">
              <a:lnSpc>
                <a:spcPct val="90000"/>
              </a:lnSpc>
              <a:spcBef>
                <a:spcPts val="1000"/>
              </a:spcBef>
              <a:spcAft>
                <a:spcPts val="0"/>
              </a:spcAft>
              <a:buSzPts val="1800"/>
              <a:buChar char="✓"/>
            </a:pPr>
            <a:r>
              <a:rPr lang="en-US" dirty="0"/>
              <a:t>High specific energy</a:t>
            </a:r>
          </a:p>
          <a:p>
            <a:pPr marL="457200" lvl="0" indent="-342900" algn="l" rtl="0">
              <a:lnSpc>
                <a:spcPct val="90000"/>
              </a:lnSpc>
              <a:spcBef>
                <a:spcPts val="1000"/>
              </a:spcBef>
              <a:spcAft>
                <a:spcPts val="0"/>
              </a:spcAft>
              <a:buSzPts val="1800"/>
              <a:buChar char="✓"/>
            </a:pPr>
            <a:r>
              <a:rPr lang="en-US" dirty="0"/>
              <a:t>Durable, Low cost</a:t>
            </a:r>
          </a:p>
          <a:p>
            <a:pPr marL="457200" lvl="0" indent="-342900" algn="l" rtl="0">
              <a:lnSpc>
                <a:spcPct val="90000"/>
              </a:lnSpc>
              <a:spcBef>
                <a:spcPts val="0"/>
              </a:spcBef>
              <a:spcAft>
                <a:spcPts val="0"/>
              </a:spcAft>
              <a:buSzPts val="1800"/>
              <a:buChar char="✓"/>
            </a:pPr>
            <a:r>
              <a:rPr lang="en-US" dirty="0"/>
              <a:t>Higher cycle life - less polysulfide dissolution </a:t>
            </a:r>
          </a:p>
          <a:p>
            <a:pPr marL="457200" lvl="0" indent="-342900" algn="l" rtl="0">
              <a:lnSpc>
                <a:spcPct val="90000"/>
              </a:lnSpc>
              <a:spcBef>
                <a:spcPts val="0"/>
              </a:spcBef>
              <a:spcAft>
                <a:spcPts val="0"/>
              </a:spcAft>
              <a:buSzPts val="1800"/>
              <a:buChar char="✓"/>
            </a:pPr>
            <a:r>
              <a:rPr lang="en-US" dirty="0"/>
              <a:t>Engineered to prevent volume expansion</a:t>
            </a:r>
          </a:p>
          <a:p>
            <a:pPr marL="114300" lvl="0" indent="0" algn="l" rtl="0">
              <a:lnSpc>
                <a:spcPct val="90000"/>
              </a:lnSpc>
              <a:spcBef>
                <a:spcPts val="0"/>
              </a:spcBef>
              <a:spcAft>
                <a:spcPts val="0"/>
              </a:spcAft>
              <a:buSzPts val="1800"/>
              <a:buNone/>
            </a:pPr>
            <a:endParaRPr lang="en-US" dirty="0"/>
          </a:p>
          <a:p>
            <a:pPr marL="457200" marR="0" lvl="0" indent="-352167" algn="l" defTabSz="914400" rtl="0" eaLnBrk="1" fontAlgn="auto" latinLnBrk="0" hangingPunct="1">
              <a:lnSpc>
                <a:spcPct val="90000"/>
              </a:lnSpc>
              <a:spcBef>
                <a:spcPts val="1000"/>
              </a:spcBef>
              <a:spcAft>
                <a:spcPts val="0"/>
              </a:spcAft>
              <a:buClr>
                <a:srgbClr val="000000"/>
              </a:buClr>
              <a:buSzPts val="1946"/>
              <a:buFont typeface="Noto Sans Symbols"/>
              <a:buChar char="🎯"/>
              <a:tabLst/>
              <a:defRPr/>
            </a:pPr>
            <a:r>
              <a:rPr lang="en-US" b="1" dirty="0">
                <a:solidFill>
                  <a:srgbClr val="CC0099"/>
                </a:solidFill>
              </a:rPr>
              <a:t>Beyond Li-ion &amp; Liquid Li-S </a:t>
            </a:r>
            <a:r>
              <a:rPr lang="en-US" b="1" dirty="0">
                <a:solidFill>
                  <a:srgbClr val="CC0099"/>
                </a:solidFill>
                <a:sym typeface="Wingdings" panose="05000000000000000000" pitchFamily="2" charset="2"/>
              </a:rPr>
              <a:t> ASSB Li-S</a:t>
            </a:r>
            <a:r>
              <a:rPr lang="en-US" b="1" dirty="0">
                <a:solidFill>
                  <a:srgbClr val="CC0099"/>
                </a:solidFill>
              </a:rPr>
              <a:t>:</a:t>
            </a:r>
          </a:p>
          <a:p>
            <a:pPr marL="457200" lvl="0" indent="-342900" algn="l" rtl="0">
              <a:lnSpc>
                <a:spcPct val="90000"/>
              </a:lnSpc>
              <a:spcBef>
                <a:spcPts val="1000"/>
              </a:spcBef>
              <a:spcAft>
                <a:spcPts val="0"/>
              </a:spcAft>
              <a:buSzPts val="1800"/>
              <a:buChar char="❌"/>
            </a:pPr>
            <a:r>
              <a:rPr lang="en-US" dirty="0"/>
              <a:t>High S utilization(&gt;1000mAh/g) with &gt;50 wt% S 		</a:t>
            </a:r>
          </a:p>
          <a:p>
            <a:pPr marL="457200" lvl="0" indent="-228600" algn="l" rtl="0">
              <a:lnSpc>
                <a:spcPct val="90000"/>
              </a:lnSpc>
              <a:spcBef>
                <a:spcPts val="0"/>
              </a:spcBef>
              <a:spcAft>
                <a:spcPts val="0"/>
              </a:spcAft>
              <a:buSzPts val="1800"/>
              <a:buNone/>
            </a:pPr>
            <a:endParaRPr dirty="0"/>
          </a:p>
        </p:txBody>
      </p:sp>
      <p:sp>
        <p:nvSpPr>
          <p:cNvPr id="104" name="Google Shape;104;g31b154957aa_1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330139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31b154957aa_1_79"/>
          <p:cNvSpPr txBox="1">
            <a:spLocks noGrp="1"/>
          </p:cNvSpPr>
          <p:nvPr>
            <p:ph type="body" idx="1"/>
          </p:nvPr>
        </p:nvSpPr>
        <p:spPr>
          <a:xfrm>
            <a:off x="394854" y="136550"/>
            <a:ext cx="11464637" cy="6507199"/>
          </a:xfrm>
          <a:prstGeom prst="rect">
            <a:avLst/>
          </a:prstGeom>
          <a:noFill/>
          <a:ln>
            <a:noFill/>
          </a:ln>
        </p:spPr>
        <p:txBody>
          <a:bodyPr spcFirstLastPara="1" wrap="square" lIns="91425" tIns="45700" rIns="91425" bIns="45700" anchor="t" anchorCtr="0">
            <a:normAutofit fontScale="92500" lnSpcReduction="10000"/>
          </a:bodyPr>
          <a:lstStyle/>
          <a:p>
            <a:pPr marL="0" lvl="0" indent="0" rtl="0">
              <a:lnSpc>
                <a:spcPct val="100000"/>
              </a:lnSpc>
              <a:spcBef>
                <a:spcPts val="0"/>
              </a:spcBef>
              <a:spcAft>
                <a:spcPts val="0"/>
              </a:spcAft>
              <a:buSzPts val="1800"/>
              <a:buNone/>
            </a:pPr>
            <a:r>
              <a:rPr lang="en-US" sz="4400" b="1" dirty="0"/>
              <a:t>Our Context: All Solid State Li-S Battery</a:t>
            </a:r>
          </a:p>
          <a:p>
            <a:pPr marL="76200" lvl="0" indent="0" algn="l" rtl="0">
              <a:lnSpc>
                <a:spcPct val="100000"/>
              </a:lnSpc>
              <a:spcBef>
                <a:spcPts val="0"/>
              </a:spcBef>
              <a:spcAft>
                <a:spcPts val="0"/>
              </a:spcAft>
              <a:buClr>
                <a:srgbClr val="7030A0"/>
              </a:buClr>
              <a:buSzPts val="2400"/>
              <a:buNone/>
            </a:pPr>
            <a:endParaRPr lang="en-US" sz="2600" b="1" u="sng" dirty="0">
              <a:solidFill>
                <a:srgbClr val="CC0099"/>
              </a:solidFill>
            </a:endParaRPr>
          </a:p>
          <a:p>
            <a:pPr marL="76200" lvl="0" indent="0" algn="l" rtl="0">
              <a:lnSpc>
                <a:spcPct val="100000"/>
              </a:lnSpc>
              <a:spcBef>
                <a:spcPts val="0"/>
              </a:spcBef>
              <a:spcAft>
                <a:spcPts val="0"/>
              </a:spcAft>
              <a:buClr>
                <a:srgbClr val="7030A0"/>
              </a:buClr>
              <a:buSzPts val="2400"/>
              <a:buNone/>
            </a:pPr>
            <a:r>
              <a:rPr lang="en-US" sz="2600" b="1" u="sng" dirty="0">
                <a:solidFill>
                  <a:srgbClr val="CC0099"/>
                </a:solidFill>
              </a:rPr>
              <a:t>Challenges:</a:t>
            </a:r>
            <a:r>
              <a:rPr lang="en-US" sz="2600" dirty="0"/>
              <a:t> </a:t>
            </a:r>
          </a:p>
          <a:p>
            <a:pPr lvl="1" indent="-381000">
              <a:lnSpc>
                <a:spcPct val="100000"/>
              </a:lnSpc>
              <a:spcBef>
                <a:spcPts val="0"/>
              </a:spcBef>
              <a:buClr>
                <a:srgbClr val="7030A0"/>
              </a:buClr>
              <a:buSzPts val="2400"/>
              <a:buFont typeface="Noto Sans Symbols"/>
              <a:buChar char="👉"/>
            </a:pPr>
            <a:r>
              <a:rPr lang="en-US" sz="2600" dirty="0"/>
              <a:t>Practical Realization of High Specific Energy</a:t>
            </a:r>
          </a:p>
          <a:p>
            <a:pPr marL="533400" lvl="1" indent="0">
              <a:lnSpc>
                <a:spcPct val="100000"/>
              </a:lnSpc>
              <a:spcBef>
                <a:spcPts val="0"/>
              </a:spcBef>
              <a:buClr>
                <a:srgbClr val="7030A0"/>
              </a:buClr>
              <a:buSzPts val="2400"/>
              <a:buNone/>
            </a:pPr>
            <a:endParaRPr lang="en-US" sz="2600" dirty="0"/>
          </a:p>
          <a:p>
            <a:pPr marL="76200" indent="0">
              <a:lnSpc>
                <a:spcPct val="100000"/>
              </a:lnSpc>
              <a:spcBef>
                <a:spcPts val="0"/>
              </a:spcBef>
              <a:buClr>
                <a:srgbClr val="7030A0"/>
              </a:buClr>
              <a:buSzPts val="2400"/>
              <a:buNone/>
            </a:pPr>
            <a:r>
              <a:rPr lang="en-US" sz="2600" b="1" u="sng" dirty="0">
                <a:solidFill>
                  <a:srgbClr val="CC0099"/>
                </a:solidFill>
              </a:rPr>
              <a:t>S-Cathode:</a:t>
            </a:r>
            <a:r>
              <a:rPr lang="en-US" sz="2600" dirty="0"/>
              <a:t> </a:t>
            </a:r>
          </a:p>
          <a:p>
            <a:pPr marL="76200" indent="0">
              <a:lnSpc>
                <a:spcPct val="100000"/>
              </a:lnSpc>
              <a:spcBef>
                <a:spcPts val="0"/>
              </a:spcBef>
              <a:buClr>
                <a:srgbClr val="7030A0"/>
              </a:buClr>
              <a:buSzPts val="2400"/>
              <a:buNone/>
            </a:pPr>
            <a:r>
              <a:rPr lang="en-US" sz="2600" dirty="0"/>
              <a:t>Need High S utilization &gt;1000 mAh/g with &gt;50wt%S</a:t>
            </a:r>
          </a:p>
          <a:p>
            <a:pPr marL="76200" indent="0">
              <a:lnSpc>
                <a:spcPct val="100000"/>
              </a:lnSpc>
              <a:spcBef>
                <a:spcPts val="0"/>
              </a:spcBef>
              <a:buClr>
                <a:srgbClr val="7030A0"/>
              </a:buClr>
              <a:buSzPts val="2400"/>
              <a:buNone/>
            </a:pPr>
            <a:endParaRPr lang="en-US" sz="2600" dirty="0"/>
          </a:p>
          <a:p>
            <a:pPr marL="76200" indent="0">
              <a:lnSpc>
                <a:spcPct val="100000"/>
              </a:lnSpc>
              <a:spcBef>
                <a:spcPts val="0"/>
              </a:spcBef>
              <a:buClr>
                <a:srgbClr val="7030A0"/>
              </a:buClr>
              <a:buSzPts val="2400"/>
              <a:buNone/>
            </a:pPr>
            <a:r>
              <a:rPr lang="en-US" sz="2600" b="1" u="sng" dirty="0">
                <a:solidFill>
                  <a:srgbClr val="CC0099"/>
                </a:solidFill>
              </a:rPr>
              <a:t>General Strategies Used:</a:t>
            </a:r>
            <a:r>
              <a:rPr lang="en-US" sz="2600" dirty="0"/>
              <a:t> </a:t>
            </a:r>
          </a:p>
          <a:p>
            <a:pPr marL="876300" lvl="1">
              <a:lnSpc>
                <a:spcPct val="100000"/>
              </a:lnSpc>
              <a:spcBef>
                <a:spcPts val="0"/>
              </a:spcBef>
              <a:buClr>
                <a:srgbClr val="7030A0"/>
              </a:buClr>
              <a:buSzPts val="2400"/>
              <a:buFont typeface="Wingdings" panose="05000000000000000000" pitchFamily="2" charset="2"/>
              <a:buChar char="§"/>
            </a:pPr>
            <a:r>
              <a:rPr lang="en-US" sz="2000" dirty="0"/>
              <a:t> Improve cathode content uniformity</a:t>
            </a:r>
          </a:p>
          <a:p>
            <a:pPr marL="876300" lvl="1">
              <a:lnSpc>
                <a:spcPct val="100000"/>
              </a:lnSpc>
              <a:spcBef>
                <a:spcPts val="0"/>
              </a:spcBef>
              <a:buClr>
                <a:srgbClr val="7030A0"/>
              </a:buClr>
              <a:buSzPts val="2400"/>
              <a:buFont typeface="Wingdings" panose="05000000000000000000" pitchFamily="2" charset="2"/>
              <a:buChar char="§"/>
            </a:pPr>
            <a:r>
              <a:rPr lang="en-US" sz="2000" dirty="0"/>
              <a:t>	Improve interfacial contact</a:t>
            </a:r>
          </a:p>
          <a:p>
            <a:pPr marL="876300" lvl="1">
              <a:lnSpc>
                <a:spcPct val="100000"/>
              </a:lnSpc>
              <a:spcBef>
                <a:spcPts val="0"/>
              </a:spcBef>
              <a:buClr>
                <a:srgbClr val="7030A0"/>
              </a:buClr>
              <a:buSzPts val="2400"/>
              <a:buFont typeface="Wingdings" panose="05000000000000000000" pitchFamily="2" charset="2"/>
              <a:buChar char="§"/>
            </a:pPr>
            <a:r>
              <a:rPr lang="en-US" sz="2000" dirty="0"/>
              <a:t>	Enhance interfacial ionic transport</a:t>
            </a:r>
          </a:p>
          <a:p>
            <a:pPr marL="876300" lvl="1">
              <a:lnSpc>
                <a:spcPct val="100000"/>
              </a:lnSpc>
              <a:spcBef>
                <a:spcPts val="0"/>
              </a:spcBef>
              <a:buClr>
                <a:srgbClr val="7030A0"/>
              </a:buClr>
              <a:buSzPts val="2400"/>
              <a:buFont typeface="Wingdings" panose="05000000000000000000" pitchFamily="2" charset="2"/>
              <a:buChar char="§"/>
            </a:pPr>
            <a:r>
              <a:rPr lang="en-US" sz="2000" dirty="0"/>
              <a:t>	Hybrid cathodes with high ionic transport</a:t>
            </a:r>
          </a:p>
          <a:p>
            <a:pPr marL="876300" lvl="1">
              <a:lnSpc>
                <a:spcPct val="100000"/>
              </a:lnSpc>
              <a:spcBef>
                <a:spcPts val="0"/>
              </a:spcBef>
              <a:buClr>
                <a:srgbClr val="7030A0"/>
              </a:buClr>
              <a:buSzPts val="2400"/>
              <a:buFont typeface="Wingdings" panose="05000000000000000000" pitchFamily="2" charset="2"/>
              <a:buChar char="§"/>
            </a:pPr>
            <a:endParaRPr lang="en-US" sz="2000" dirty="0"/>
          </a:p>
          <a:p>
            <a:pPr marL="76200" indent="0">
              <a:lnSpc>
                <a:spcPct val="100000"/>
              </a:lnSpc>
              <a:spcBef>
                <a:spcPts val="0"/>
              </a:spcBef>
              <a:buClr>
                <a:srgbClr val="7030A0"/>
              </a:buClr>
              <a:buSzPts val="2400"/>
              <a:buNone/>
            </a:pPr>
            <a:r>
              <a:rPr lang="en-US" sz="2400" b="1" u="sng" dirty="0">
                <a:solidFill>
                  <a:srgbClr val="CC0099"/>
                </a:solidFill>
              </a:rPr>
              <a:t>Problems:</a:t>
            </a:r>
            <a:r>
              <a:rPr lang="en-US" sz="2400" dirty="0"/>
              <a:t> </a:t>
            </a:r>
            <a:r>
              <a:rPr lang="en-US" sz="2400" dirty="0">
                <a:sym typeface="Wingdings" panose="05000000000000000000" pitchFamily="2" charset="2"/>
              </a:rPr>
              <a:t> </a:t>
            </a:r>
            <a:r>
              <a:rPr lang="en-US" sz="2600" dirty="0">
                <a:sym typeface="Wingdings" panose="05000000000000000000" pitchFamily="2" charset="2"/>
              </a:rPr>
              <a:t>Improved S Utilization at low S content </a:t>
            </a:r>
            <a:r>
              <a:rPr lang="en-US" sz="2400" b="1" dirty="0">
                <a:sym typeface="Wingdings" panose="05000000000000000000" pitchFamily="2" charset="2"/>
              </a:rPr>
              <a:t>– </a:t>
            </a:r>
            <a:r>
              <a:rPr lang="en-US" sz="2400" b="1" dirty="0">
                <a:highlight>
                  <a:srgbClr val="FFFF00"/>
                </a:highlight>
                <a:sym typeface="Wingdings" panose="05000000000000000000" pitchFamily="2" charset="2"/>
              </a:rPr>
              <a:t>Unable to replicate results with high S contents above 50 wt%</a:t>
            </a:r>
          </a:p>
          <a:p>
            <a:pPr marL="76200" indent="0">
              <a:lnSpc>
                <a:spcPct val="100000"/>
              </a:lnSpc>
              <a:spcBef>
                <a:spcPts val="0"/>
              </a:spcBef>
              <a:buClr>
                <a:srgbClr val="7030A0"/>
              </a:buClr>
              <a:buSzPts val="2400"/>
              <a:buNone/>
            </a:pPr>
            <a:endParaRPr lang="en-US" sz="2400" b="1" dirty="0">
              <a:highlight>
                <a:srgbClr val="FFFF00"/>
              </a:highlight>
              <a:sym typeface="Wingdings" panose="05000000000000000000" pitchFamily="2" charset="2"/>
            </a:endParaRPr>
          </a:p>
          <a:p>
            <a:pPr marL="76200" indent="0">
              <a:lnSpc>
                <a:spcPct val="100000"/>
              </a:lnSpc>
              <a:spcBef>
                <a:spcPts val="0"/>
              </a:spcBef>
              <a:buClr>
                <a:srgbClr val="7030A0"/>
              </a:buClr>
              <a:buSzPts val="2400"/>
              <a:buNone/>
            </a:pPr>
            <a:r>
              <a:rPr lang="en-US" sz="2400" b="1" u="sng" dirty="0">
                <a:solidFill>
                  <a:srgbClr val="CC0099"/>
                </a:solidFill>
              </a:rPr>
              <a:t>Root Cause:</a:t>
            </a:r>
            <a:r>
              <a:rPr lang="en-US" sz="2400" dirty="0"/>
              <a:t> </a:t>
            </a:r>
            <a:r>
              <a:rPr lang="en-US" sz="2600" dirty="0"/>
              <a:t>Poor ionic transport within S Cathode </a:t>
            </a:r>
            <a:r>
              <a:rPr lang="en-US" sz="2600" dirty="0">
                <a:sym typeface="Wingdings" panose="05000000000000000000" pitchFamily="2" charset="2"/>
              </a:rPr>
              <a:t></a:t>
            </a:r>
            <a:r>
              <a:rPr lang="en-US" sz="2600" dirty="0"/>
              <a:t> low S utilization</a:t>
            </a:r>
          </a:p>
          <a:p>
            <a:pPr marL="76200" indent="0">
              <a:lnSpc>
                <a:spcPct val="100000"/>
              </a:lnSpc>
              <a:spcBef>
                <a:spcPts val="0"/>
              </a:spcBef>
              <a:buClr>
                <a:srgbClr val="7030A0"/>
              </a:buClr>
              <a:buSzPts val="2400"/>
              <a:buNone/>
            </a:pPr>
            <a:endParaRPr lang="en-US" sz="2400" dirty="0"/>
          </a:p>
          <a:p>
            <a:pPr marL="76200" indent="0">
              <a:lnSpc>
                <a:spcPct val="100000"/>
              </a:lnSpc>
              <a:spcBef>
                <a:spcPts val="0"/>
              </a:spcBef>
              <a:buClr>
                <a:srgbClr val="7030A0"/>
              </a:buClr>
              <a:buSzPts val="2400"/>
              <a:buNone/>
            </a:pPr>
            <a:r>
              <a:rPr lang="en-US" sz="2400" b="1" u="sng" dirty="0">
                <a:solidFill>
                  <a:srgbClr val="CC0099"/>
                </a:solidFill>
              </a:rPr>
              <a:t>Solution:</a:t>
            </a:r>
            <a:r>
              <a:rPr lang="en-US" sz="2400" dirty="0"/>
              <a:t> </a:t>
            </a:r>
            <a:r>
              <a:rPr lang="en-US" sz="2600" dirty="0"/>
              <a:t>Use Low density Solid Electrolyte with small particle size </a:t>
            </a:r>
            <a:r>
              <a:rPr lang="en-US" sz="1300" dirty="0"/>
              <a:t>(</a:t>
            </a:r>
            <a:r>
              <a:rPr lang="en-US" sz="1300" dirty="0">
                <a:latin typeface="+mn-lt"/>
              </a:rPr>
              <a:t>Lithium Phosphorus Boron (LPB)</a:t>
            </a:r>
            <a:r>
              <a:rPr lang="en-US" sz="1300" dirty="0"/>
              <a:t>) </a:t>
            </a:r>
            <a:endParaRPr lang="en-US" sz="1300" b="1" i="1" dirty="0">
              <a:highlight>
                <a:srgbClr val="FFFF00"/>
              </a:highlight>
            </a:endParaRPr>
          </a:p>
        </p:txBody>
      </p:sp>
      <p:sp>
        <p:nvSpPr>
          <p:cNvPr id="124" name="Google Shape;124;g31b154957aa_1_79"/>
          <p:cNvSpPr txBox="1">
            <a:spLocks noGrp="1"/>
          </p:cNvSpPr>
          <p:nvPr>
            <p:ph type="sldNum" idx="12"/>
          </p:nvPr>
        </p:nvSpPr>
        <p:spPr>
          <a:xfrm flipH="1">
            <a:off x="11353800" y="6356350"/>
            <a:ext cx="34551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dirty="0"/>
          </a:p>
        </p:txBody>
      </p:sp>
      <p:pic>
        <p:nvPicPr>
          <p:cNvPr id="7" name="Picture 6">
            <a:extLst>
              <a:ext uri="{FF2B5EF4-FFF2-40B4-BE49-F238E27FC236}">
                <a16:creationId xmlns:a16="http://schemas.microsoft.com/office/drawing/2014/main" id="{5200A833-2B2D-4D37-866F-80F3F37A0948}"/>
              </a:ext>
            </a:extLst>
          </p:cNvPr>
          <p:cNvPicPr>
            <a:picLocks noChangeAspect="1"/>
          </p:cNvPicPr>
          <p:nvPr/>
        </p:nvPicPr>
        <p:blipFill>
          <a:blip r:embed="rId3"/>
          <a:stretch>
            <a:fillRect/>
          </a:stretch>
        </p:blipFill>
        <p:spPr>
          <a:xfrm>
            <a:off x="8517699" y="1143201"/>
            <a:ext cx="3570612" cy="1574947"/>
          </a:xfrm>
          <a:prstGeom prst="rect">
            <a:avLst/>
          </a:prstGeom>
        </p:spPr>
      </p:pic>
      <p:pic>
        <p:nvPicPr>
          <p:cNvPr id="9" name="Picture 8">
            <a:extLst>
              <a:ext uri="{FF2B5EF4-FFF2-40B4-BE49-F238E27FC236}">
                <a16:creationId xmlns:a16="http://schemas.microsoft.com/office/drawing/2014/main" id="{1FB98292-6711-4DBF-8EF5-8228957CFF32}"/>
              </a:ext>
            </a:extLst>
          </p:cNvPr>
          <p:cNvPicPr>
            <a:picLocks noChangeAspect="1"/>
          </p:cNvPicPr>
          <p:nvPr/>
        </p:nvPicPr>
        <p:blipFill>
          <a:blip r:embed="rId4"/>
          <a:stretch>
            <a:fillRect/>
          </a:stretch>
        </p:blipFill>
        <p:spPr>
          <a:xfrm>
            <a:off x="10496811" y="2916568"/>
            <a:ext cx="1483353" cy="10248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31b154957aa_1_79"/>
          <p:cNvSpPr txBox="1">
            <a:spLocks noGrp="1"/>
          </p:cNvSpPr>
          <p:nvPr>
            <p:ph type="body" idx="1"/>
          </p:nvPr>
        </p:nvSpPr>
        <p:spPr>
          <a:xfrm>
            <a:off x="394854" y="263236"/>
            <a:ext cx="11464637" cy="638051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0000"/>
              </a:lnSpc>
              <a:spcBef>
                <a:spcPts val="0"/>
              </a:spcBef>
              <a:spcAft>
                <a:spcPts val="0"/>
              </a:spcAft>
              <a:buSzPts val="1800"/>
              <a:buNone/>
            </a:pPr>
            <a:r>
              <a:rPr lang="en-US" sz="4400" b="1" dirty="0"/>
              <a:t>In Pursuit of All Solid State Li-S Battery</a:t>
            </a:r>
            <a:endParaRPr b="1" dirty="0"/>
          </a:p>
          <a:p>
            <a:pPr marL="457200" lvl="0" indent="-228600" algn="l" rtl="0">
              <a:lnSpc>
                <a:spcPct val="110000"/>
              </a:lnSpc>
              <a:spcBef>
                <a:spcPts val="0"/>
              </a:spcBef>
              <a:spcAft>
                <a:spcPts val="0"/>
              </a:spcAft>
              <a:buSzPts val="1800"/>
              <a:buNone/>
            </a:pPr>
            <a:endParaRPr dirty="0"/>
          </a:p>
          <a:p>
            <a:pPr marL="76200" lvl="0" indent="0" algn="l" rtl="0">
              <a:lnSpc>
                <a:spcPct val="110000"/>
              </a:lnSpc>
              <a:spcBef>
                <a:spcPts val="0"/>
              </a:spcBef>
              <a:spcAft>
                <a:spcPts val="0"/>
              </a:spcAft>
              <a:buClr>
                <a:srgbClr val="7030A0"/>
              </a:buClr>
              <a:buSzPts val="2400"/>
              <a:buNone/>
            </a:pPr>
            <a:r>
              <a:rPr lang="en-US" sz="2600" b="1" u="sng" dirty="0">
                <a:solidFill>
                  <a:srgbClr val="CC0099"/>
                </a:solidFill>
              </a:rPr>
              <a:t>Challenges:</a:t>
            </a:r>
            <a:r>
              <a:rPr lang="en-US" sz="2600" dirty="0"/>
              <a:t> </a:t>
            </a:r>
          </a:p>
          <a:p>
            <a:pPr lvl="1" indent="-381000">
              <a:lnSpc>
                <a:spcPct val="110000"/>
              </a:lnSpc>
              <a:spcBef>
                <a:spcPts val="0"/>
              </a:spcBef>
              <a:buClr>
                <a:srgbClr val="7030A0"/>
              </a:buClr>
              <a:buSzPts val="2400"/>
              <a:buFont typeface="Noto Sans Symbols"/>
              <a:buChar char="👉"/>
            </a:pPr>
            <a:r>
              <a:rPr lang="en-US" sz="2600" dirty="0"/>
              <a:t>Developing Positive Electrode with High sulfur content </a:t>
            </a:r>
          </a:p>
          <a:p>
            <a:pPr lvl="1" indent="-381000">
              <a:lnSpc>
                <a:spcPct val="110000"/>
              </a:lnSpc>
              <a:spcBef>
                <a:spcPts val="0"/>
              </a:spcBef>
              <a:buClr>
                <a:srgbClr val="7030A0"/>
              </a:buClr>
              <a:buSzPts val="2400"/>
              <a:buFont typeface="Noto Sans Symbols"/>
              <a:buChar char="👉"/>
            </a:pPr>
            <a:r>
              <a:rPr lang="en-US" sz="2600" dirty="0"/>
              <a:t>Adequate sulfur utilization </a:t>
            </a:r>
          </a:p>
          <a:p>
            <a:pPr lvl="1" indent="-381000">
              <a:lnSpc>
                <a:spcPct val="110000"/>
              </a:lnSpc>
              <a:spcBef>
                <a:spcPts val="0"/>
              </a:spcBef>
              <a:buClr>
                <a:srgbClr val="7030A0"/>
              </a:buClr>
              <a:buSzPts val="2400"/>
              <a:buFont typeface="Noto Sans Symbols"/>
              <a:buChar char="👉"/>
            </a:pPr>
            <a:r>
              <a:rPr lang="en-US" sz="2600" dirty="0"/>
              <a:t>High mass loading </a:t>
            </a:r>
          </a:p>
          <a:p>
            <a:pPr marL="76200" indent="0">
              <a:lnSpc>
                <a:spcPct val="110000"/>
              </a:lnSpc>
              <a:spcBef>
                <a:spcPts val="0"/>
              </a:spcBef>
              <a:buClr>
                <a:srgbClr val="7030A0"/>
              </a:buClr>
              <a:buSzPts val="2400"/>
              <a:buNone/>
            </a:pPr>
            <a:endParaRPr lang="en-US" sz="2600" b="1" u="sng" dirty="0">
              <a:solidFill>
                <a:srgbClr val="CC0099"/>
              </a:solidFill>
            </a:endParaRPr>
          </a:p>
          <a:p>
            <a:pPr marL="76200" indent="0">
              <a:lnSpc>
                <a:spcPct val="110000"/>
              </a:lnSpc>
              <a:spcBef>
                <a:spcPts val="0"/>
              </a:spcBef>
              <a:buClr>
                <a:srgbClr val="7030A0"/>
              </a:buClr>
              <a:buSzPts val="2400"/>
              <a:buNone/>
            </a:pPr>
            <a:r>
              <a:rPr lang="en-US" sz="2600" b="1" u="sng" dirty="0">
                <a:solidFill>
                  <a:srgbClr val="CC0099"/>
                </a:solidFill>
              </a:rPr>
              <a:t>Proposed Solution:</a:t>
            </a:r>
            <a:r>
              <a:rPr lang="en-US" sz="2600" dirty="0"/>
              <a:t> Liquid-phase-synthesized Li3PS4-2LiBH4 glass-ceramic </a:t>
            </a:r>
            <a:r>
              <a:rPr lang="en-US" sz="2600" b="1" dirty="0"/>
              <a:t>solid electrolyte </a:t>
            </a:r>
            <a:r>
              <a:rPr lang="en-US" sz="2600" dirty="0"/>
              <a:t>with </a:t>
            </a:r>
            <a:r>
              <a:rPr lang="en-US" sz="2600" b="1" dirty="0"/>
              <a:t>low density</a:t>
            </a:r>
            <a:r>
              <a:rPr lang="en-US" sz="2600" dirty="0"/>
              <a:t>(1.491g/cm3), </a:t>
            </a:r>
            <a:r>
              <a:rPr lang="en-US" sz="2600" b="1" dirty="0"/>
              <a:t>small primary particle </a:t>
            </a:r>
            <a:r>
              <a:rPr lang="en-US" sz="2600" dirty="0"/>
              <a:t>size(~500nm) &amp; </a:t>
            </a:r>
            <a:r>
              <a:rPr lang="en-US" sz="2600" b="1" dirty="0"/>
              <a:t>bulk ionic conductivity </a:t>
            </a:r>
            <a:r>
              <a:rPr lang="en-US" sz="2600" dirty="0"/>
              <a:t>of 6mS/cm </a:t>
            </a:r>
            <a:r>
              <a:rPr lang="en-US" sz="2600" dirty="0">
                <a:sym typeface="Wingdings" panose="05000000000000000000" pitchFamily="2" charset="2"/>
              </a:rPr>
              <a:t> LPB</a:t>
            </a:r>
            <a:endParaRPr lang="en-US" sz="2600" dirty="0"/>
          </a:p>
          <a:p>
            <a:pPr marL="76200" indent="0">
              <a:lnSpc>
                <a:spcPct val="110000"/>
              </a:lnSpc>
              <a:spcBef>
                <a:spcPts val="0"/>
              </a:spcBef>
              <a:buClr>
                <a:srgbClr val="7030A0"/>
              </a:buClr>
              <a:buSzPts val="2400"/>
              <a:buNone/>
            </a:pPr>
            <a:endParaRPr lang="en-US" sz="2600" dirty="0"/>
          </a:p>
          <a:p>
            <a:pPr marL="76200" indent="0">
              <a:lnSpc>
                <a:spcPct val="110000"/>
              </a:lnSpc>
              <a:spcBef>
                <a:spcPts val="0"/>
              </a:spcBef>
              <a:buClr>
                <a:srgbClr val="7030A0"/>
              </a:buClr>
              <a:buSzPts val="2400"/>
              <a:buNone/>
            </a:pPr>
            <a:r>
              <a:rPr lang="en-US" sz="2600" b="1" u="sng" dirty="0">
                <a:solidFill>
                  <a:srgbClr val="CC0099"/>
                </a:solidFill>
              </a:rPr>
              <a:t>Test:</a:t>
            </a:r>
            <a:r>
              <a:rPr lang="en-US" sz="2600" dirty="0"/>
              <a:t> Swagelok cell configuration with Li-In anode &amp; 60wt%S cathode, avg stack pressure of ~55MPa</a:t>
            </a:r>
          </a:p>
          <a:p>
            <a:pPr marL="76200" indent="0">
              <a:lnSpc>
                <a:spcPct val="110000"/>
              </a:lnSpc>
              <a:spcBef>
                <a:spcPts val="0"/>
              </a:spcBef>
              <a:buClr>
                <a:srgbClr val="7030A0"/>
              </a:buClr>
              <a:buSzPts val="2400"/>
              <a:buNone/>
            </a:pPr>
            <a:endParaRPr lang="en-US" sz="2600" dirty="0"/>
          </a:p>
          <a:p>
            <a:pPr marL="76200" indent="0">
              <a:lnSpc>
                <a:spcPct val="110000"/>
              </a:lnSpc>
              <a:spcBef>
                <a:spcPts val="0"/>
              </a:spcBef>
              <a:buClr>
                <a:srgbClr val="7030A0"/>
              </a:buClr>
              <a:buSzPts val="2400"/>
              <a:buNone/>
            </a:pPr>
            <a:r>
              <a:rPr lang="en-US" sz="2600" b="1" u="sng" dirty="0">
                <a:solidFill>
                  <a:srgbClr val="CC0099"/>
                </a:solidFill>
              </a:rPr>
              <a:t>Results:</a:t>
            </a:r>
            <a:r>
              <a:rPr lang="en-US" sz="2600" dirty="0"/>
              <a:t> High discharge capacity ~</a:t>
            </a:r>
            <a:r>
              <a:rPr lang="en-US" sz="2600" b="1" dirty="0"/>
              <a:t>1144.6 mAh/g </a:t>
            </a:r>
            <a:r>
              <a:rPr lang="en-US" sz="2600" dirty="0"/>
              <a:t>at 167.5mA/g &amp; 60degC</a:t>
            </a:r>
          </a:p>
          <a:p>
            <a:pPr marL="76200" indent="0">
              <a:lnSpc>
                <a:spcPct val="110000"/>
              </a:lnSpc>
              <a:spcBef>
                <a:spcPts val="0"/>
              </a:spcBef>
              <a:buClr>
                <a:srgbClr val="7030A0"/>
              </a:buClr>
              <a:buSzPts val="2400"/>
              <a:buNone/>
            </a:pPr>
            <a:r>
              <a:rPr lang="en-US" sz="2200" i="1" dirty="0">
                <a:highlight>
                  <a:srgbClr val="00FF00"/>
                </a:highlight>
              </a:rPr>
              <a:t>For context : </a:t>
            </a:r>
            <a:r>
              <a:rPr lang="en-US" sz="2200" b="1" i="1" dirty="0">
                <a:highlight>
                  <a:srgbClr val="00FF00"/>
                </a:highlight>
              </a:rPr>
              <a:t>Li-ion batteries</a:t>
            </a:r>
            <a:r>
              <a:rPr lang="en-US" sz="2200" i="1" dirty="0">
                <a:highlight>
                  <a:srgbClr val="00FF00"/>
                </a:highlight>
              </a:rPr>
              <a:t> typically offer a </a:t>
            </a:r>
            <a:r>
              <a:rPr lang="en-US" sz="2200" b="1" i="1" dirty="0">
                <a:highlight>
                  <a:srgbClr val="00FF00"/>
                </a:highlight>
              </a:rPr>
              <a:t>discharge capacity</a:t>
            </a:r>
            <a:r>
              <a:rPr lang="en-US" sz="2200" i="1" dirty="0">
                <a:highlight>
                  <a:srgbClr val="00FF00"/>
                </a:highlight>
              </a:rPr>
              <a:t> of around </a:t>
            </a:r>
            <a:r>
              <a:rPr lang="en-US" sz="2200" b="1" i="1" dirty="0">
                <a:highlight>
                  <a:srgbClr val="00FF00"/>
                </a:highlight>
              </a:rPr>
              <a:t>150-250 mAh/g</a:t>
            </a:r>
            <a:r>
              <a:rPr lang="en-US" sz="2200" i="1" dirty="0">
                <a:highlight>
                  <a:srgbClr val="00FF00"/>
                </a:highlight>
              </a:rPr>
              <a:t> for </a:t>
            </a:r>
            <a:r>
              <a:rPr lang="en-US" sz="2200" b="1" i="1" dirty="0">
                <a:highlight>
                  <a:srgbClr val="00FF00"/>
                </a:highlight>
              </a:rPr>
              <a:t>graphite</a:t>
            </a:r>
            <a:r>
              <a:rPr lang="en-US" sz="2200" i="1" dirty="0">
                <a:highlight>
                  <a:srgbClr val="00FF00"/>
                </a:highlight>
              </a:rPr>
              <a:t> anodes</a:t>
            </a:r>
          </a:p>
          <a:p>
            <a:pPr marL="76200" indent="0">
              <a:lnSpc>
                <a:spcPct val="110000"/>
              </a:lnSpc>
              <a:spcBef>
                <a:spcPts val="0"/>
              </a:spcBef>
              <a:buClr>
                <a:srgbClr val="7030A0"/>
              </a:buClr>
              <a:buSzPts val="2400"/>
              <a:buNone/>
            </a:pPr>
            <a:endParaRPr lang="en-US" sz="2200" i="1" dirty="0">
              <a:highlight>
                <a:srgbClr val="FFFF00"/>
              </a:highlight>
            </a:endParaRPr>
          </a:p>
          <a:p>
            <a:pPr marL="76200" indent="0">
              <a:lnSpc>
                <a:spcPct val="110000"/>
              </a:lnSpc>
              <a:spcBef>
                <a:spcPts val="0"/>
              </a:spcBef>
              <a:buClr>
                <a:srgbClr val="7030A0"/>
              </a:buClr>
              <a:buSzPts val="2400"/>
              <a:buNone/>
            </a:pPr>
            <a:r>
              <a:rPr lang="en-US" sz="2400" b="1" u="sng" dirty="0">
                <a:solidFill>
                  <a:srgbClr val="CC0099"/>
                </a:solidFill>
              </a:rPr>
              <a:t>Demonstrated Benefits:</a:t>
            </a:r>
            <a:r>
              <a:rPr lang="en-US" sz="2400" dirty="0"/>
              <a:t> Increased Electrolyte volume ratio in cathode, Reduced Inactive bulky sulfur, Improved content uniformity of the sulfur based positive electrode </a:t>
            </a:r>
            <a:r>
              <a:rPr lang="en-US" sz="2400" dirty="0">
                <a:sym typeface="Wingdings" panose="05000000000000000000" pitchFamily="2" charset="2"/>
              </a:rPr>
              <a:t> </a:t>
            </a:r>
            <a:r>
              <a:rPr lang="en-US" sz="2400" b="1" dirty="0">
                <a:sym typeface="Wingdings" panose="05000000000000000000" pitchFamily="2" charset="2"/>
              </a:rPr>
              <a:t>Sufficient ion conduction pathways</a:t>
            </a:r>
            <a:endParaRPr lang="en-US" sz="2200" b="1" i="1" dirty="0"/>
          </a:p>
        </p:txBody>
      </p:sp>
      <p:sp>
        <p:nvSpPr>
          <p:cNvPr id="124" name="Google Shape;124;g31b154957aa_1_7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dirty="0"/>
          </a:p>
        </p:txBody>
      </p:sp>
      <p:pic>
        <p:nvPicPr>
          <p:cNvPr id="3" name="Picture 2">
            <a:extLst>
              <a:ext uri="{FF2B5EF4-FFF2-40B4-BE49-F238E27FC236}">
                <a16:creationId xmlns:a16="http://schemas.microsoft.com/office/drawing/2014/main" id="{3CFBF3C8-C406-4D2D-BD26-0AF58025BF1D}"/>
              </a:ext>
            </a:extLst>
          </p:cNvPr>
          <p:cNvPicPr>
            <a:picLocks noChangeAspect="1"/>
          </p:cNvPicPr>
          <p:nvPr/>
        </p:nvPicPr>
        <p:blipFill>
          <a:blip r:embed="rId3"/>
          <a:stretch>
            <a:fillRect/>
          </a:stretch>
        </p:blipFill>
        <p:spPr>
          <a:xfrm>
            <a:off x="8485453" y="185535"/>
            <a:ext cx="3474133" cy="2280574"/>
          </a:xfrm>
          <a:prstGeom prst="rect">
            <a:avLst/>
          </a:prstGeom>
        </p:spPr>
      </p:pic>
    </p:spTree>
    <p:extLst>
      <p:ext uri="{BB962C8B-B14F-4D97-AF65-F5344CB8AC3E}">
        <p14:creationId xmlns:p14="http://schemas.microsoft.com/office/powerpoint/2010/main" val="359915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31b154957aa_1_79"/>
          <p:cNvSpPr txBox="1">
            <a:spLocks noGrp="1"/>
          </p:cNvSpPr>
          <p:nvPr>
            <p:ph type="body" idx="1"/>
          </p:nvPr>
        </p:nvSpPr>
        <p:spPr>
          <a:xfrm>
            <a:off x="394855" y="280416"/>
            <a:ext cx="11263800" cy="644103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sz="4400" b="1" dirty="0"/>
              <a:t>Demonstration – LPB Solid Electrolyte</a:t>
            </a:r>
          </a:p>
          <a:p>
            <a:pPr marL="0" lvl="0" indent="0" algn="l" rtl="0">
              <a:lnSpc>
                <a:spcPct val="100000"/>
              </a:lnSpc>
              <a:spcBef>
                <a:spcPts val="0"/>
              </a:spcBef>
              <a:spcAft>
                <a:spcPts val="0"/>
              </a:spcAft>
              <a:buSzPts val="1800"/>
              <a:buNone/>
            </a:pPr>
            <a:endParaRPr b="1" dirty="0"/>
          </a:p>
          <a:p>
            <a:pPr>
              <a:lnSpc>
                <a:spcPct val="100000"/>
              </a:lnSpc>
              <a:spcBef>
                <a:spcPts val="0"/>
              </a:spcBef>
              <a:buFont typeface="Arial"/>
              <a:buChar char="✅"/>
            </a:pPr>
            <a:r>
              <a:rPr lang="en-US" sz="2400" b="1" dirty="0"/>
              <a:t>Argyrodite glass-ceramic SE </a:t>
            </a:r>
            <a:r>
              <a:rPr lang="en-US" sz="2400" dirty="0"/>
              <a:t>(Li3PS4-2LiBH4 – </a:t>
            </a:r>
            <a:r>
              <a:rPr lang="en-US" sz="2400" b="1" dirty="0"/>
              <a:t>LPB</a:t>
            </a:r>
            <a:r>
              <a:rPr lang="en-US" sz="2400" dirty="0"/>
              <a:t>)</a:t>
            </a:r>
          </a:p>
          <a:p>
            <a:pPr marL="457200" lvl="0" indent="-342900" algn="l" rtl="0">
              <a:lnSpc>
                <a:spcPct val="100000"/>
              </a:lnSpc>
              <a:spcBef>
                <a:spcPts val="0"/>
              </a:spcBef>
              <a:spcAft>
                <a:spcPts val="0"/>
              </a:spcAft>
              <a:buSzPts val="1800"/>
              <a:buChar char="✅"/>
            </a:pPr>
            <a:r>
              <a:rPr lang="en-US" sz="2400" dirty="0"/>
              <a:t>Used High ionic conductive SE with small particle size to enable efficient ion transport in high-sulfur-content Cathode</a:t>
            </a:r>
            <a:endParaRPr sz="2400" dirty="0"/>
          </a:p>
          <a:p>
            <a:pPr marL="457200" lvl="0" indent="-342900" algn="l" rtl="0">
              <a:lnSpc>
                <a:spcPct val="100000"/>
              </a:lnSpc>
              <a:spcBef>
                <a:spcPts val="0"/>
              </a:spcBef>
              <a:spcAft>
                <a:spcPts val="0"/>
              </a:spcAft>
              <a:buSzPts val="1800"/>
              <a:buChar char="✅"/>
            </a:pPr>
            <a:endParaRPr lang="en-US" dirty="0"/>
          </a:p>
          <a:p>
            <a:pPr marL="114300" lvl="0" indent="0" algn="l" rtl="0">
              <a:lnSpc>
                <a:spcPct val="100000"/>
              </a:lnSpc>
              <a:spcBef>
                <a:spcPts val="0"/>
              </a:spcBef>
              <a:spcAft>
                <a:spcPts val="0"/>
              </a:spcAft>
              <a:buSzPts val="1800"/>
              <a:buNone/>
            </a:pPr>
            <a:r>
              <a:rPr lang="en-US" b="1" u="sng" dirty="0">
                <a:solidFill>
                  <a:srgbClr val="CC0099"/>
                </a:solidFill>
              </a:rPr>
              <a:t>High Performance Li-S ASSB - Observations:</a:t>
            </a:r>
          </a:p>
          <a:p>
            <a:pPr marL="457200" lvl="0" indent="-381000" algn="l" rtl="0">
              <a:lnSpc>
                <a:spcPct val="100000"/>
              </a:lnSpc>
              <a:spcBef>
                <a:spcPts val="0"/>
              </a:spcBef>
              <a:spcAft>
                <a:spcPts val="0"/>
              </a:spcAft>
              <a:buClr>
                <a:srgbClr val="7030A0"/>
              </a:buClr>
              <a:buSzPts val="2400"/>
              <a:buFont typeface="Noto Sans Symbols"/>
              <a:buChar char="👉"/>
            </a:pPr>
            <a:r>
              <a:rPr lang="en-US" sz="2400" dirty="0"/>
              <a:t>High discharge capacity ~</a:t>
            </a:r>
            <a:r>
              <a:rPr lang="en-US" sz="2400" b="1" dirty="0"/>
              <a:t>1144.6 mAh/g </a:t>
            </a:r>
            <a:r>
              <a:rPr lang="en-US" sz="2400" dirty="0"/>
              <a:t>at 167.5mA/g &amp; 60degC</a:t>
            </a:r>
          </a:p>
          <a:p>
            <a:pPr marL="457200" lvl="0" indent="-381000" algn="l" rtl="0">
              <a:lnSpc>
                <a:spcPct val="100000"/>
              </a:lnSpc>
              <a:spcBef>
                <a:spcPts val="0"/>
              </a:spcBef>
              <a:spcAft>
                <a:spcPts val="0"/>
              </a:spcAft>
              <a:buClr>
                <a:srgbClr val="7030A0"/>
              </a:buClr>
              <a:buSzPts val="2400"/>
              <a:buFont typeface="Noto Sans Symbols"/>
              <a:buChar char="👉"/>
            </a:pPr>
            <a:r>
              <a:rPr lang="en-US" sz="2400" dirty="0"/>
              <a:t>Stable cycling with high initial discharge capacity</a:t>
            </a:r>
          </a:p>
          <a:p>
            <a:pPr marL="457200" lvl="0" indent="-381000" algn="l" rtl="0">
              <a:lnSpc>
                <a:spcPct val="100000"/>
              </a:lnSpc>
              <a:spcBef>
                <a:spcPts val="0"/>
              </a:spcBef>
              <a:spcAft>
                <a:spcPts val="0"/>
              </a:spcAft>
              <a:buClr>
                <a:srgbClr val="7030A0"/>
              </a:buClr>
              <a:buSzPts val="2400"/>
              <a:buFont typeface="Noto Sans Symbols"/>
              <a:buChar char="👉"/>
            </a:pPr>
            <a:r>
              <a:rPr lang="en-US" sz="2400" dirty="0"/>
              <a:t>Low fading rate(~0.028% per cycle) for over 800 cycles with 77.5% capacity retention.</a:t>
            </a:r>
            <a:endParaRPr sz="2400" b="1" u="sng" dirty="0">
              <a:solidFill>
                <a:srgbClr val="CC0099"/>
              </a:solidFill>
            </a:endParaRPr>
          </a:p>
          <a:p>
            <a:pPr marL="114300" lvl="0" indent="0" algn="l" rtl="0">
              <a:lnSpc>
                <a:spcPct val="100000"/>
              </a:lnSpc>
              <a:spcBef>
                <a:spcPts val="0"/>
              </a:spcBef>
              <a:spcAft>
                <a:spcPts val="0"/>
              </a:spcAft>
              <a:buSzPts val="1800"/>
              <a:buNone/>
            </a:pPr>
            <a:endParaRPr dirty="0"/>
          </a:p>
          <a:p>
            <a:pPr marL="457200" lvl="0" indent="-342900" algn="l" rtl="0">
              <a:lnSpc>
                <a:spcPct val="100000"/>
              </a:lnSpc>
              <a:spcBef>
                <a:spcPts val="0"/>
              </a:spcBef>
              <a:spcAft>
                <a:spcPts val="0"/>
              </a:spcAft>
              <a:buSzPts val="1800"/>
              <a:buChar char="❎"/>
            </a:pPr>
            <a:r>
              <a:rPr lang="en-US" sz="2400" b="1" dirty="0">
                <a:highlight>
                  <a:srgbClr val="FFFF00"/>
                </a:highlight>
              </a:rPr>
              <a:t>Other Findings: </a:t>
            </a:r>
            <a:r>
              <a:rPr lang="en-US" sz="2400" dirty="0"/>
              <a:t>Excessive High S volume ratio &amp; meager SE volume ratio in S-Cathode  </a:t>
            </a:r>
            <a:r>
              <a:rPr lang="en-US" sz="2400" dirty="0">
                <a:sym typeface="Wingdings" panose="05000000000000000000" pitchFamily="2" charset="2"/>
              </a:rPr>
              <a:t> Compromise uniformity  Inactive bulky S-particles  Low ion transport  Low S-Utilization.</a:t>
            </a:r>
            <a:endParaRPr sz="2400" dirty="0"/>
          </a:p>
        </p:txBody>
      </p:sp>
      <p:sp>
        <p:nvSpPr>
          <p:cNvPr id="124" name="Google Shape;124;g31b154957aa_1_7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dirty="0"/>
          </a:p>
        </p:txBody>
      </p:sp>
    </p:spTree>
    <p:extLst>
      <p:ext uri="{BB962C8B-B14F-4D97-AF65-F5344CB8AC3E}">
        <p14:creationId xmlns:p14="http://schemas.microsoft.com/office/powerpoint/2010/main" val="23909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7" name="Google Shape;117;g317e1ffcee2_0_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
        <p:nvSpPr>
          <p:cNvPr id="118" name="Google Shape;118;g317e1ffcee2_0_4"/>
          <p:cNvSpPr txBox="1">
            <a:spLocks noGrp="1"/>
          </p:cNvSpPr>
          <p:nvPr>
            <p:ph type="title" idx="4294967295"/>
          </p:nvPr>
        </p:nvSpPr>
        <p:spPr>
          <a:xfrm>
            <a:off x="170688" y="136525"/>
            <a:ext cx="3401568" cy="2326259"/>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800" b="1" dirty="0"/>
              <a:t>RESULTS – </a:t>
            </a:r>
            <a:br>
              <a:rPr lang="en-US" sz="3800" b="1" dirty="0"/>
            </a:br>
            <a:br>
              <a:rPr lang="en-US" sz="3800" b="1" dirty="0"/>
            </a:br>
            <a:r>
              <a:rPr lang="en-US" sz="3800" b="1" dirty="0"/>
              <a:t>LPB </a:t>
            </a:r>
            <a:r>
              <a:rPr lang="en-US" sz="3800" dirty="0"/>
              <a:t>vs</a:t>
            </a:r>
            <a:r>
              <a:rPr lang="en-US" sz="3800" b="1" dirty="0"/>
              <a:t> </a:t>
            </a:r>
            <a:br>
              <a:rPr lang="en-US" sz="3800" b="1" dirty="0"/>
            </a:br>
            <a:r>
              <a:rPr lang="en-US" sz="3800" b="1" dirty="0"/>
              <a:t>LPS </a:t>
            </a:r>
            <a:r>
              <a:rPr lang="en-US" sz="3800" dirty="0"/>
              <a:t>&amp;</a:t>
            </a:r>
            <a:r>
              <a:rPr lang="en-US" sz="3800" b="1" dirty="0"/>
              <a:t> LGPS </a:t>
            </a:r>
            <a:endParaRPr dirty="0"/>
          </a:p>
        </p:txBody>
      </p:sp>
      <p:pic>
        <p:nvPicPr>
          <p:cNvPr id="25" name="Picture 24">
            <a:extLst>
              <a:ext uri="{FF2B5EF4-FFF2-40B4-BE49-F238E27FC236}">
                <a16:creationId xmlns:a16="http://schemas.microsoft.com/office/drawing/2014/main" id="{D5232ECE-0F66-4186-9E10-15690074DE3B}"/>
              </a:ext>
            </a:extLst>
          </p:cNvPr>
          <p:cNvPicPr>
            <a:picLocks noChangeAspect="1"/>
          </p:cNvPicPr>
          <p:nvPr/>
        </p:nvPicPr>
        <p:blipFill>
          <a:blip r:embed="rId3"/>
          <a:stretch>
            <a:fillRect/>
          </a:stretch>
        </p:blipFill>
        <p:spPr>
          <a:xfrm>
            <a:off x="3721103" y="268301"/>
            <a:ext cx="3637585" cy="3070655"/>
          </a:xfrm>
          <a:prstGeom prst="rect">
            <a:avLst/>
          </a:prstGeom>
        </p:spPr>
      </p:pic>
      <p:pic>
        <p:nvPicPr>
          <p:cNvPr id="27" name="Picture 26">
            <a:extLst>
              <a:ext uri="{FF2B5EF4-FFF2-40B4-BE49-F238E27FC236}">
                <a16:creationId xmlns:a16="http://schemas.microsoft.com/office/drawing/2014/main" id="{D7D65DF2-945F-4BD9-83F5-CF8959A00968}"/>
              </a:ext>
            </a:extLst>
          </p:cNvPr>
          <p:cNvPicPr>
            <a:picLocks noChangeAspect="1"/>
          </p:cNvPicPr>
          <p:nvPr/>
        </p:nvPicPr>
        <p:blipFill>
          <a:blip r:embed="rId4"/>
          <a:stretch>
            <a:fillRect/>
          </a:stretch>
        </p:blipFill>
        <p:spPr>
          <a:xfrm>
            <a:off x="7848481" y="268301"/>
            <a:ext cx="4026249" cy="3216116"/>
          </a:xfrm>
          <a:prstGeom prst="rect">
            <a:avLst/>
          </a:prstGeom>
        </p:spPr>
      </p:pic>
      <p:pic>
        <p:nvPicPr>
          <p:cNvPr id="29" name="Picture 28">
            <a:extLst>
              <a:ext uri="{FF2B5EF4-FFF2-40B4-BE49-F238E27FC236}">
                <a16:creationId xmlns:a16="http://schemas.microsoft.com/office/drawing/2014/main" id="{3C3A5346-B3A8-439E-99C4-3873A1B4DA6C}"/>
              </a:ext>
            </a:extLst>
          </p:cNvPr>
          <p:cNvPicPr>
            <a:picLocks noChangeAspect="1"/>
          </p:cNvPicPr>
          <p:nvPr/>
        </p:nvPicPr>
        <p:blipFill>
          <a:blip r:embed="rId5"/>
          <a:stretch>
            <a:fillRect/>
          </a:stretch>
        </p:blipFill>
        <p:spPr>
          <a:xfrm>
            <a:off x="3721103" y="3606801"/>
            <a:ext cx="3550416" cy="3251199"/>
          </a:xfrm>
          <a:prstGeom prst="rect">
            <a:avLst/>
          </a:prstGeom>
        </p:spPr>
      </p:pic>
      <p:pic>
        <p:nvPicPr>
          <p:cNvPr id="31" name="Picture 30">
            <a:extLst>
              <a:ext uri="{FF2B5EF4-FFF2-40B4-BE49-F238E27FC236}">
                <a16:creationId xmlns:a16="http://schemas.microsoft.com/office/drawing/2014/main" id="{4E5123D5-128E-4EFC-B4CD-55CFDF000405}"/>
              </a:ext>
            </a:extLst>
          </p:cNvPr>
          <p:cNvPicPr>
            <a:picLocks noChangeAspect="1"/>
          </p:cNvPicPr>
          <p:nvPr/>
        </p:nvPicPr>
        <p:blipFill>
          <a:blip r:embed="rId6"/>
          <a:stretch>
            <a:fillRect/>
          </a:stretch>
        </p:blipFill>
        <p:spPr>
          <a:xfrm>
            <a:off x="7459554" y="3570970"/>
            <a:ext cx="4305448" cy="2971927"/>
          </a:xfrm>
          <a:prstGeom prst="rect">
            <a:avLst/>
          </a:prstGeom>
        </p:spPr>
      </p:pic>
      <p:sp>
        <p:nvSpPr>
          <p:cNvPr id="2" name="TextBox 1">
            <a:extLst>
              <a:ext uri="{FF2B5EF4-FFF2-40B4-BE49-F238E27FC236}">
                <a16:creationId xmlns:a16="http://schemas.microsoft.com/office/drawing/2014/main" id="{2F73ED1F-8347-4D45-9887-97AEFC2A6528}"/>
              </a:ext>
            </a:extLst>
          </p:cNvPr>
          <p:cNvSpPr txBox="1"/>
          <p:nvPr/>
        </p:nvSpPr>
        <p:spPr>
          <a:xfrm>
            <a:off x="0" y="2774145"/>
            <a:ext cx="3925824" cy="954107"/>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mn-lt"/>
              </a:rPr>
              <a:t>Lithium Phosphorus Boron (LPB)</a:t>
            </a:r>
          </a:p>
          <a:p>
            <a:pPr marL="285750" indent="-285750">
              <a:buFont typeface="Wingdings" panose="05000000000000000000" pitchFamily="2" charset="2"/>
              <a:buChar char="q"/>
            </a:pPr>
            <a:r>
              <a:rPr lang="en-US" dirty="0">
                <a:latin typeface="+mn-lt"/>
              </a:rPr>
              <a:t>Lithium Phosphorus Sulfide (LPS)</a:t>
            </a:r>
          </a:p>
          <a:p>
            <a:pPr marL="285750" indent="-285750">
              <a:buFont typeface="Wingdings" panose="05000000000000000000" pitchFamily="2" charset="2"/>
              <a:buChar char="q"/>
            </a:pPr>
            <a:r>
              <a:rPr lang="en-US" dirty="0">
                <a:latin typeface="+mn-lt"/>
              </a:rPr>
              <a:t>Lithium Germanium Phosphorus Sulfide (LGPS)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7" name="Google Shape;117;g317e1ffcee2_0_4"/>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118" name="Google Shape;118;g317e1ffcee2_0_4"/>
          <p:cNvSpPr txBox="1">
            <a:spLocks noGrp="1"/>
          </p:cNvSpPr>
          <p:nvPr>
            <p:ph type="title" idx="4294967295"/>
          </p:nvPr>
        </p:nvSpPr>
        <p:spPr>
          <a:xfrm>
            <a:off x="329184" y="138113"/>
            <a:ext cx="2112026" cy="1007935"/>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800" b="1" dirty="0"/>
              <a:t>Results</a:t>
            </a:r>
            <a:endParaRPr dirty="0"/>
          </a:p>
        </p:txBody>
      </p:sp>
      <p:pic>
        <p:nvPicPr>
          <p:cNvPr id="17" name="Picture 16">
            <a:extLst>
              <a:ext uri="{FF2B5EF4-FFF2-40B4-BE49-F238E27FC236}">
                <a16:creationId xmlns:a16="http://schemas.microsoft.com/office/drawing/2014/main" id="{6078DD6D-AEEA-4D23-BCB1-40AE86CDBAF6}"/>
              </a:ext>
            </a:extLst>
          </p:cNvPr>
          <p:cNvPicPr>
            <a:picLocks noChangeAspect="1"/>
          </p:cNvPicPr>
          <p:nvPr/>
        </p:nvPicPr>
        <p:blipFill>
          <a:blip r:embed="rId3"/>
          <a:stretch>
            <a:fillRect/>
          </a:stretch>
        </p:blipFill>
        <p:spPr>
          <a:xfrm>
            <a:off x="2350079" y="302625"/>
            <a:ext cx="4350832" cy="3354975"/>
          </a:xfrm>
          <a:prstGeom prst="rect">
            <a:avLst/>
          </a:prstGeom>
        </p:spPr>
      </p:pic>
      <p:pic>
        <p:nvPicPr>
          <p:cNvPr id="19" name="Picture 18">
            <a:extLst>
              <a:ext uri="{FF2B5EF4-FFF2-40B4-BE49-F238E27FC236}">
                <a16:creationId xmlns:a16="http://schemas.microsoft.com/office/drawing/2014/main" id="{4D3944C7-F9AC-47F8-B077-574E14656C52}"/>
              </a:ext>
            </a:extLst>
          </p:cNvPr>
          <p:cNvPicPr>
            <a:picLocks noChangeAspect="1"/>
          </p:cNvPicPr>
          <p:nvPr/>
        </p:nvPicPr>
        <p:blipFill>
          <a:blip r:embed="rId4"/>
          <a:stretch>
            <a:fillRect/>
          </a:stretch>
        </p:blipFill>
        <p:spPr>
          <a:xfrm>
            <a:off x="7286127" y="302625"/>
            <a:ext cx="4350832" cy="3248286"/>
          </a:xfrm>
          <a:prstGeom prst="rect">
            <a:avLst/>
          </a:prstGeom>
        </p:spPr>
      </p:pic>
      <p:pic>
        <p:nvPicPr>
          <p:cNvPr id="21" name="Picture 20">
            <a:extLst>
              <a:ext uri="{FF2B5EF4-FFF2-40B4-BE49-F238E27FC236}">
                <a16:creationId xmlns:a16="http://schemas.microsoft.com/office/drawing/2014/main" id="{F6972BD9-244B-4163-8DD7-5045EB5DAE54}"/>
              </a:ext>
            </a:extLst>
          </p:cNvPr>
          <p:cNvPicPr>
            <a:picLocks noChangeAspect="1"/>
          </p:cNvPicPr>
          <p:nvPr/>
        </p:nvPicPr>
        <p:blipFill>
          <a:blip r:embed="rId5"/>
          <a:stretch>
            <a:fillRect/>
          </a:stretch>
        </p:blipFill>
        <p:spPr>
          <a:xfrm>
            <a:off x="512064" y="3922699"/>
            <a:ext cx="6430294" cy="2797188"/>
          </a:xfrm>
          <a:prstGeom prst="rect">
            <a:avLst/>
          </a:prstGeom>
        </p:spPr>
      </p:pic>
      <p:pic>
        <p:nvPicPr>
          <p:cNvPr id="23" name="Picture 22">
            <a:extLst>
              <a:ext uri="{FF2B5EF4-FFF2-40B4-BE49-F238E27FC236}">
                <a16:creationId xmlns:a16="http://schemas.microsoft.com/office/drawing/2014/main" id="{A23C18D8-EFFE-4D16-A9E9-7B8C885A2CB6}"/>
              </a:ext>
            </a:extLst>
          </p:cNvPr>
          <p:cNvPicPr>
            <a:picLocks noChangeAspect="1"/>
          </p:cNvPicPr>
          <p:nvPr/>
        </p:nvPicPr>
        <p:blipFill>
          <a:blip r:embed="rId6"/>
          <a:stretch>
            <a:fillRect/>
          </a:stretch>
        </p:blipFill>
        <p:spPr>
          <a:xfrm>
            <a:off x="7405510" y="3922699"/>
            <a:ext cx="4112066" cy="2797188"/>
          </a:xfrm>
          <a:prstGeom prst="rect">
            <a:avLst/>
          </a:prstGeom>
        </p:spPr>
      </p:pic>
    </p:spTree>
    <p:extLst>
      <p:ext uri="{BB962C8B-B14F-4D97-AF65-F5344CB8AC3E}">
        <p14:creationId xmlns:p14="http://schemas.microsoft.com/office/powerpoint/2010/main" val="421518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1b154957aa_1_253"/>
          <p:cNvSpPr txBox="1">
            <a:spLocks noGrp="1"/>
          </p:cNvSpPr>
          <p:nvPr>
            <p:ph type="body" idx="1"/>
          </p:nvPr>
        </p:nvSpPr>
        <p:spPr>
          <a:xfrm>
            <a:off x="170688" y="243840"/>
            <a:ext cx="12021312" cy="64776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41403"/>
              <a:buNone/>
            </a:pPr>
            <a:r>
              <a:rPr lang="en-US" sz="3500" b="1" dirty="0"/>
              <a:t>Conclusion</a:t>
            </a:r>
            <a:endParaRPr sz="3500" dirty="0"/>
          </a:p>
          <a:p>
            <a:pPr marL="342900" lvl="0" indent="-342900" algn="l" rtl="0">
              <a:lnSpc>
                <a:spcPct val="90000"/>
              </a:lnSpc>
              <a:spcBef>
                <a:spcPts val="1000"/>
              </a:spcBef>
              <a:spcAft>
                <a:spcPts val="0"/>
              </a:spcAft>
              <a:buClr>
                <a:schemeClr val="dk1"/>
              </a:buClr>
              <a:buSzPct val="100000"/>
              <a:buFont typeface="Noto Sans Symbols"/>
              <a:buChar char="💹"/>
            </a:pPr>
            <a:r>
              <a:rPr lang="en-US" sz="2000" dirty="0" err="1"/>
              <a:t>Demo’ed</a:t>
            </a:r>
            <a:r>
              <a:rPr lang="en-US" sz="2000" dirty="0"/>
              <a:t> of SE with </a:t>
            </a:r>
            <a:r>
              <a:rPr lang="en-US" sz="2000" b="1" dirty="0"/>
              <a:t>low density </a:t>
            </a:r>
            <a:r>
              <a:rPr lang="en-US" sz="2000" dirty="0"/>
              <a:t>&amp; high ionic conductivity can achieve High specific capacity.</a:t>
            </a:r>
          </a:p>
          <a:p>
            <a:pPr marL="342900" lvl="0" indent="-342900" algn="l" rtl="0">
              <a:lnSpc>
                <a:spcPct val="90000"/>
              </a:lnSpc>
              <a:spcBef>
                <a:spcPts val="1000"/>
              </a:spcBef>
              <a:spcAft>
                <a:spcPts val="0"/>
              </a:spcAft>
              <a:buClr>
                <a:schemeClr val="dk1"/>
              </a:buClr>
              <a:buSzPct val="100000"/>
              <a:buFont typeface="Noto Sans Symbols"/>
              <a:buChar char="💹"/>
            </a:pPr>
            <a:r>
              <a:rPr lang="en-US" sz="2000" dirty="0"/>
              <a:t>Unlike conventional inorganic SEs (LPS and LGPS) with high density – </a:t>
            </a:r>
            <a:r>
              <a:rPr lang="en-US" sz="2000" b="1" dirty="0"/>
              <a:t>low density LPB SE </a:t>
            </a:r>
            <a:r>
              <a:rPr lang="en-US" sz="2000" dirty="0"/>
              <a:t>enables S-cathode with a higher SE volume ratio, low bulky S-particles &amp; good content uniformity -- in addition to good ionic transport due to the high ionic conductivity of LPB SE.</a:t>
            </a:r>
          </a:p>
          <a:p>
            <a:pPr marL="342900" lvl="0" indent="-342900" algn="l" rtl="0">
              <a:lnSpc>
                <a:spcPct val="90000"/>
              </a:lnSpc>
              <a:spcBef>
                <a:spcPts val="1000"/>
              </a:spcBef>
              <a:spcAft>
                <a:spcPts val="0"/>
              </a:spcAft>
              <a:buClr>
                <a:schemeClr val="dk1"/>
              </a:buClr>
              <a:buSzPct val="100000"/>
              <a:buFont typeface="Noto Sans Symbols"/>
              <a:buChar char="💹"/>
            </a:pPr>
            <a:r>
              <a:rPr lang="en-US" sz="2000" b="1" dirty="0"/>
              <a:t>LPB’s nanostructured</a:t>
            </a:r>
            <a:r>
              <a:rPr lang="en-US" sz="2000" dirty="0"/>
              <a:t> glass-ceramic design optimizes Li⁺ percolation in high-S cathodes, outperforming even high-conductivity LGPS</a:t>
            </a:r>
          </a:p>
          <a:p>
            <a:pPr marL="342900" lvl="0" indent="-342900" algn="l" rtl="0">
              <a:lnSpc>
                <a:spcPct val="90000"/>
              </a:lnSpc>
              <a:spcBef>
                <a:spcPts val="1000"/>
              </a:spcBef>
              <a:spcAft>
                <a:spcPts val="0"/>
              </a:spcAft>
              <a:buClr>
                <a:schemeClr val="dk1"/>
              </a:buClr>
              <a:buSzPct val="100000"/>
              <a:buFont typeface="Noto Sans Symbols"/>
              <a:buChar char="💹"/>
            </a:pPr>
            <a:r>
              <a:rPr lang="en-US" sz="2000" b="1" u="sng" dirty="0"/>
              <a:t>Highlight</a:t>
            </a:r>
            <a:r>
              <a:rPr lang="en-US" sz="2000" dirty="0"/>
              <a:t>: </a:t>
            </a:r>
            <a:r>
              <a:rPr lang="en-US" sz="2000" dirty="0">
                <a:highlight>
                  <a:srgbClr val="FFFF00"/>
                </a:highlight>
              </a:rPr>
              <a:t>Ionic conductivity(LGPS - highest) alone is insufficient—</a:t>
            </a:r>
            <a:r>
              <a:rPr lang="en-US" sz="2000" b="1" dirty="0">
                <a:highlight>
                  <a:srgbClr val="FFFF00"/>
                </a:highlight>
              </a:rPr>
              <a:t>morphology &amp; interfacial design </a:t>
            </a:r>
            <a:r>
              <a:rPr lang="en-US" sz="2000" dirty="0">
                <a:highlight>
                  <a:srgbClr val="FFFF00"/>
                </a:highlight>
              </a:rPr>
              <a:t>(LPB has edge) are equally critical for solid-state Li-S batteries.</a:t>
            </a:r>
          </a:p>
          <a:p>
            <a:pPr marL="0" lvl="0" indent="0" algn="l" rtl="0">
              <a:lnSpc>
                <a:spcPct val="90000"/>
              </a:lnSpc>
              <a:spcBef>
                <a:spcPts val="1000"/>
              </a:spcBef>
              <a:spcAft>
                <a:spcPts val="0"/>
              </a:spcAft>
              <a:buClr>
                <a:schemeClr val="dk1"/>
              </a:buClr>
              <a:buSzPct val="100000"/>
              <a:buNone/>
            </a:pPr>
            <a:r>
              <a:rPr lang="en-US" b="1" u="sng" dirty="0">
                <a:solidFill>
                  <a:srgbClr val="C00000"/>
                </a:solidFill>
              </a:rPr>
              <a:t>Critique</a:t>
            </a:r>
            <a:r>
              <a:rPr lang="en-US" b="1" u="sng" dirty="0">
                <a:solidFill>
                  <a:srgbClr val="C00000"/>
                </a:solidFill>
                <a:latin typeface="Calibri"/>
                <a:ea typeface="Calibri"/>
                <a:cs typeface="Calibri"/>
                <a:sym typeface="Calibri"/>
              </a:rPr>
              <a:t>:</a:t>
            </a:r>
            <a:endParaRPr lang="en-US" b="1" dirty="0"/>
          </a:p>
          <a:p>
            <a:pPr marL="800100" lvl="1" indent="-342900" algn="l" rtl="0">
              <a:lnSpc>
                <a:spcPct val="90000"/>
              </a:lnSpc>
              <a:spcBef>
                <a:spcPts val="1000"/>
              </a:spcBef>
              <a:spcAft>
                <a:spcPts val="0"/>
              </a:spcAft>
              <a:buSzPct val="100000"/>
              <a:buFont typeface="Noto Sans Symbols"/>
              <a:buChar char="⏰"/>
            </a:pPr>
            <a:r>
              <a:rPr lang="en-US" sz="2000" dirty="0">
                <a:latin typeface="Calibri"/>
                <a:ea typeface="Calibri"/>
                <a:cs typeface="Calibri"/>
                <a:sym typeface="Calibri"/>
              </a:rPr>
              <a:t>Clear Explanation of methods used for synthesis, fabrication, measurement &amp; testing.</a:t>
            </a:r>
          </a:p>
          <a:p>
            <a:pPr marL="800100" lvl="1" indent="-342900" algn="l" rtl="0">
              <a:lnSpc>
                <a:spcPct val="90000"/>
              </a:lnSpc>
              <a:spcBef>
                <a:spcPts val="1000"/>
              </a:spcBef>
              <a:spcAft>
                <a:spcPts val="0"/>
              </a:spcAft>
              <a:buSzPct val="100000"/>
              <a:buFont typeface="Noto Sans Symbols"/>
              <a:buChar char="⏰"/>
            </a:pPr>
            <a:r>
              <a:rPr lang="en-US" sz="2000" dirty="0"/>
              <a:t>Datasets are available on request – Establishes --  LPB superior to LPS &amp; LGPS</a:t>
            </a:r>
          </a:p>
          <a:p>
            <a:pPr marL="800100" lvl="1" indent="-342900" algn="l" rtl="0">
              <a:lnSpc>
                <a:spcPct val="90000"/>
              </a:lnSpc>
              <a:spcBef>
                <a:spcPts val="1000"/>
              </a:spcBef>
              <a:spcAft>
                <a:spcPts val="0"/>
              </a:spcAft>
              <a:buSzPct val="100000"/>
              <a:buFont typeface="Noto Sans Symbols"/>
              <a:buChar char="⏰"/>
            </a:pPr>
            <a:r>
              <a:rPr lang="en-US" sz="2000" dirty="0"/>
              <a:t>Long sentences – need better readability &amp; clarity. </a:t>
            </a:r>
          </a:p>
          <a:p>
            <a:pPr marL="800100" lvl="1" indent="-342900" algn="l" rtl="0">
              <a:lnSpc>
                <a:spcPct val="90000"/>
              </a:lnSpc>
              <a:spcBef>
                <a:spcPts val="1000"/>
              </a:spcBef>
              <a:spcAft>
                <a:spcPts val="0"/>
              </a:spcAft>
              <a:buSzPct val="100000"/>
              <a:buFont typeface="Noto Sans Symbols"/>
              <a:buChar char="⏰"/>
            </a:pPr>
            <a:r>
              <a:rPr lang="en-US" sz="2000" dirty="0">
                <a:latin typeface="Calibri"/>
                <a:ea typeface="Calibri"/>
                <a:cs typeface="Calibri"/>
                <a:sym typeface="Calibri"/>
              </a:rPr>
              <a:t>Many references to supplementary figures – difficult to follow if no access to these.</a:t>
            </a:r>
          </a:p>
          <a:p>
            <a:pPr marL="800100" lvl="1" indent="-342900" algn="l" rtl="0">
              <a:lnSpc>
                <a:spcPct val="90000"/>
              </a:lnSpc>
              <a:spcBef>
                <a:spcPts val="1000"/>
              </a:spcBef>
              <a:spcAft>
                <a:spcPts val="0"/>
              </a:spcAft>
              <a:buSzPct val="100000"/>
              <a:buFont typeface="Noto Sans Symbols"/>
              <a:buChar char="⏰"/>
            </a:pPr>
            <a:r>
              <a:rPr lang="en-US" sz="2000" dirty="0"/>
              <a:t>No statistical analysis – can’t establish reliability of performance findings.</a:t>
            </a:r>
          </a:p>
          <a:p>
            <a:pPr marL="800100" lvl="1" indent="-342900" algn="l" rtl="0">
              <a:lnSpc>
                <a:spcPct val="90000"/>
              </a:lnSpc>
              <a:spcBef>
                <a:spcPts val="1000"/>
              </a:spcBef>
              <a:spcAft>
                <a:spcPts val="0"/>
              </a:spcAft>
              <a:buSzPct val="100000"/>
              <a:buFont typeface="Noto Sans Symbols"/>
              <a:buChar char="⏰"/>
            </a:pPr>
            <a:r>
              <a:rPr lang="en-US" sz="2000" dirty="0">
                <a:latin typeface="Calibri"/>
                <a:ea typeface="Calibri"/>
                <a:cs typeface="Calibri"/>
                <a:sym typeface="Calibri"/>
              </a:rPr>
              <a:t>Lacks clear conclusion/summary &amp; future research direction.</a:t>
            </a:r>
          </a:p>
          <a:p>
            <a:pPr marL="800100" lvl="1" indent="-342900" algn="l" rtl="0">
              <a:lnSpc>
                <a:spcPct val="90000"/>
              </a:lnSpc>
              <a:spcBef>
                <a:spcPts val="1000"/>
              </a:spcBef>
              <a:spcAft>
                <a:spcPts val="0"/>
              </a:spcAft>
              <a:buSzPct val="100000"/>
              <a:buFont typeface="Noto Sans Symbols"/>
              <a:buChar char="⏰"/>
            </a:pPr>
            <a:endParaRPr dirty="0"/>
          </a:p>
        </p:txBody>
      </p:sp>
      <p:sp>
        <p:nvSpPr>
          <p:cNvPr id="157" name="Google Shape;157;g31b154957aa_1_25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1316</Words>
  <Application>Microsoft Office PowerPoint</Application>
  <PresentationFormat>Widescreen</PresentationFormat>
  <Paragraphs>137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Wingdings</vt:lpstr>
      <vt:lpstr>Noto Sans Symbols</vt:lpstr>
      <vt:lpstr>Arial</vt:lpstr>
      <vt:lpstr>Office Theme</vt:lpstr>
      <vt:lpstr>ME6650 – Advanced Battery Materials Realizing High-capacity All-Solid-State Li-S Batteries using Low Density Inorganic Solid State Electrolyte Winter 2025 Literature Review</vt:lpstr>
      <vt:lpstr>PowerPoint Presentation</vt:lpstr>
      <vt:lpstr>PowerPoint Presentation</vt:lpstr>
      <vt:lpstr>PowerPoint Presentation</vt:lpstr>
      <vt:lpstr>PowerPoint Presentation</vt:lpstr>
      <vt:lpstr>PowerPoint Presentation</vt:lpstr>
      <vt:lpstr>RESULTS –   LPB vs  LPS &amp; LGPS </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ME5535 - Introduction to Electric Drive Engineering                                                                                Solid State, Semi-Solid State &amp; Sodium Batteries Fall 2024 Project Group #3</dc:title>
  <dc:creator>nashwan sebi</dc:creator>
  <cp:lastModifiedBy>student</cp:lastModifiedBy>
  <cp:revision>47</cp:revision>
  <dcterms:created xsi:type="dcterms:W3CDTF">2020-05-12T15:40:27Z</dcterms:created>
  <dcterms:modified xsi:type="dcterms:W3CDTF">2025-02-21T21:29:16Z</dcterms:modified>
</cp:coreProperties>
</file>