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63" r:id="rId5"/>
    <p:sldId id="271" r:id="rId6"/>
    <p:sldId id="259" r:id="rId7"/>
    <p:sldId id="262" r:id="rId8"/>
    <p:sldId id="272" r:id="rId9"/>
    <p:sldId id="267" r:id="rId10"/>
    <p:sldId id="264" r:id="rId11"/>
    <p:sldId id="265" r:id="rId12"/>
    <p:sldId id="266" r:id="rId13"/>
    <p:sldId id="268" r:id="rId14"/>
    <p:sldId id="273" r:id="rId15"/>
    <p:sldId id="274" r:id="rId16"/>
    <p:sldId id="275" r:id="rId17"/>
    <p:sldId id="276" r:id="rId18"/>
    <p:sldId id="277" r:id="rId19"/>
    <p:sldId id="280" r:id="rId20"/>
    <p:sldId id="281" r:id="rId21"/>
    <p:sldId id="282" r:id="rId22"/>
    <p:sldId id="283" r:id="rId23"/>
    <p:sldId id="284" r:id="rId24"/>
    <p:sldId id="285" r:id="rId25"/>
    <p:sldId id="286" r:id="rId26"/>
    <p:sldId id="287" r:id="rId27"/>
    <p:sldId id="290" r:id="rId28"/>
    <p:sldId id="279" r:id="rId29"/>
    <p:sldId id="278" r:id="rId30"/>
    <p:sldId id="291" r:id="rId31"/>
    <p:sldId id="269"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5XSL6c9URw3M3fCoRT+QSHMfGL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69472" autoAdjust="0"/>
  </p:normalViewPr>
  <p:slideViewPr>
    <p:cSldViewPr snapToGrid="0">
      <p:cViewPr varScale="1">
        <p:scale>
          <a:sx n="78" d="100"/>
          <a:sy n="78" d="100"/>
        </p:scale>
        <p:origin x="18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4823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110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4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09745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3068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4518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857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2034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4560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905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0" i="0" dirty="0">
                <a:solidFill>
                  <a:srgbClr val="333333"/>
                </a:solidFill>
                <a:effectLst/>
                <a:latin typeface="McKinsey Sans"/>
              </a:rPr>
              <a:t> EVs do not produce direct tailpipe emissions from burning diesel and gasoline. </a:t>
            </a:r>
          </a:p>
          <a:p>
            <a:r>
              <a:rPr lang="en-US" b="0" i="0" dirty="0">
                <a:solidFill>
                  <a:srgbClr val="333333"/>
                </a:solidFill>
                <a:effectLst/>
                <a:latin typeface="McKinsey Sans"/>
              </a:rPr>
              <a:t>But battery-powered EVs have a major emissions challenge of their own:   production of the batteries themselves is a highly carbon-intensive process.</a:t>
            </a:r>
            <a:endParaRPr lang="en-US" dirty="0"/>
          </a:p>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3872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6138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005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3954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3396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8933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2623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38431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22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145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d52afe91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d52afe91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Wingdings" panose="05000000000000000000" pitchFamily="2" charset="2"/>
              <a:buChar char="q"/>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181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d52afe917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d52afe917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300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800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52afe917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52afe917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1631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03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5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4" name="Google Shape;1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ntent ">
    <p:spTree>
      <p:nvGrpSpPr>
        <p:cNvPr id="1" name=""/>
        <p:cNvGrpSpPr/>
        <p:nvPr/>
      </p:nvGrpSpPr>
      <p:grpSpPr>
        <a:xfrm>
          <a:off x="0" y="0"/>
          <a:ext cx="0" cy="0"/>
          <a:chOff x="0" y="0"/>
          <a:chExt cx="0" cy="0"/>
        </a:xfrm>
      </p:grpSpPr>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304059" y="288074"/>
            <a:ext cx="11586234"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3" name="Title 2">
            <a:extLst>
              <a:ext uri="{FF2B5EF4-FFF2-40B4-BE49-F238E27FC236}">
                <a16:creationId xmlns:a16="http://schemas.microsoft.com/office/drawing/2014/main" id="{731791AE-53E7-C54A-84EB-1CA0657A8A05}"/>
              </a:ext>
            </a:extLst>
          </p:cNvPr>
          <p:cNvSpPr>
            <a:spLocks noGrp="1"/>
          </p:cNvSpPr>
          <p:nvPr>
            <p:ph type="title" hasCustomPrompt="1"/>
          </p:nvPr>
        </p:nvSpPr>
        <p:spPr/>
        <p:txBody>
          <a:bodyPr/>
          <a:lstStyle/>
          <a:p>
            <a:r>
              <a:rPr lang="en-US"/>
              <a:t>Add Slide Title</a:t>
            </a:r>
            <a:endParaRPr lang="it-IT"/>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10251867" y="287941"/>
            <a:ext cx="1880143"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4059" y="1440370"/>
            <a:ext cx="11586234" cy="4713212"/>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309572573"/>
      </p:ext>
    </p:extLst>
  </p:cSld>
  <p:clrMapOvr>
    <a:masterClrMapping/>
  </p:clrMapOvr>
  <p:extLst>
    <p:ext uri="{DCECCB84-F9BA-43D5-87BE-67443E8EF086}">
      <p15:sldGuideLst xmlns:p15="http://schemas.microsoft.com/office/powerpoint/2012/main">
        <p15:guide id="1" pos="128">
          <p15:clr>
            <a:srgbClr val="FBAE40"/>
          </p15:clr>
        </p15:guide>
        <p15:guide id="2" pos="5056">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5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5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5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5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9"/>
          <p:cNvSpPr>
            <a:spLocks noGrp="1"/>
          </p:cNvSpPr>
          <p:nvPr>
            <p:ph type="pic" idx="2"/>
          </p:nvPr>
        </p:nvSpPr>
        <p:spPr>
          <a:xfrm>
            <a:off x="5183188" y="987425"/>
            <a:ext cx="6172200" cy="4873625"/>
          </a:xfrm>
          <a:prstGeom prst="rect">
            <a:avLst/>
          </a:prstGeom>
          <a:noFill/>
          <a:ln>
            <a:noFill/>
          </a:ln>
        </p:spPr>
      </p:sp>
      <p:sp>
        <p:nvSpPr>
          <p:cNvPr id="64" name="Google Shape;64;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app.electricitymaps.com/ma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eia.gov/tools/faqs/faq.php?id=74&amp;t=1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ieeexplore.ieee.org/document/9040552"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8" Type="http://schemas.openxmlformats.org/officeDocument/2006/relationships/hyperlink" Target="https://www.aeva.asn.au/files/224/" TargetMode="External"/><Relationship Id="rId3" Type="http://schemas.openxmlformats.org/officeDocument/2006/relationships/hyperlink" Target="https://www.mckinsey.com/industries/automotive-and-assembly/our-insights/the-race-to-decarbonize-electric-vehicle-batteries" TargetMode="External"/><Relationship Id="rId7" Type="http://schemas.openxmlformats.org/officeDocument/2006/relationships/hyperlink" Target="https://thebatterypass.eu/" TargetMode="External"/><Relationship Id="rId12" Type="http://schemas.openxmlformats.org/officeDocument/2006/relationships/hyperlink" Target="https://eplca.jrc.ec.europa.eu/GRB-CBF_CarbonFootprintRules-EV.pdf"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pmc.ncbi.nlm.nih.gov/articles/PMC9171403/" TargetMode="External"/><Relationship Id="rId11" Type="http://schemas.openxmlformats.org/officeDocument/2006/relationships/hyperlink" Target="https://www.transportationenergy.org/resources/the-commute/life-cycle-carbon-emissions-of-electric-and-combus" TargetMode="External"/><Relationship Id="rId5" Type="http://schemas.openxmlformats.org/officeDocument/2006/relationships/hyperlink" Target="https://eepower.com/technical-articles/applications-of-grid-connected-battery-energy-storage-systems/" TargetMode="External"/><Relationship Id="rId10" Type="http://schemas.openxmlformats.org/officeDocument/2006/relationships/hyperlink" Target="https://apaengineering.com/compliance-blog/lca-reveals-ev-battery-environmental-impact%20Data%20Sources:%20Hypothetical%20data%20for%20illustrative%20purposes" TargetMode="External"/><Relationship Id="rId4" Type="http://schemas.openxmlformats.org/officeDocument/2006/relationships/hyperlink" Target="https://www.sciencedirect.com/science/article/pii/S2772656822000458" TargetMode="External"/><Relationship Id="rId9" Type="http://schemas.openxmlformats.org/officeDocument/2006/relationships/hyperlink" Target="https://ev-database.org/car/1991/Tesla-Model-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paengineering.com/compliance-blog/lca-reveals-ev-battery-environmental-impac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ncbi.nlm.nih.gov/pmc/articles/PMC9171403/"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1" y="6400760"/>
            <a:ext cx="12192000" cy="457240"/>
          </a:xfrm>
          <a:prstGeom prst="rect">
            <a:avLst/>
          </a:prstGeom>
          <a:noFill/>
          <a:ln>
            <a:noFill/>
          </a:ln>
        </p:spPr>
      </p:pic>
      <p:pic>
        <p:nvPicPr>
          <p:cNvPr id="85" name="Google Shape;85;p1"/>
          <p:cNvPicPr preferRelativeResize="0"/>
          <p:nvPr/>
        </p:nvPicPr>
        <p:blipFill rotWithShape="1">
          <a:blip r:embed="rId4">
            <a:alphaModFix/>
          </a:blip>
          <a:srcRect/>
          <a:stretch/>
        </p:blipFill>
        <p:spPr>
          <a:xfrm>
            <a:off x="1" y="92804"/>
            <a:ext cx="12191999" cy="1316702"/>
          </a:xfrm>
          <a:prstGeom prst="rect">
            <a:avLst/>
          </a:prstGeom>
          <a:noFill/>
          <a:ln>
            <a:noFill/>
          </a:ln>
        </p:spPr>
      </p:pic>
      <p:pic>
        <p:nvPicPr>
          <p:cNvPr id="87" name="Google Shape;87;p1"/>
          <p:cNvPicPr preferRelativeResize="0"/>
          <p:nvPr/>
        </p:nvPicPr>
        <p:blipFill rotWithShape="1">
          <a:blip r:embed="rId5">
            <a:alphaModFix/>
          </a:blip>
          <a:srcRect/>
          <a:stretch/>
        </p:blipFill>
        <p:spPr>
          <a:xfrm>
            <a:off x="9925396" y="5482190"/>
            <a:ext cx="1945177" cy="700264"/>
          </a:xfrm>
          <a:prstGeom prst="rect">
            <a:avLst/>
          </a:prstGeom>
          <a:noFill/>
          <a:ln>
            <a:noFill/>
          </a:ln>
        </p:spPr>
      </p:pic>
      <p:sp>
        <p:nvSpPr>
          <p:cNvPr id="88" name="Google Shape;88;p1"/>
          <p:cNvSpPr txBox="1">
            <a:spLocks noGrp="1"/>
          </p:cNvSpPr>
          <p:nvPr>
            <p:ph type="title"/>
          </p:nvPr>
        </p:nvSpPr>
        <p:spPr>
          <a:xfrm>
            <a:off x="711693" y="1720618"/>
            <a:ext cx="10768613" cy="1946218"/>
          </a:xfrm>
          <a:prstGeom prst="rect">
            <a:avLst/>
          </a:prstGeom>
          <a:noFill/>
          <a:ln>
            <a:noFill/>
          </a:ln>
        </p:spPr>
        <p:txBody>
          <a:bodyPr spcFirstLastPara="1" wrap="square" lIns="91425" tIns="45700" rIns="91425" bIns="45700" anchor="b" anchorCtr="0">
            <a:normAutofit/>
          </a:bodyPr>
          <a:lstStyle/>
          <a:p>
            <a:pPr marL="0" marR="0" lvl="0" indent="0" algn="ctr" rtl="0">
              <a:lnSpc>
                <a:spcPct val="107000"/>
              </a:lnSpc>
              <a:spcBef>
                <a:spcPts val="0"/>
              </a:spcBef>
              <a:spcAft>
                <a:spcPts val="0"/>
              </a:spcAft>
              <a:buClr>
                <a:srgbClr val="000000"/>
              </a:buClr>
              <a:buSzPct val="100000"/>
              <a:buFont typeface="Calibri"/>
              <a:buNone/>
            </a:pPr>
            <a:r>
              <a:rPr lang="en-US" sz="3100" b="1" dirty="0">
                <a:solidFill>
                  <a:srgbClr val="ED7D31"/>
                </a:solidFill>
              </a:rPr>
              <a:t>ME 5545 - </a:t>
            </a:r>
            <a:r>
              <a:rPr lang="en-US" sz="3100" b="1" dirty="0">
                <a:solidFill>
                  <a:srgbClr val="ED7D31"/>
                </a:solidFill>
                <a:latin typeface="Calibri"/>
                <a:ea typeface="Calibri"/>
                <a:cs typeface="Calibri"/>
                <a:sym typeface="Calibri"/>
              </a:rPr>
              <a:t>Fundamentals of Battery Storage Systems for Electric and Hybrid Vehicles</a:t>
            </a:r>
            <a:br>
              <a:rPr lang="en-US" sz="3100" b="1" dirty="0">
                <a:solidFill>
                  <a:srgbClr val="ED7D31"/>
                </a:solidFill>
                <a:latin typeface="Calibri"/>
                <a:ea typeface="Calibri"/>
                <a:cs typeface="Calibri"/>
                <a:sym typeface="Calibri"/>
              </a:rPr>
            </a:br>
            <a:r>
              <a:rPr lang="en-US" sz="4400" b="1" dirty="0"/>
              <a:t>Final Project</a:t>
            </a:r>
            <a:endParaRPr sz="4400" dirty="0"/>
          </a:p>
        </p:txBody>
      </p:sp>
      <p:sp>
        <p:nvSpPr>
          <p:cNvPr id="89" name="Google Shape;89;p1"/>
          <p:cNvSpPr txBox="1">
            <a:spLocks noGrp="1"/>
          </p:cNvSpPr>
          <p:nvPr>
            <p:ph type="body" idx="1"/>
          </p:nvPr>
        </p:nvSpPr>
        <p:spPr>
          <a:xfrm>
            <a:off x="831849" y="4143430"/>
            <a:ext cx="10523505" cy="194621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888888"/>
              </a:buClr>
              <a:buSzPts val="2800"/>
              <a:buNone/>
            </a:pPr>
            <a:r>
              <a:rPr lang="en-US" sz="3200" b="1" dirty="0">
                <a:solidFill>
                  <a:schemeClr val="tx1"/>
                </a:solidFill>
              </a:rPr>
              <a:t>Suryakiran M. George</a:t>
            </a:r>
            <a:endParaRPr sz="3200" b="1" dirty="0">
              <a:solidFill>
                <a:schemeClr val="tx1"/>
              </a:solidFill>
            </a:endParaRPr>
          </a:p>
          <a:p>
            <a:pPr marL="0" lvl="0" indent="0" algn="ctr" rtl="0">
              <a:lnSpc>
                <a:spcPct val="90000"/>
              </a:lnSpc>
              <a:spcBef>
                <a:spcPts val="1000"/>
              </a:spcBef>
              <a:spcAft>
                <a:spcPts val="0"/>
              </a:spcAft>
              <a:buClr>
                <a:srgbClr val="888888"/>
              </a:buClr>
              <a:buSzPts val="2800"/>
              <a:buNone/>
            </a:pPr>
            <a:r>
              <a:rPr lang="en-US" sz="2800" dirty="0"/>
              <a:t>School of Engineering and Computer Science </a:t>
            </a:r>
            <a:endParaRPr dirty="0"/>
          </a:p>
          <a:p>
            <a:pPr marL="0" lvl="0" indent="0" algn="ctr" rtl="0">
              <a:lnSpc>
                <a:spcPct val="90000"/>
              </a:lnSpc>
              <a:spcBef>
                <a:spcPts val="1000"/>
              </a:spcBef>
              <a:spcAft>
                <a:spcPts val="0"/>
              </a:spcAft>
              <a:buClr>
                <a:srgbClr val="888888"/>
              </a:buClr>
              <a:buSzPts val="2800"/>
              <a:buNone/>
            </a:pPr>
            <a:r>
              <a:rPr lang="en-US" sz="2800" b="1" dirty="0"/>
              <a:t>Electrical and Computer Engineering Dept.</a:t>
            </a:r>
            <a:endParaRPr sz="2800" dirty="0"/>
          </a:p>
        </p:txBody>
      </p:sp>
      <p:pic>
        <p:nvPicPr>
          <p:cNvPr id="1026" name="Picture 2" descr="Oakland Golden Grizzlies - Wikipedia">
            <a:extLst>
              <a:ext uri="{FF2B5EF4-FFF2-40B4-BE49-F238E27FC236}">
                <a16:creationId xmlns:a16="http://schemas.microsoft.com/office/drawing/2014/main" id="{AE15C9CA-6BA3-7729-F677-66B5C1352C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2411" y="67909"/>
            <a:ext cx="1735319" cy="13664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Calculator for EV battery in Operation</a:t>
            </a:r>
          </a:p>
        </p:txBody>
      </p:sp>
      <p:sp>
        <p:nvSpPr>
          <p:cNvPr id="110" name="Google Shape;110;g2d52afe9172_0_12"/>
          <p:cNvSpPr txBox="1"/>
          <p:nvPr/>
        </p:nvSpPr>
        <p:spPr>
          <a:xfrm>
            <a:off x="838200" y="1057625"/>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EV Battery in Operation – Factors/Inputs</a:t>
            </a:r>
            <a:endParaRPr lang="en-US" dirty="0"/>
          </a:p>
        </p:txBody>
      </p:sp>
      <p:sp>
        <p:nvSpPr>
          <p:cNvPr id="6" name="Content Placeholder 4">
            <a:extLst>
              <a:ext uri="{FF2B5EF4-FFF2-40B4-BE49-F238E27FC236}">
                <a16:creationId xmlns:a16="http://schemas.microsoft.com/office/drawing/2014/main" id="{B85B7552-8C80-4BE9-BD1F-67FBA9BACBB1}"/>
              </a:ext>
            </a:extLst>
          </p:cNvPr>
          <p:cNvSpPr txBox="1">
            <a:spLocks/>
          </p:cNvSpPr>
          <p:nvPr/>
        </p:nvSpPr>
        <p:spPr>
          <a:xfrm>
            <a:off x="1119600" y="1806988"/>
            <a:ext cx="10382118" cy="4369694"/>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Wingdings" panose="05000000000000000000" pitchFamily="2" charset="2"/>
              <a:buChar char="q"/>
            </a:pPr>
            <a:r>
              <a:rPr lang="en-US" dirty="0">
                <a:latin typeface="+mn-lt"/>
              </a:rPr>
              <a:t>Energy mix of the charging source and it’s respective emission factor</a:t>
            </a:r>
          </a:p>
          <a:p>
            <a:pPr lvl="1">
              <a:buFont typeface="Wingdings" panose="05000000000000000000" pitchFamily="2" charset="2"/>
              <a:buChar char="§"/>
            </a:pPr>
            <a:r>
              <a:rPr lang="en-US" dirty="0">
                <a:solidFill>
                  <a:srgbClr val="0070C0"/>
                </a:solidFill>
                <a:latin typeface="+mn-lt"/>
                <a:hlinkClick r:id="rId3">
                  <a:extLst>
                    <a:ext uri="{A12FA001-AC4F-418D-AE19-62706E023703}">
                      <ahyp:hlinkClr xmlns:ahyp="http://schemas.microsoft.com/office/drawing/2018/hyperlinkcolor" val="tx"/>
                    </a:ext>
                  </a:extLst>
                </a:hlinkClick>
              </a:rPr>
              <a:t>https://app.electricitymaps.com/map</a:t>
            </a:r>
            <a:endParaRPr lang="en-US" dirty="0">
              <a:solidFill>
                <a:srgbClr val="0070C0"/>
              </a:solidFill>
              <a:latin typeface="+mn-lt"/>
            </a:endParaRPr>
          </a:p>
          <a:p>
            <a:pPr>
              <a:buFont typeface="Wingdings" panose="05000000000000000000" pitchFamily="2" charset="2"/>
              <a:buChar char="q"/>
            </a:pPr>
            <a:r>
              <a:rPr lang="en-US" dirty="0">
                <a:latin typeface="+mn-lt"/>
              </a:rPr>
              <a:t>Peak Hours or Off-Peak Hours</a:t>
            </a:r>
          </a:p>
          <a:p>
            <a:pPr>
              <a:buFont typeface="Wingdings" panose="05000000000000000000" pitchFamily="2" charset="2"/>
              <a:buChar char="q"/>
            </a:pPr>
            <a:r>
              <a:rPr lang="en-US" dirty="0">
                <a:latin typeface="+mn-lt"/>
              </a:rPr>
              <a:t>KWh/mile in EV   </a:t>
            </a:r>
            <a:r>
              <a:rPr lang="en-US" dirty="0">
                <a:latin typeface="+mn-lt"/>
                <a:sym typeface="Wingdings" panose="05000000000000000000" pitchFamily="2" charset="2"/>
              </a:rPr>
              <a:t> </a:t>
            </a:r>
            <a:r>
              <a:rPr lang="en-US" dirty="0">
                <a:latin typeface="+mn-lt"/>
              </a:rPr>
              <a:t>  MPG in ICE</a:t>
            </a:r>
          </a:p>
          <a:p>
            <a:pPr lvl="2">
              <a:buFont typeface="Wingdings" panose="05000000000000000000" pitchFamily="2" charset="2"/>
              <a:buChar char="§"/>
            </a:pPr>
            <a:r>
              <a:rPr lang="en-US" dirty="0">
                <a:latin typeface="+mn-lt"/>
              </a:rPr>
              <a:t>Depends on vehicle efficiency</a:t>
            </a:r>
          </a:p>
          <a:p>
            <a:pPr lvl="2">
              <a:buFont typeface="Wingdings" panose="05000000000000000000" pitchFamily="2" charset="2"/>
              <a:buChar char="§"/>
            </a:pPr>
            <a:r>
              <a:rPr lang="en-US" dirty="0">
                <a:latin typeface="+mn-lt"/>
              </a:rPr>
              <a:t>Depends on driving characteristics</a:t>
            </a:r>
          </a:p>
          <a:p>
            <a:pPr lvl="2">
              <a:buFont typeface="Wingdings" panose="05000000000000000000" pitchFamily="2" charset="2"/>
              <a:buChar char="§"/>
            </a:pPr>
            <a:r>
              <a:rPr lang="en-US" dirty="0">
                <a:latin typeface="+mn-lt"/>
              </a:rPr>
              <a:t>Depends on Accessory load</a:t>
            </a:r>
          </a:p>
          <a:p>
            <a:pPr lvl="2">
              <a:buFont typeface="Wingdings" panose="05000000000000000000" pitchFamily="2" charset="2"/>
              <a:buChar char="§"/>
            </a:pPr>
            <a:r>
              <a:rPr lang="en-US" dirty="0">
                <a:latin typeface="+mn-lt"/>
              </a:rPr>
              <a:t>Depends on ambient conditions</a:t>
            </a:r>
          </a:p>
          <a:p>
            <a:pPr>
              <a:buFont typeface="Wingdings" panose="05000000000000000000" pitchFamily="2" charset="2"/>
              <a:buChar char="q"/>
            </a:pPr>
            <a:r>
              <a:rPr lang="en-US" b="1" dirty="0">
                <a:solidFill>
                  <a:srgbClr val="551151"/>
                </a:solidFill>
                <a:highlight>
                  <a:srgbClr val="FFFF00"/>
                </a:highlight>
                <a:latin typeface="+mn-lt"/>
              </a:rPr>
              <a:t>CO2 (</a:t>
            </a:r>
            <a:r>
              <a:rPr lang="en-US" b="1" dirty="0" err="1">
                <a:solidFill>
                  <a:srgbClr val="551151"/>
                </a:solidFill>
                <a:highlight>
                  <a:srgbClr val="FFFF00"/>
                </a:highlight>
                <a:latin typeface="+mn-lt"/>
              </a:rPr>
              <a:t>gms</a:t>
            </a:r>
            <a:r>
              <a:rPr lang="en-US" b="1" dirty="0">
                <a:solidFill>
                  <a:srgbClr val="551151"/>
                </a:solidFill>
                <a:highlight>
                  <a:srgbClr val="FFFF00"/>
                </a:highlight>
                <a:latin typeface="+mn-lt"/>
              </a:rPr>
              <a:t>/Tons)  = </a:t>
            </a:r>
          </a:p>
          <a:p>
            <a:pPr marL="914400" lvl="2" indent="0">
              <a:buNone/>
            </a:pPr>
            <a:r>
              <a:rPr lang="en-US" b="1" dirty="0">
                <a:solidFill>
                  <a:srgbClr val="551151"/>
                </a:solidFill>
                <a:highlight>
                  <a:srgbClr val="FFFF00"/>
                </a:highlight>
                <a:latin typeface="+mn-lt"/>
              </a:rPr>
              <a:t>KWH/mile * Distance (miles) * CO2 factor per KWH * Peak factor Constant</a:t>
            </a:r>
          </a:p>
          <a:p>
            <a:pPr>
              <a:buFont typeface="Wingdings" panose="05000000000000000000" pitchFamily="2" charset="2"/>
              <a:buChar char="q"/>
            </a:pPr>
            <a:r>
              <a:rPr lang="en-US" b="1" dirty="0">
                <a:solidFill>
                  <a:srgbClr val="551151"/>
                </a:solidFill>
                <a:highlight>
                  <a:srgbClr val="FFFF00"/>
                </a:highlight>
                <a:latin typeface="+mn-lt"/>
              </a:rPr>
              <a:t>CO2 (</a:t>
            </a:r>
            <a:r>
              <a:rPr lang="en-US" b="1" dirty="0" err="1">
                <a:solidFill>
                  <a:srgbClr val="551151"/>
                </a:solidFill>
                <a:highlight>
                  <a:srgbClr val="FFFF00"/>
                </a:highlight>
                <a:latin typeface="+mn-lt"/>
              </a:rPr>
              <a:t>gms</a:t>
            </a:r>
            <a:r>
              <a:rPr lang="en-US" b="1" dirty="0">
                <a:solidFill>
                  <a:srgbClr val="551151"/>
                </a:solidFill>
                <a:highlight>
                  <a:srgbClr val="FFFF00"/>
                </a:highlight>
                <a:latin typeface="+mn-lt"/>
              </a:rPr>
              <a:t>/Tons) wrt to battery  = </a:t>
            </a:r>
          </a:p>
          <a:p>
            <a:pPr marL="914400" lvl="2" indent="0">
              <a:buNone/>
            </a:pPr>
            <a:r>
              <a:rPr lang="en-US" b="1" dirty="0">
                <a:solidFill>
                  <a:srgbClr val="551151"/>
                </a:solidFill>
                <a:highlight>
                  <a:srgbClr val="FFFF00"/>
                </a:highlight>
                <a:latin typeface="+mn-lt"/>
              </a:rPr>
              <a:t>KWH * CO2 factor per KWH * Peak factor Constant * Eff. of charging</a:t>
            </a:r>
          </a:p>
          <a:p>
            <a:pPr marL="114300" indent="0">
              <a:buNone/>
            </a:pPr>
            <a:endParaRPr lang="en-US" b="1" dirty="0">
              <a:solidFill>
                <a:srgbClr val="551151"/>
              </a:solidFill>
              <a:highlight>
                <a:srgbClr val="FFFF00"/>
              </a:highlight>
              <a:latin typeface="+mn-lt"/>
            </a:endParaRPr>
          </a:p>
        </p:txBody>
      </p:sp>
    </p:spTree>
    <p:extLst>
      <p:ext uri="{BB962C8B-B14F-4D97-AF65-F5344CB8AC3E}">
        <p14:creationId xmlns:p14="http://schemas.microsoft.com/office/powerpoint/2010/main" val="3549836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a:t>
            </a:r>
          </a:p>
        </p:txBody>
      </p:sp>
      <p:sp>
        <p:nvSpPr>
          <p:cNvPr id="110" name="Google Shape;110;g2d52afe9172_0_12"/>
          <p:cNvSpPr txBox="1"/>
          <p:nvPr/>
        </p:nvSpPr>
        <p:spPr>
          <a:xfrm>
            <a:off x="838200" y="1057625"/>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Energy Calculation</a:t>
            </a:r>
            <a:endParaRPr lang="en-US" dirty="0"/>
          </a:p>
        </p:txBody>
      </p:sp>
      <p:sp>
        <p:nvSpPr>
          <p:cNvPr id="4" name="Content Placeholder 4">
            <a:extLst>
              <a:ext uri="{FF2B5EF4-FFF2-40B4-BE49-F238E27FC236}">
                <a16:creationId xmlns:a16="http://schemas.microsoft.com/office/drawing/2014/main" id="{BCB93A16-515B-4F5C-B3CA-7469C99B2A74}"/>
              </a:ext>
            </a:extLst>
          </p:cNvPr>
          <p:cNvSpPr txBox="1">
            <a:spLocks/>
          </p:cNvSpPr>
          <p:nvPr/>
        </p:nvSpPr>
        <p:spPr>
          <a:xfrm>
            <a:off x="838200" y="1882625"/>
            <a:ext cx="10923494" cy="42408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Wingdings" panose="05000000000000000000" pitchFamily="2" charset="2"/>
              <a:buChar char="q"/>
            </a:pPr>
            <a:r>
              <a:rPr lang="en-US" sz="2600" dirty="0">
                <a:latin typeface="+mn-lt"/>
              </a:rPr>
              <a:t>Given Instantaneous V &amp; I at the battery (remove outlier cases)</a:t>
            </a:r>
          </a:p>
          <a:p>
            <a:pPr>
              <a:buFont typeface="Wingdings" panose="05000000000000000000" pitchFamily="2" charset="2"/>
              <a:buChar char="q"/>
            </a:pPr>
            <a:r>
              <a:rPr lang="en-US" sz="2600" dirty="0">
                <a:latin typeface="+mn-lt"/>
              </a:rPr>
              <a:t>In a single-phase DC circuit, the formula for instantaneous Energy:</a:t>
            </a:r>
          </a:p>
          <a:p>
            <a:pPr marL="571500" lvl="1" indent="0">
              <a:buNone/>
            </a:pPr>
            <a:r>
              <a:rPr lang="en-US" b="1" dirty="0">
                <a:highlight>
                  <a:srgbClr val="FFFF00"/>
                </a:highlight>
                <a:latin typeface="+mn-lt"/>
              </a:rPr>
              <a:t>E = V * I * dt </a:t>
            </a:r>
          </a:p>
          <a:p>
            <a:pPr marL="1028700" lvl="2" indent="0">
              <a:buNone/>
            </a:pPr>
            <a:r>
              <a:rPr lang="en-US" dirty="0">
                <a:latin typeface="+mn-lt"/>
              </a:rPr>
              <a:t>	where:</a:t>
            </a:r>
          </a:p>
          <a:p>
            <a:pPr marL="1943100" lvl="4" indent="0">
              <a:buNone/>
            </a:pPr>
            <a:r>
              <a:rPr lang="en-US" dirty="0">
                <a:latin typeface="+mn-lt"/>
              </a:rPr>
              <a:t>	</a:t>
            </a:r>
            <a:r>
              <a:rPr lang="en-US" sz="1600" dirty="0">
                <a:latin typeface="+mn-lt"/>
              </a:rPr>
              <a:t>E : Instantaneous energy (KWHs)</a:t>
            </a:r>
          </a:p>
          <a:p>
            <a:pPr marL="1943100" lvl="4" indent="0">
              <a:buNone/>
            </a:pPr>
            <a:r>
              <a:rPr lang="en-US" sz="1600" dirty="0">
                <a:latin typeface="+mn-lt"/>
              </a:rPr>
              <a:t>	V : Voltage (Volts)</a:t>
            </a:r>
          </a:p>
          <a:p>
            <a:pPr marL="1943100" lvl="4" indent="0">
              <a:buNone/>
            </a:pPr>
            <a:r>
              <a:rPr lang="en-US" sz="1600" dirty="0">
                <a:latin typeface="+mn-lt"/>
              </a:rPr>
              <a:t>	I : Current (Amps)</a:t>
            </a:r>
          </a:p>
          <a:p>
            <a:pPr marL="1943100" lvl="4" indent="0">
              <a:buNone/>
            </a:pPr>
            <a:r>
              <a:rPr lang="en-US" sz="1600" dirty="0">
                <a:latin typeface="+mn-lt"/>
              </a:rPr>
              <a:t>	dt : Small-time interval (secs/Hours)</a:t>
            </a:r>
          </a:p>
          <a:p>
            <a:pPr marL="1943100" lvl="4" indent="0">
              <a:buNone/>
            </a:pPr>
            <a:endParaRPr lang="en-US" sz="1600" dirty="0">
              <a:latin typeface="+mn-lt"/>
            </a:endParaRPr>
          </a:p>
          <a:p>
            <a:pPr>
              <a:buFont typeface="Wingdings" panose="05000000000000000000" pitchFamily="2" charset="2"/>
              <a:buChar char="q"/>
            </a:pPr>
            <a:r>
              <a:rPr lang="en-US" sz="2600" dirty="0">
                <a:latin typeface="+mn-lt"/>
              </a:rPr>
              <a:t>Total Energy : </a:t>
            </a:r>
            <a:r>
              <a:rPr lang="en-US" sz="2600" dirty="0">
                <a:highlight>
                  <a:srgbClr val="FFFF00"/>
                </a:highlight>
                <a:latin typeface="+mn-lt"/>
              </a:rPr>
              <a:t>E_total = ∫(V * I * dt)</a:t>
            </a:r>
          </a:p>
        </p:txBody>
      </p:sp>
    </p:spTree>
    <p:extLst>
      <p:ext uri="{BB962C8B-B14F-4D97-AF65-F5344CB8AC3E}">
        <p14:creationId xmlns:p14="http://schemas.microsoft.com/office/powerpoint/2010/main" val="4215283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a:t>
            </a:r>
          </a:p>
        </p:txBody>
      </p:sp>
      <p:sp>
        <p:nvSpPr>
          <p:cNvPr id="110" name="Google Shape;110;g2d52afe9172_0_12"/>
          <p:cNvSpPr txBox="1"/>
          <p:nvPr/>
        </p:nvSpPr>
        <p:spPr>
          <a:xfrm>
            <a:off x="838200" y="1057625"/>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EV Battery in Operation –Predictions till EOL</a:t>
            </a:r>
            <a:endParaRPr lang="en-US" dirty="0"/>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976164" y="1766258"/>
            <a:ext cx="9817341" cy="450903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dirty="0">
                <a:latin typeface="+mn-lt"/>
              </a:rPr>
              <a:t>Remaining Days to EOL</a:t>
            </a:r>
            <a:endParaRPr lang="en-US" dirty="0">
              <a:solidFill>
                <a:srgbClr val="ED0007"/>
              </a:solidFill>
              <a:latin typeface="+mn-lt"/>
            </a:endParaRPr>
          </a:p>
          <a:p>
            <a:pPr lvl="1">
              <a:lnSpc>
                <a:spcPct val="150000"/>
              </a:lnSpc>
              <a:buClr>
                <a:srgbClr val="0070C0"/>
              </a:buClr>
              <a:buFont typeface="Wingdings" panose="05000000000000000000" pitchFamily="2" charset="2"/>
              <a:buChar char="q"/>
            </a:pPr>
            <a:r>
              <a:rPr lang="en-US" dirty="0">
                <a:latin typeface="+mn-lt"/>
                <a:sym typeface="Wingdings" panose="05000000000000000000" pitchFamily="2" charset="2"/>
              </a:rPr>
              <a:t>Days to EOL = [120k Km, 8 years, 70% Capacity Fade] </a:t>
            </a:r>
          </a:p>
          <a:p>
            <a:pPr lvl="1">
              <a:lnSpc>
                <a:spcPct val="150000"/>
              </a:lnSpc>
              <a:buClr>
                <a:srgbClr val="0070C0"/>
              </a:buClr>
              <a:buFont typeface="Wingdings" panose="05000000000000000000" pitchFamily="2" charset="2"/>
              <a:buChar char="q"/>
            </a:pPr>
            <a:r>
              <a:rPr lang="en-US" dirty="0">
                <a:latin typeface="+mn-lt"/>
                <a:sym typeface="Wingdings" panose="05000000000000000000" pitchFamily="2" charset="2"/>
              </a:rPr>
              <a:t>Minimum of :</a:t>
            </a:r>
          </a:p>
          <a:p>
            <a:pPr lvl="2">
              <a:lnSpc>
                <a:spcPct val="150000"/>
              </a:lnSpc>
              <a:buClr>
                <a:srgbClr val="0070C0"/>
              </a:buClr>
              <a:buFont typeface="Wingdings" panose="05000000000000000000" pitchFamily="2" charset="2"/>
              <a:buChar char="q"/>
            </a:pPr>
            <a:r>
              <a:rPr lang="en-US" dirty="0">
                <a:latin typeface="+mn-lt"/>
                <a:sym typeface="Wingdings" panose="05000000000000000000" pitchFamily="2" charset="2"/>
              </a:rPr>
              <a:t>Days remaining to 120k Km</a:t>
            </a:r>
          </a:p>
          <a:p>
            <a:pPr lvl="2">
              <a:lnSpc>
                <a:spcPct val="150000"/>
              </a:lnSpc>
              <a:buClr>
                <a:srgbClr val="0070C0"/>
              </a:buClr>
              <a:buFont typeface="Wingdings" panose="05000000000000000000" pitchFamily="2" charset="2"/>
              <a:buChar char="q"/>
            </a:pPr>
            <a:r>
              <a:rPr lang="en-US" dirty="0">
                <a:latin typeface="+mn-lt"/>
                <a:sym typeface="Wingdings" panose="05000000000000000000" pitchFamily="2" charset="2"/>
              </a:rPr>
              <a:t>Days remaining to 8years</a:t>
            </a:r>
          </a:p>
          <a:p>
            <a:pPr lvl="2">
              <a:lnSpc>
                <a:spcPct val="150000"/>
              </a:lnSpc>
              <a:buClr>
                <a:srgbClr val="0070C0"/>
              </a:buClr>
              <a:buFont typeface="Wingdings" panose="05000000000000000000" pitchFamily="2" charset="2"/>
              <a:buChar char="q"/>
            </a:pPr>
            <a:r>
              <a:rPr lang="en-US" dirty="0">
                <a:latin typeface="+mn-lt"/>
                <a:sym typeface="Wingdings" panose="05000000000000000000" pitchFamily="2" charset="2"/>
              </a:rPr>
              <a:t>Days remaining to 70% Capacity Fade</a:t>
            </a:r>
          </a:p>
        </p:txBody>
      </p:sp>
    </p:spTree>
    <p:extLst>
      <p:ext uri="{BB962C8B-B14F-4D97-AF65-F5344CB8AC3E}">
        <p14:creationId xmlns:p14="http://schemas.microsoft.com/office/powerpoint/2010/main" val="2608563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a:t>
            </a:r>
          </a:p>
        </p:txBody>
      </p:sp>
      <p:sp>
        <p:nvSpPr>
          <p:cNvPr id="110" name="Google Shape;110;g2d52afe9172_0_12"/>
          <p:cNvSpPr txBox="1"/>
          <p:nvPr/>
        </p:nvSpPr>
        <p:spPr>
          <a:xfrm>
            <a:off x="838200" y="1030731"/>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Initial Processing – Clean Up &amp; Recover useful data</a:t>
            </a:r>
            <a:endParaRPr lang="en-US" dirty="0"/>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976164" y="2011680"/>
            <a:ext cx="10515600" cy="426361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Wingdings" panose="05000000000000000000" pitchFamily="2" charset="2"/>
              <a:buChar char="q"/>
            </a:pPr>
            <a:r>
              <a:rPr lang="en-US" sz="2400" dirty="0">
                <a:latin typeface="+mn-lt"/>
              </a:rPr>
              <a:t>Drop any rows with NaN values</a:t>
            </a:r>
          </a:p>
          <a:p>
            <a:pPr>
              <a:buFont typeface="Wingdings" panose="05000000000000000000" pitchFamily="2" charset="2"/>
              <a:buChar char="q"/>
            </a:pPr>
            <a:r>
              <a:rPr lang="en-US" sz="2400" dirty="0">
                <a:latin typeface="+mn-lt"/>
              </a:rPr>
              <a:t>Consolidate all Charging Events – Charge Begin &amp; Charge End</a:t>
            </a:r>
          </a:p>
          <a:p>
            <a:pPr>
              <a:buFont typeface="Wingdings" panose="05000000000000000000" pitchFamily="2" charset="2"/>
              <a:buChar char="q"/>
            </a:pPr>
            <a:r>
              <a:rPr lang="en-US" sz="2400" dirty="0">
                <a:latin typeface="+mn-lt"/>
              </a:rPr>
              <a:t>Look for any Charge Sequence mismatches to reject the data.</a:t>
            </a:r>
          </a:p>
          <a:p>
            <a:pPr>
              <a:buFont typeface="Wingdings" panose="05000000000000000000" pitchFamily="2" charset="2"/>
              <a:buChar char="q"/>
            </a:pPr>
            <a:r>
              <a:rPr lang="en-US" sz="2400" dirty="0">
                <a:latin typeface="+mn-lt"/>
              </a:rPr>
              <a:t>Look for sampling time gaps to truncate any outliers &amp; indicate data loss</a:t>
            </a:r>
          </a:p>
          <a:p>
            <a:pPr>
              <a:buFont typeface="Wingdings" panose="05000000000000000000" pitchFamily="2" charset="2"/>
              <a:buChar char="q"/>
            </a:pPr>
            <a:r>
              <a:rPr lang="en-US" sz="2400" dirty="0">
                <a:latin typeface="+mn-lt"/>
              </a:rPr>
              <a:t>Reject data with V&gt;1000 or I&gt;1000 </a:t>
            </a:r>
          </a:p>
          <a:p>
            <a:pPr>
              <a:buFont typeface="Wingdings" panose="05000000000000000000" pitchFamily="2" charset="2"/>
              <a:buChar char="q"/>
            </a:pPr>
            <a:r>
              <a:rPr lang="en-US" sz="2400" dirty="0">
                <a:latin typeface="+mn-lt"/>
              </a:rPr>
              <a:t>Calculate Net energy at the Battery (must be around 0)</a:t>
            </a: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14983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a:t>
            </a:r>
          </a:p>
        </p:txBody>
      </p:sp>
      <p:sp>
        <p:nvSpPr>
          <p:cNvPr id="110" name="Google Shape;110;g2d52afe9172_0_12"/>
          <p:cNvSpPr txBox="1"/>
          <p:nvPr/>
        </p:nvSpPr>
        <p:spPr>
          <a:xfrm>
            <a:off x="838200" y="1030731"/>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Calculate KWh Consumed So far</a:t>
            </a:r>
            <a:endParaRPr lang="en-US" dirty="0"/>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976164" y="2011680"/>
            <a:ext cx="11006830" cy="426361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Wingdings" panose="05000000000000000000" pitchFamily="2" charset="2"/>
              <a:buChar char="q"/>
            </a:pPr>
            <a:r>
              <a:rPr lang="en-US" sz="2400" dirty="0">
                <a:highlight>
                  <a:srgbClr val="FFFF00"/>
                </a:highlight>
                <a:latin typeface="+mn-lt"/>
              </a:rPr>
              <a:t>Assumption</a:t>
            </a:r>
            <a:r>
              <a:rPr lang="en-US" sz="2400" dirty="0">
                <a:latin typeface="+mn-lt"/>
              </a:rPr>
              <a:t>: Given is the data from the time it was put into operation.</a:t>
            </a:r>
          </a:p>
          <a:p>
            <a:pPr>
              <a:buFont typeface="Wingdings" panose="05000000000000000000" pitchFamily="2" charset="2"/>
              <a:buChar char="q"/>
            </a:pPr>
            <a:r>
              <a:rPr lang="en-US" sz="2400" dirty="0">
                <a:latin typeface="+mn-lt"/>
              </a:rPr>
              <a:t>Calculate the KWh Consumed</a:t>
            </a:r>
          </a:p>
          <a:p>
            <a:pPr marL="114300" indent="0">
              <a:buNone/>
            </a:pPr>
            <a:r>
              <a:rPr lang="en-US" sz="2400" dirty="0">
                <a:latin typeface="+mn-lt"/>
              </a:rPr>
              <a:t>		= Sum of Instantaneous Energy During Charging Events</a:t>
            </a:r>
          </a:p>
          <a:p>
            <a:pPr>
              <a:buFont typeface="Wingdings" panose="05000000000000000000" pitchFamily="2" charset="2"/>
              <a:buChar char="q"/>
            </a:pPr>
            <a:r>
              <a:rPr lang="en-US" sz="2400" dirty="0">
                <a:latin typeface="+mn-lt"/>
              </a:rPr>
              <a:t>Calculate total no of days so far</a:t>
            </a:r>
          </a:p>
          <a:p>
            <a:pPr marL="114300" indent="0">
              <a:buNone/>
            </a:pPr>
            <a:r>
              <a:rPr lang="en-US" sz="2400" dirty="0">
                <a:latin typeface="+mn-lt"/>
              </a:rPr>
              <a:t>		= (End Date – Start Date)</a:t>
            </a:r>
          </a:p>
          <a:p>
            <a:pPr>
              <a:buFont typeface="Wingdings" panose="05000000000000000000" pitchFamily="2" charset="2"/>
              <a:buChar char="q"/>
            </a:pPr>
            <a:r>
              <a:rPr lang="en-US" sz="2400" dirty="0">
                <a:latin typeface="+mn-lt"/>
              </a:rPr>
              <a:t>Calculate the KWh per day</a:t>
            </a:r>
          </a:p>
          <a:p>
            <a:pPr marL="114300" indent="0">
              <a:buNone/>
            </a:pPr>
            <a:r>
              <a:rPr lang="en-US" sz="2400" dirty="0">
                <a:latin typeface="+mn-lt"/>
              </a:rPr>
              <a:t>		= </a:t>
            </a:r>
            <a:r>
              <a:rPr lang="en-US" sz="2400" b="1" dirty="0">
                <a:highlight>
                  <a:srgbClr val="FFFF00"/>
                </a:highlight>
                <a:latin typeface="+mn-lt"/>
              </a:rPr>
              <a:t>KWH Consumed / Total # of Days</a:t>
            </a:r>
          </a:p>
          <a:p>
            <a:pPr>
              <a:buFont typeface="Wingdings" panose="05000000000000000000" pitchFamily="2" charset="2"/>
              <a:buChar char="q"/>
            </a:pPr>
            <a:endParaRPr lang="en-US" sz="2400" dirty="0">
              <a:latin typeface="+mn-lt"/>
            </a:endParaRPr>
          </a:p>
          <a:p>
            <a:pPr>
              <a:buFont typeface="Wingdings" panose="05000000000000000000" pitchFamily="2" charset="2"/>
              <a:buChar char="q"/>
            </a:pPr>
            <a:endParaRPr lang="en-US" sz="2400" dirty="0">
              <a:latin typeface="+mn-lt"/>
            </a:endParaRP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1863731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a:t>
            </a:r>
          </a:p>
        </p:txBody>
      </p:sp>
      <p:sp>
        <p:nvSpPr>
          <p:cNvPr id="110" name="Google Shape;110;g2d52afe9172_0_12"/>
          <p:cNvSpPr txBox="1"/>
          <p:nvPr/>
        </p:nvSpPr>
        <p:spPr>
          <a:xfrm>
            <a:off x="838200" y="985302"/>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Estimate Future KWh Consumption till EOL</a:t>
            </a:r>
            <a:endParaRPr lang="en-US" dirty="0"/>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976164" y="1600902"/>
            <a:ext cx="10682436" cy="514279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00000"/>
              </a:lnSpc>
              <a:buFont typeface="Wingdings" panose="05000000000000000000" pitchFamily="2" charset="2"/>
              <a:buChar char="q"/>
            </a:pPr>
            <a:r>
              <a:rPr lang="en-US" sz="2400" dirty="0">
                <a:highlight>
                  <a:srgbClr val="FFFF00"/>
                </a:highlight>
                <a:latin typeface="+mn-lt"/>
              </a:rPr>
              <a:t>Assumption</a:t>
            </a:r>
            <a:r>
              <a:rPr lang="en-US" sz="2400" dirty="0">
                <a:latin typeface="+mn-lt"/>
              </a:rPr>
              <a:t>: EOL = 8 years, 120K km, 70%SOC</a:t>
            </a:r>
          </a:p>
          <a:p>
            <a:pPr>
              <a:lnSpc>
                <a:spcPct val="100000"/>
              </a:lnSpc>
              <a:buFont typeface="Wingdings" panose="05000000000000000000" pitchFamily="2" charset="2"/>
              <a:buChar char="q"/>
            </a:pPr>
            <a:r>
              <a:rPr lang="en-US" sz="2400" dirty="0">
                <a:latin typeface="+mn-lt"/>
              </a:rPr>
              <a:t>Calculate the Remaining Days to 120K Km</a:t>
            </a:r>
          </a:p>
          <a:p>
            <a:pPr lvl="2">
              <a:lnSpc>
                <a:spcPct val="100000"/>
              </a:lnSpc>
              <a:buFont typeface="Wingdings" panose="05000000000000000000" pitchFamily="2" charset="2"/>
              <a:buChar char="§"/>
            </a:pPr>
            <a:r>
              <a:rPr lang="en-US" dirty="0">
                <a:latin typeface="+mn-lt"/>
              </a:rPr>
              <a:t>Average kms/day = (Final – Initial) odometer / Total # of Days</a:t>
            </a:r>
          </a:p>
          <a:p>
            <a:pPr lvl="2">
              <a:lnSpc>
                <a:spcPct val="100000"/>
              </a:lnSpc>
              <a:buFont typeface="Wingdings" panose="05000000000000000000" pitchFamily="2" charset="2"/>
              <a:buChar char="§"/>
            </a:pPr>
            <a:r>
              <a:rPr lang="en-US" dirty="0">
                <a:latin typeface="+mn-lt"/>
              </a:rPr>
              <a:t>Days to 120K km = Remaining Kms to 120K / (Avg Kms/day)</a:t>
            </a:r>
          </a:p>
          <a:p>
            <a:pPr>
              <a:lnSpc>
                <a:spcPct val="100000"/>
              </a:lnSpc>
              <a:buFont typeface="Wingdings" panose="05000000000000000000" pitchFamily="2" charset="2"/>
              <a:buChar char="q"/>
            </a:pPr>
            <a:r>
              <a:rPr lang="en-US" sz="2400" dirty="0">
                <a:latin typeface="+mn-lt"/>
              </a:rPr>
              <a:t>Calculate the Remaining Days to 8 years</a:t>
            </a:r>
          </a:p>
          <a:p>
            <a:pPr lvl="2">
              <a:lnSpc>
                <a:spcPct val="100000"/>
              </a:lnSpc>
              <a:buFont typeface="Wingdings" panose="05000000000000000000" pitchFamily="2" charset="2"/>
              <a:buChar char="§"/>
            </a:pPr>
            <a:r>
              <a:rPr lang="en-US" dirty="0">
                <a:latin typeface="+mn-lt"/>
              </a:rPr>
              <a:t>Days to 8 years = (Date at 8 years – Current Date).Days</a:t>
            </a:r>
          </a:p>
          <a:p>
            <a:pPr>
              <a:lnSpc>
                <a:spcPct val="100000"/>
              </a:lnSpc>
              <a:buFont typeface="Wingdings" panose="05000000000000000000" pitchFamily="2" charset="2"/>
              <a:buChar char="q"/>
            </a:pPr>
            <a:r>
              <a:rPr lang="en-US" sz="2400" dirty="0">
                <a:latin typeface="+mn-lt"/>
              </a:rPr>
              <a:t>Calculate the Remaining Days to 70% SOC</a:t>
            </a:r>
          </a:p>
          <a:p>
            <a:pPr lvl="2">
              <a:lnSpc>
                <a:spcPct val="100000"/>
              </a:lnSpc>
              <a:buFont typeface="Wingdings" panose="05000000000000000000" pitchFamily="2" charset="2"/>
              <a:buChar char="§"/>
            </a:pPr>
            <a:r>
              <a:rPr lang="en-US" dirty="0">
                <a:highlight>
                  <a:srgbClr val="00FFFF"/>
                </a:highlight>
                <a:latin typeface="+mn-lt"/>
              </a:rPr>
              <a:t>Look up table data from Manufacturer/Real time data from BitC</a:t>
            </a:r>
          </a:p>
          <a:p>
            <a:pPr>
              <a:lnSpc>
                <a:spcPct val="100000"/>
              </a:lnSpc>
              <a:buFont typeface="Wingdings" panose="05000000000000000000" pitchFamily="2" charset="2"/>
              <a:buChar char="q"/>
            </a:pPr>
            <a:r>
              <a:rPr lang="en-US" sz="2400" dirty="0">
                <a:latin typeface="+mn-lt"/>
              </a:rPr>
              <a:t>Calculate the Remaining Days to EOL</a:t>
            </a:r>
          </a:p>
          <a:p>
            <a:pPr lvl="2">
              <a:lnSpc>
                <a:spcPct val="100000"/>
              </a:lnSpc>
              <a:buFont typeface="Wingdings" panose="05000000000000000000" pitchFamily="2" charset="2"/>
              <a:buChar char="§"/>
            </a:pPr>
            <a:r>
              <a:rPr lang="en-US" dirty="0">
                <a:highlight>
                  <a:srgbClr val="FFFF00"/>
                </a:highlight>
                <a:latin typeface="+mn-lt"/>
              </a:rPr>
              <a:t>Days to EOL = min (Days to 120K, Days to 8yrs, Days to 70%SOC)</a:t>
            </a:r>
            <a:endParaRPr lang="en-US" dirty="0">
              <a:highlight>
                <a:srgbClr val="FFFF00"/>
              </a:highlight>
            </a:endParaRPr>
          </a:p>
        </p:txBody>
      </p:sp>
    </p:spTree>
    <p:extLst>
      <p:ext uri="{BB962C8B-B14F-4D97-AF65-F5344CB8AC3E}">
        <p14:creationId xmlns:p14="http://schemas.microsoft.com/office/powerpoint/2010/main" val="174186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a:t>
            </a:r>
          </a:p>
        </p:txBody>
      </p:sp>
      <p:sp>
        <p:nvSpPr>
          <p:cNvPr id="110" name="Google Shape;110;g2d52afe9172_0_12"/>
          <p:cNvSpPr txBox="1"/>
          <p:nvPr/>
        </p:nvSpPr>
        <p:spPr>
          <a:xfrm>
            <a:off x="838200" y="1030731"/>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Total KWh &amp; CO2 Emissions in 1st Life of EV Battery</a:t>
            </a:r>
            <a:endParaRPr lang="en-US" dirty="0"/>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976164" y="2011680"/>
            <a:ext cx="9817341" cy="426361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00000"/>
              </a:lnSpc>
              <a:buFont typeface="Wingdings" panose="05000000000000000000" pitchFamily="2" charset="2"/>
              <a:buChar char="q"/>
            </a:pPr>
            <a:r>
              <a:rPr lang="en-US" sz="2000" dirty="0">
                <a:highlight>
                  <a:srgbClr val="FFFF00"/>
                </a:highlight>
                <a:latin typeface="+mn-lt"/>
              </a:rPr>
              <a:t>Assumption</a:t>
            </a:r>
            <a:r>
              <a:rPr lang="en-US" sz="2000" dirty="0">
                <a:latin typeface="+mn-lt"/>
              </a:rPr>
              <a:t>: Average CO2 Emissions factor is used for estimation in absence of real time data</a:t>
            </a:r>
          </a:p>
          <a:p>
            <a:pPr>
              <a:lnSpc>
                <a:spcPct val="100000"/>
              </a:lnSpc>
              <a:buFont typeface="Wingdings" panose="05000000000000000000" pitchFamily="2" charset="2"/>
              <a:buChar char="q"/>
            </a:pPr>
            <a:r>
              <a:rPr lang="en-US" sz="2000" dirty="0">
                <a:latin typeface="+mn-lt"/>
              </a:rPr>
              <a:t>Calculate the Future KWH till EOL</a:t>
            </a:r>
          </a:p>
          <a:p>
            <a:pPr marL="114300" indent="0">
              <a:lnSpc>
                <a:spcPct val="100000"/>
              </a:lnSpc>
              <a:buNone/>
            </a:pPr>
            <a:r>
              <a:rPr lang="en-US" sz="2000" dirty="0">
                <a:latin typeface="+mn-lt"/>
              </a:rPr>
              <a:t>	= (Days to EOL x KWh per Day)</a:t>
            </a:r>
          </a:p>
          <a:p>
            <a:pPr>
              <a:lnSpc>
                <a:spcPct val="100000"/>
              </a:lnSpc>
              <a:buFont typeface="Wingdings" panose="05000000000000000000" pitchFamily="2" charset="2"/>
              <a:buChar char="q"/>
            </a:pPr>
            <a:r>
              <a:rPr lang="en-US" sz="2000" dirty="0">
                <a:latin typeface="+mn-lt"/>
              </a:rPr>
              <a:t>Calculate KWh for the 1st Life of EV Battery</a:t>
            </a:r>
          </a:p>
          <a:p>
            <a:pPr marL="114300" indent="0">
              <a:lnSpc>
                <a:spcPct val="100000"/>
              </a:lnSpc>
              <a:buNone/>
            </a:pPr>
            <a:r>
              <a:rPr lang="en-US" sz="2000" dirty="0">
                <a:latin typeface="+mn-lt"/>
              </a:rPr>
              <a:t> 	= (KWh Consumed + Future KWH till EOL)</a:t>
            </a:r>
          </a:p>
          <a:p>
            <a:pPr>
              <a:lnSpc>
                <a:spcPct val="100000"/>
              </a:lnSpc>
              <a:buFont typeface="Wingdings" panose="05000000000000000000" pitchFamily="2" charset="2"/>
              <a:buChar char="q"/>
            </a:pPr>
            <a:r>
              <a:rPr lang="en-US" sz="2000" dirty="0">
                <a:latin typeface="+mn-lt"/>
              </a:rPr>
              <a:t>Calculate the CO2 Emissions for the 1st Life of EV Battery</a:t>
            </a:r>
          </a:p>
          <a:p>
            <a:pPr marL="114300" indent="0">
              <a:lnSpc>
                <a:spcPct val="100000"/>
              </a:lnSpc>
              <a:buNone/>
            </a:pPr>
            <a:r>
              <a:rPr lang="en-US" sz="2000" dirty="0">
                <a:latin typeface="+mn-lt"/>
              </a:rPr>
              <a:t>	= </a:t>
            </a:r>
            <a:r>
              <a:rPr lang="en-US" sz="2000" dirty="0">
                <a:highlight>
                  <a:srgbClr val="FFFF00"/>
                </a:highlight>
                <a:latin typeface="+mn-lt"/>
              </a:rPr>
              <a:t>KWh for the 1st Life x Avg CO2 Factor per KWh(~0.39kg)</a:t>
            </a:r>
            <a:endParaRPr lang="en-US" sz="2000" dirty="0"/>
          </a:p>
        </p:txBody>
      </p:sp>
      <p:sp>
        <p:nvSpPr>
          <p:cNvPr id="2" name="TextBox 1">
            <a:extLst>
              <a:ext uri="{FF2B5EF4-FFF2-40B4-BE49-F238E27FC236}">
                <a16:creationId xmlns:a16="http://schemas.microsoft.com/office/drawing/2014/main" id="{31284716-9CBE-3E8D-402D-892FE34A8B95}"/>
              </a:ext>
            </a:extLst>
          </p:cNvPr>
          <p:cNvSpPr txBox="1"/>
          <p:nvPr/>
        </p:nvSpPr>
        <p:spPr>
          <a:xfrm>
            <a:off x="607790" y="6492875"/>
            <a:ext cx="5938130" cy="294640"/>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lang="en-US" sz="1400" b="0" i="0" dirty="0">
                <a:effectLst/>
                <a:latin typeface="-apple-system"/>
              </a:rPr>
              <a:t>Ref: </a:t>
            </a:r>
            <a:r>
              <a:rPr lang="en-US" sz="1400" b="0" i="0" u="none" strike="noStrike" dirty="0">
                <a:effectLst/>
                <a:latin typeface="-apple-system"/>
                <a:hlinkClick r:id="rId3"/>
              </a:rPr>
              <a:t>https://www.eia.gov/tools/faqs/faq.php?id=74&amp;t=11</a:t>
            </a:r>
            <a:endParaRPr kumimoji="0" lang="en-US" sz="1400"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306909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a:t>
            </a:r>
          </a:p>
        </p:txBody>
      </p:sp>
      <p:sp>
        <p:nvSpPr>
          <p:cNvPr id="110" name="Google Shape;110;g2d52afe9172_0_12"/>
          <p:cNvSpPr txBox="1"/>
          <p:nvPr/>
        </p:nvSpPr>
        <p:spPr>
          <a:xfrm>
            <a:off x="838200" y="1030731"/>
            <a:ext cx="1099185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Total KWh &amp; CO2 Emissions in 1st Life of EV Battery wrt to Charger</a:t>
            </a:r>
            <a:endParaRPr lang="en-US" dirty="0"/>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976164" y="2011680"/>
            <a:ext cx="9817341" cy="381558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50000"/>
              </a:lnSpc>
              <a:buFont typeface="Wingdings" panose="05000000000000000000" pitchFamily="2" charset="2"/>
              <a:buChar char="q"/>
            </a:pPr>
            <a:r>
              <a:rPr lang="en-US" sz="2000" dirty="0">
                <a:highlight>
                  <a:srgbClr val="FFFF00"/>
                </a:highlight>
                <a:latin typeface="+mn-lt"/>
              </a:rPr>
              <a:t>Assumption: </a:t>
            </a:r>
            <a:r>
              <a:rPr lang="en-US" sz="2000" dirty="0">
                <a:latin typeface="+mn-lt"/>
              </a:rPr>
              <a:t>Average Charging Efficiency = 97%</a:t>
            </a:r>
          </a:p>
          <a:p>
            <a:pPr>
              <a:lnSpc>
                <a:spcPct val="150000"/>
              </a:lnSpc>
              <a:buFont typeface="Wingdings" panose="05000000000000000000" pitchFamily="2" charset="2"/>
              <a:buChar char="q"/>
            </a:pPr>
            <a:r>
              <a:rPr lang="en-US" sz="2000" dirty="0">
                <a:latin typeface="+mn-lt"/>
              </a:rPr>
              <a:t>We have CO2 Emissions for the 1st Life of EV Battery wrt Battery</a:t>
            </a:r>
          </a:p>
          <a:p>
            <a:pPr marL="114300" indent="0">
              <a:lnSpc>
                <a:spcPct val="150000"/>
              </a:lnSpc>
              <a:buNone/>
            </a:pPr>
            <a:r>
              <a:rPr lang="en-US" sz="2000" dirty="0">
                <a:latin typeface="+mn-lt"/>
              </a:rPr>
              <a:t>	</a:t>
            </a:r>
            <a:r>
              <a:rPr lang="en-US" sz="2000" dirty="0">
                <a:highlight>
                  <a:srgbClr val="FFFF00"/>
                </a:highlight>
                <a:latin typeface="+mn-lt"/>
              </a:rPr>
              <a:t>= KWh for the 1st Life X Avg CO2 Factor per KWh(~0.39kg)</a:t>
            </a:r>
          </a:p>
          <a:p>
            <a:pPr>
              <a:lnSpc>
                <a:spcPct val="150000"/>
              </a:lnSpc>
              <a:buFont typeface="Wingdings" panose="05000000000000000000" pitchFamily="2" charset="2"/>
              <a:buChar char="q"/>
            </a:pPr>
            <a:r>
              <a:rPr lang="en-US" sz="2000" dirty="0">
                <a:latin typeface="+mn-lt"/>
              </a:rPr>
              <a:t>Calculate CO2 Emissions for the 1st Life of EV Battery wrt Charger</a:t>
            </a:r>
          </a:p>
          <a:p>
            <a:pPr marL="114300" indent="0">
              <a:lnSpc>
                <a:spcPct val="150000"/>
              </a:lnSpc>
              <a:buNone/>
            </a:pPr>
            <a:r>
              <a:rPr lang="en-US" sz="2000" dirty="0">
                <a:latin typeface="+mn-lt"/>
              </a:rPr>
              <a:t>= </a:t>
            </a:r>
            <a:r>
              <a:rPr lang="en-US" sz="2000" dirty="0">
                <a:highlight>
                  <a:srgbClr val="FFFF00"/>
                </a:highlight>
                <a:latin typeface="+mn-lt"/>
              </a:rPr>
              <a:t>KWh for the 1st Life  X Eff_Factor(100/97) X Avg CO2 Factor per KWh(~0.39kg)</a:t>
            </a:r>
          </a:p>
        </p:txBody>
      </p:sp>
    </p:spTree>
    <p:extLst>
      <p:ext uri="{BB962C8B-B14F-4D97-AF65-F5344CB8AC3E}">
        <p14:creationId xmlns:p14="http://schemas.microsoft.com/office/powerpoint/2010/main" val="599504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a:t>
            </a:r>
          </a:p>
        </p:txBody>
      </p:sp>
      <p:sp>
        <p:nvSpPr>
          <p:cNvPr id="110" name="Google Shape;110;g2d52afe9172_0_12"/>
          <p:cNvSpPr txBox="1"/>
          <p:nvPr/>
        </p:nvSpPr>
        <p:spPr>
          <a:xfrm>
            <a:off x="976164" y="1105376"/>
            <a:ext cx="1099185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Areas of Improvement</a:t>
            </a:r>
            <a:endParaRPr lang="en-US" dirty="0"/>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976163" y="1855731"/>
            <a:ext cx="10663901" cy="443076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50000"/>
              </a:lnSpc>
              <a:buClr>
                <a:srgbClr val="0070C0"/>
              </a:buClr>
              <a:buFont typeface="Wingdings" panose="05000000000000000000" pitchFamily="2" charset="2"/>
              <a:buChar char="q"/>
            </a:pPr>
            <a:r>
              <a:rPr lang="en-US" sz="2000" dirty="0">
                <a:latin typeface="+mn-lt"/>
              </a:rPr>
              <a:t>The available data is discontinuous (calculation will not be accurate)</a:t>
            </a:r>
          </a:p>
          <a:p>
            <a:pPr>
              <a:lnSpc>
                <a:spcPct val="150000"/>
              </a:lnSpc>
              <a:buClr>
                <a:srgbClr val="0070C0"/>
              </a:buClr>
              <a:buFont typeface="Wingdings" panose="05000000000000000000" pitchFamily="2" charset="2"/>
              <a:buChar char="q"/>
            </a:pPr>
            <a:r>
              <a:rPr lang="en-US" sz="2000" dirty="0">
                <a:latin typeface="+mn-lt"/>
              </a:rPr>
              <a:t>CO2 factor per charging event </a:t>
            </a:r>
            <a:r>
              <a:rPr lang="en-US" sz="2000" dirty="0">
                <a:latin typeface="+mn-lt"/>
                <a:sym typeface="Wingdings" panose="05000000000000000000" pitchFamily="2" charset="2"/>
              </a:rPr>
              <a:t></a:t>
            </a:r>
            <a:r>
              <a:rPr lang="en-US" sz="2000" dirty="0">
                <a:latin typeface="+mn-lt"/>
              </a:rPr>
              <a:t> More accurate results</a:t>
            </a:r>
          </a:p>
          <a:p>
            <a:pPr>
              <a:lnSpc>
                <a:spcPct val="150000"/>
              </a:lnSpc>
              <a:buClr>
                <a:srgbClr val="0070C0"/>
              </a:buClr>
              <a:buFont typeface="Wingdings" panose="05000000000000000000" pitchFamily="2" charset="2"/>
              <a:buChar char="q"/>
            </a:pPr>
            <a:r>
              <a:rPr lang="en-US" sz="2000" dirty="0">
                <a:latin typeface="+mn-lt"/>
              </a:rPr>
              <a:t>Need SOH to estimate SOC degradation (else need lookup table for each vehicle type)</a:t>
            </a:r>
          </a:p>
          <a:p>
            <a:pPr>
              <a:lnSpc>
                <a:spcPct val="150000"/>
              </a:lnSpc>
              <a:buClr>
                <a:srgbClr val="0070C0"/>
              </a:buClr>
              <a:buFont typeface="Wingdings" panose="05000000000000000000" pitchFamily="2" charset="2"/>
              <a:buChar char="q"/>
            </a:pPr>
            <a:r>
              <a:rPr lang="en-US" sz="2000" dirty="0">
                <a:latin typeface="+mn-lt"/>
              </a:rPr>
              <a:t>Charging efficiency is assumed as 97%; this may vary depending on the type of charging (DC/AC (Lvl1 or 2)) which is unavailable.</a:t>
            </a:r>
          </a:p>
          <a:p>
            <a:pPr>
              <a:lnSpc>
                <a:spcPct val="150000"/>
              </a:lnSpc>
              <a:buClr>
                <a:srgbClr val="0070C0"/>
              </a:buClr>
              <a:buFont typeface="Wingdings" panose="05000000000000000000" pitchFamily="2" charset="2"/>
              <a:buChar char="q"/>
            </a:pPr>
            <a:r>
              <a:rPr lang="en-US" sz="2000" dirty="0">
                <a:latin typeface="+mn-lt"/>
              </a:rPr>
              <a:t>Data unavailable for 2nd Life, Recycling &amp; Manufacturing to make accurate estimations</a:t>
            </a:r>
          </a:p>
        </p:txBody>
      </p:sp>
    </p:spTree>
    <p:extLst>
      <p:ext uri="{BB962C8B-B14F-4D97-AF65-F5344CB8AC3E}">
        <p14:creationId xmlns:p14="http://schemas.microsoft.com/office/powerpoint/2010/main" val="3070016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1" y="6400760"/>
            <a:ext cx="12192000" cy="457240"/>
          </a:xfrm>
          <a:prstGeom prst="rect">
            <a:avLst/>
          </a:prstGeom>
          <a:noFill/>
          <a:ln>
            <a:noFill/>
          </a:ln>
        </p:spPr>
      </p:pic>
      <p:pic>
        <p:nvPicPr>
          <p:cNvPr id="95" name="Google Shape;95;p2"/>
          <p:cNvPicPr preferRelativeResize="0"/>
          <p:nvPr/>
        </p:nvPicPr>
        <p:blipFill rotWithShape="1">
          <a:blip r:embed="rId4">
            <a:alphaModFix/>
          </a:blip>
          <a:srcRect/>
          <a:stretch/>
        </p:blipFill>
        <p:spPr>
          <a:xfrm>
            <a:off x="0" y="0"/>
            <a:ext cx="12191999" cy="1316702"/>
          </a:xfrm>
          <a:prstGeom prst="rect">
            <a:avLst/>
          </a:prstGeom>
          <a:noFill/>
          <a:ln>
            <a:noFill/>
          </a:ln>
        </p:spPr>
      </p:pic>
      <p:sp>
        <p:nvSpPr>
          <p:cNvPr id="96" name="Google Shape;96;p2"/>
          <p:cNvSpPr txBox="1">
            <a:spLocks noGrp="1"/>
          </p:cNvSpPr>
          <p:nvPr>
            <p:ph type="body" idx="1"/>
          </p:nvPr>
        </p:nvSpPr>
        <p:spPr>
          <a:xfrm>
            <a:off x="1613648" y="2105950"/>
            <a:ext cx="9291918" cy="2990485"/>
          </a:xfrm>
          <a:prstGeom prst="rect">
            <a:avLst/>
          </a:prstGeom>
          <a:noFill/>
          <a:ln>
            <a:noFill/>
          </a:ln>
        </p:spPr>
        <p:txBody>
          <a:bodyPr spcFirstLastPara="1" wrap="square" lIns="91425" tIns="45700" rIns="91425" bIns="45700" anchor="t" anchorCtr="0">
            <a:noAutofit/>
          </a:bodyPr>
          <a:lstStyle/>
          <a:p>
            <a:pPr marL="0" lvl="0" indent="0" algn="ctr" rtl="0">
              <a:lnSpc>
                <a:spcPct val="170000"/>
              </a:lnSpc>
              <a:spcBef>
                <a:spcPts val="1000"/>
              </a:spcBef>
              <a:spcAft>
                <a:spcPts val="0"/>
              </a:spcAft>
              <a:buClr>
                <a:schemeClr val="dk1"/>
              </a:buClr>
              <a:buSzPts val="6600"/>
              <a:buNone/>
            </a:pPr>
            <a:r>
              <a:rPr lang="en-US" sz="3600" b="1" dirty="0">
                <a:solidFill>
                  <a:srgbClr val="C55A11"/>
                </a:solidFill>
                <a:latin typeface="+mj-lt"/>
                <a:sym typeface="Arial"/>
              </a:rPr>
              <a:t>PCF Calculator for EV battery in Manufacturing &amp; Integration</a:t>
            </a:r>
            <a:endParaRPr lang="en-US" sz="3600" b="1" dirty="0">
              <a:solidFill>
                <a:srgbClr val="C55A11"/>
              </a:solidFill>
              <a:latin typeface="+mj-lt"/>
            </a:endParaRPr>
          </a:p>
        </p:txBody>
      </p:sp>
      <p:pic>
        <p:nvPicPr>
          <p:cNvPr id="2" name="Picture 1">
            <a:extLst>
              <a:ext uri="{FF2B5EF4-FFF2-40B4-BE49-F238E27FC236}">
                <a16:creationId xmlns:a16="http://schemas.microsoft.com/office/drawing/2014/main" id="{498C8173-93CD-495C-2A10-F77EB3A36123}"/>
              </a:ext>
            </a:extLst>
          </p:cNvPr>
          <p:cNvPicPr>
            <a:picLocks noChangeAspect="1"/>
          </p:cNvPicPr>
          <p:nvPr/>
        </p:nvPicPr>
        <p:blipFill>
          <a:blip r:embed="rId5"/>
          <a:stretch>
            <a:fillRect/>
          </a:stretch>
        </p:blipFill>
        <p:spPr>
          <a:xfrm>
            <a:off x="5446718" y="4353006"/>
            <a:ext cx="1298561" cy="1755800"/>
          </a:xfrm>
          <a:prstGeom prst="rect">
            <a:avLst/>
          </a:prstGeom>
        </p:spPr>
      </p:pic>
    </p:spTree>
    <p:extLst>
      <p:ext uri="{BB962C8B-B14F-4D97-AF65-F5344CB8AC3E}">
        <p14:creationId xmlns:p14="http://schemas.microsoft.com/office/powerpoint/2010/main" val="394813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1" y="6400760"/>
            <a:ext cx="12192000" cy="457240"/>
          </a:xfrm>
          <a:prstGeom prst="rect">
            <a:avLst/>
          </a:prstGeom>
          <a:noFill/>
          <a:ln>
            <a:noFill/>
          </a:ln>
        </p:spPr>
      </p:pic>
      <p:pic>
        <p:nvPicPr>
          <p:cNvPr id="95" name="Google Shape;95;p2"/>
          <p:cNvPicPr preferRelativeResize="0"/>
          <p:nvPr/>
        </p:nvPicPr>
        <p:blipFill rotWithShape="1">
          <a:blip r:embed="rId4">
            <a:alphaModFix/>
          </a:blip>
          <a:srcRect/>
          <a:stretch/>
        </p:blipFill>
        <p:spPr>
          <a:xfrm>
            <a:off x="0" y="0"/>
            <a:ext cx="12191999" cy="1316702"/>
          </a:xfrm>
          <a:prstGeom prst="rect">
            <a:avLst/>
          </a:prstGeom>
          <a:noFill/>
          <a:ln>
            <a:noFill/>
          </a:ln>
        </p:spPr>
      </p:pic>
      <p:sp>
        <p:nvSpPr>
          <p:cNvPr id="96" name="Google Shape;96;p2"/>
          <p:cNvSpPr txBox="1">
            <a:spLocks noGrp="1"/>
          </p:cNvSpPr>
          <p:nvPr>
            <p:ph type="body" idx="1"/>
          </p:nvPr>
        </p:nvSpPr>
        <p:spPr>
          <a:xfrm>
            <a:off x="838199" y="1694521"/>
            <a:ext cx="10515600" cy="216420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Clr>
                <a:schemeClr val="dk1"/>
              </a:buClr>
              <a:buSzPts val="6600"/>
              <a:buNone/>
            </a:pPr>
            <a:r>
              <a:rPr lang="en-US" sz="4800" b="1" dirty="0">
                <a:solidFill>
                  <a:srgbClr val="C55A11"/>
                </a:solidFill>
                <a:latin typeface="+mj-lt"/>
                <a:sym typeface="Arial"/>
              </a:rPr>
              <a:t>Life Cycle Assessment of Carbon Footprint of an EV battery</a:t>
            </a:r>
            <a:endParaRPr lang="en-US" sz="4800" b="1" dirty="0">
              <a:solidFill>
                <a:srgbClr val="C55A11"/>
              </a:solidFill>
              <a:latin typeface="+mj-lt"/>
            </a:endParaRPr>
          </a:p>
        </p:txBody>
      </p:sp>
      <p:pic>
        <p:nvPicPr>
          <p:cNvPr id="2" name="Picture 4">
            <a:extLst>
              <a:ext uri="{FF2B5EF4-FFF2-40B4-BE49-F238E27FC236}">
                <a16:creationId xmlns:a16="http://schemas.microsoft.com/office/drawing/2014/main" id="{A141A59D-C907-B14C-05E8-3CEDF9DFDC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2707" y="3977303"/>
            <a:ext cx="5266584" cy="21642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 - Manufacturing</a:t>
            </a:r>
          </a:p>
        </p:txBody>
      </p:sp>
      <p:sp>
        <p:nvSpPr>
          <p:cNvPr id="110" name="Google Shape;110;g2d52afe9172_0_12"/>
          <p:cNvSpPr txBox="1"/>
          <p:nvPr/>
        </p:nvSpPr>
        <p:spPr>
          <a:xfrm>
            <a:off x="838200" y="1069553"/>
            <a:ext cx="1099185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Key Factors</a:t>
            </a:r>
            <a:endParaRPr lang="en-US" dirty="0"/>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139942" y="1685076"/>
            <a:ext cx="11690108" cy="1417320"/>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50000"/>
              </a:lnSpc>
              <a:buFont typeface="Wingdings" panose="05000000000000000000" pitchFamily="2" charset="2"/>
              <a:buChar char="q"/>
            </a:pPr>
            <a:r>
              <a:rPr lang="en-US" sz="2000" dirty="0">
                <a:latin typeface="+mn-lt"/>
              </a:rPr>
              <a:t>Emissions in the battery value chain are primarily driven by production location, sources of raw materials &amp; energy.</a:t>
            </a:r>
          </a:p>
          <a:p>
            <a:pPr>
              <a:lnSpc>
                <a:spcPct val="150000"/>
              </a:lnSpc>
              <a:buFont typeface="Wingdings" panose="05000000000000000000" pitchFamily="2" charset="2"/>
              <a:buChar char="q"/>
            </a:pPr>
            <a:r>
              <a:rPr lang="en-US" sz="2000" dirty="0">
                <a:latin typeface="+mn-lt"/>
              </a:rPr>
              <a:t>China dominates the market :  &gt; 70% market share &amp; has the most emission-intensive production processes.</a:t>
            </a:r>
          </a:p>
          <a:p>
            <a:pPr>
              <a:lnSpc>
                <a:spcPct val="150000"/>
              </a:lnSpc>
              <a:buFont typeface="Wingdings" panose="05000000000000000000" pitchFamily="2" charset="2"/>
              <a:buChar char="q"/>
            </a:pPr>
            <a:r>
              <a:rPr lang="en-US" sz="2000" dirty="0">
                <a:latin typeface="+mn-lt"/>
              </a:rPr>
              <a:t>Low-carbon battery production will become a competitive advantage.</a:t>
            </a:r>
          </a:p>
        </p:txBody>
      </p:sp>
      <p:pic>
        <p:nvPicPr>
          <p:cNvPr id="3" name="Picture 2">
            <a:extLst>
              <a:ext uri="{FF2B5EF4-FFF2-40B4-BE49-F238E27FC236}">
                <a16:creationId xmlns:a16="http://schemas.microsoft.com/office/drawing/2014/main" id="{F4A9CFB4-F19C-1DBC-E2EE-041667873260}"/>
              </a:ext>
            </a:extLst>
          </p:cNvPr>
          <p:cNvPicPr>
            <a:picLocks noChangeAspect="1"/>
          </p:cNvPicPr>
          <p:nvPr/>
        </p:nvPicPr>
        <p:blipFill>
          <a:blip r:embed="rId3"/>
          <a:stretch>
            <a:fillRect/>
          </a:stretch>
        </p:blipFill>
        <p:spPr>
          <a:xfrm>
            <a:off x="0" y="4410635"/>
            <a:ext cx="6096000" cy="1959933"/>
          </a:xfrm>
          <a:prstGeom prst="rect">
            <a:avLst/>
          </a:prstGeom>
        </p:spPr>
      </p:pic>
      <p:pic>
        <p:nvPicPr>
          <p:cNvPr id="6" name="Picture 5">
            <a:extLst>
              <a:ext uri="{FF2B5EF4-FFF2-40B4-BE49-F238E27FC236}">
                <a16:creationId xmlns:a16="http://schemas.microsoft.com/office/drawing/2014/main" id="{88D37878-0443-39AE-6C4E-B4E301503C7F}"/>
              </a:ext>
            </a:extLst>
          </p:cNvPr>
          <p:cNvPicPr>
            <a:picLocks noChangeAspect="1"/>
          </p:cNvPicPr>
          <p:nvPr/>
        </p:nvPicPr>
        <p:blipFill>
          <a:blip r:embed="rId4"/>
          <a:stretch>
            <a:fillRect/>
          </a:stretch>
        </p:blipFill>
        <p:spPr>
          <a:xfrm>
            <a:off x="6096000" y="3429000"/>
            <a:ext cx="6096000" cy="3009320"/>
          </a:xfrm>
          <a:prstGeom prst="rect">
            <a:avLst/>
          </a:prstGeom>
        </p:spPr>
      </p:pic>
    </p:spTree>
    <p:extLst>
      <p:ext uri="{BB962C8B-B14F-4D97-AF65-F5344CB8AC3E}">
        <p14:creationId xmlns:p14="http://schemas.microsoft.com/office/powerpoint/2010/main" val="2366994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0"/>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 </a:t>
            </a:r>
          </a:p>
        </p:txBody>
      </p:sp>
      <p:sp>
        <p:nvSpPr>
          <p:cNvPr id="110" name="Google Shape;110;g2d52afe9172_0_12"/>
          <p:cNvSpPr txBox="1"/>
          <p:nvPr/>
        </p:nvSpPr>
        <p:spPr>
          <a:xfrm>
            <a:off x="825843" y="623475"/>
            <a:ext cx="1099185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Manufacturing &amp; Integration</a:t>
            </a:r>
            <a:endParaRPr lang="en-US" dirty="0"/>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172995" y="1149178"/>
            <a:ext cx="6244796" cy="520219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None/>
            </a:pPr>
            <a:r>
              <a:rPr lang="en-US" sz="1600" b="1" dirty="0">
                <a:latin typeface="+mn-lt"/>
              </a:rPr>
              <a:t>Example Data (for estimation):</a:t>
            </a:r>
          </a:p>
          <a:p>
            <a:pPr>
              <a:buFont typeface="Wingdings" panose="05000000000000000000" pitchFamily="2" charset="2"/>
              <a:buChar char="q"/>
            </a:pPr>
            <a:r>
              <a:rPr lang="en-US" sz="1400" b="1" dirty="0">
                <a:latin typeface="+mn-lt"/>
              </a:rPr>
              <a:t>Raw Material Extraction:</a:t>
            </a:r>
            <a:endParaRPr lang="en-US" sz="1400" dirty="0">
              <a:latin typeface="+mn-lt"/>
            </a:endParaRPr>
          </a:p>
          <a:p>
            <a:pPr marL="742950" lvl="1" indent="-285750">
              <a:lnSpc>
                <a:spcPct val="100000"/>
              </a:lnSpc>
              <a:buFont typeface="Wingdings" panose="05000000000000000000" pitchFamily="2" charset="2"/>
              <a:buChar char="§"/>
            </a:pPr>
            <a:r>
              <a:rPr lang="en-US" sz="1400" dirty="0">
                <a:latin typeface="+mn-lt"/>
              </a:rPr>
              <a:t>Lithium: 30 kg</a:t>
            </a:r>
          </a:p>
          <a:p>
            <a:pPr marL="742950" lvl="1" indent="-285750">
              <a:lnSpc>
                <a:spcPct val="100000"/>
              </a:lnSpc>
              <a:buFont typeface="Wingdings" panose="05000000000000000000" pitchFamily="2" charset="2"/>
              <a:buChar char="§"/>
            </a:pPr>
            <a:r>
              <a:rPr lang="en-US" sz="1400" dirty="0">
                <a:latin typeface="+mn-lt"/>
              </a:rPr>
              <a:t>Cobalt: 5 kg</a:t>
            </a:r>
          </a:p>
          <a:p>
            <a:pPr marL="742950" lvl="1" indent="-285750">
              <a:lnSpc>
                <a:spcPct val="100000"/>
              </a:lnSpc>
              <a:buFont typeface="Wingdings" panose="05000000000000000000" pitchFamily="2" charset="2"/>
              <a:buChar char="§"/>
            </a:pPr>
            <a:r>
              <a:rPr lang="en-US" sz="1400" dirty="0">
                <a:latin typeface="+mn-lt"/>
              </a:rPr>
              <a:t>Nickel: 25 kg</a:t>
            </a:r>
          </a:p>
          <a:p>
            <a:pPr marL="742950" lvl="1" indent="-285750">
              <a:lnSpc>
                <a:spcPct val="100000"/>
              </a:lnSpc>
              <a:buFont typeface="Wingdings" panose="05000000000000000000" pitchFamily="2" charset="2"/>
              <a:buChar char="§"/>
            </a:pPr>
            <a:r>
              <a:rPr lang="en-US" sz="1400" dirty="0">
                <a:latin typeface="+mn-lt"/>
              </a:rPr>
              <a:t>Graphite: 60 kg</a:t>
            </a:r>
          </a:p>
          <a:p>
            <a:pPr marL="742950" lvl="1" indent="-285750">
              <a:lnSpc>
                <a:spcPct val="100000"/>
              </a:lnSpc>
              <a:buFont typeface="Wingdings" panose="05000000000000000000" pitchFamily="2" charset="2"/>
              <a:buChar char="§"/>
            </a:pPr>
            <a:r>
              <a:rPr lang="en-US" sz="1400" dirty="0">
                <a:latin typeface="+mn-lt"/>
              </a:rPr>
              <a:t>Emission factors (kg </a:t>
            </a:r>
            <a:r>
              <a:rPr lang="en-US" sz="1400" dirty="0" err="1">
                <a:latin typeface="+mn-lt"/>
              </a:rPr>
              <a:t>CO₂e</a:t>
            </a:r>
            <a:r>
              <a:rPr lang="en-US" sz="1400" dirty="0">
                <a:latin typeface="+mn-lt"/>
              </a:rPr>
              <a:t> per kg of material):</a:t>
            </a:r>
          </a:p>
          <a:p>
            <a:pPr marL="1200150" lvl="2" indent="-285750">
              <a:lnSpc>
                <a:spcPct val="100000"/>
              </a:lnSpc>
              <a:buFont typeface="Wingdings" panose="05000000000000000000" pitchFamily="2" charset="2"/>
              <a:buChar char="§"/>
            </a:pPr>
            <a:r>
              <a:rPr lang="en-US" sz="1400" dirty="0">
                <a:latin typeface="+mn-lt"/>
              </a:rPr>
              <a:t>Lithium: 15 kg </a:t>
            </a:r>
            <a:r>
              <a:rPr lang="en-US" sz="1400" dirty="0" err="1">
                <a:latin typeface="+mn-lt"/>
              </a:rPr>
              <a:t>CO₂e</a:t>
            </a:r>
            <a:r>
              <a:rPr lang="en-US" sz="1400" dirty="0">
                <a:latin typeface="+mn-lt"/>
              </a:rPr>
              <a:t>/kg</a:t>
            </a:r>
          </a:p>
          <a:p>
            <a:pPr marL="1200150" lvl="2" indent="-285750">
              <a:lnSpc>
                <a:spcPct val="100000"/>
              </a:lnSpc>
              <a:buFont typeface="Wingdings" panose="05000000000000000000" pitchFamily="2" charset="2"/>
              <a:buChar char="§"/>
            </a:pPr>
            <a:r>
              <a:rPr lang="en-US" sz="1400" dirty="0">
                <a:latin typeface="+mn-lt"/>
              </a:rPr>
              <a:t>Cobalt: 20 kg </a:t>
            </a:r>
            <a:r>
              <a:rPr lang="en-US" sz="1400" dirty="0" err="1">
                <a:latin typeface="+mn-lt"/>
              </a:rPr>
              <a:t>CO₂e</a:t>
            </a:r>
            <a:r>
              <a:rPr lang="en-US" sz="1400" dirty="0">
                <a:latin typeface="+mn-lt"/>
              </a:rPr>
              <a:t>/kg</a:t>
            </a:r>
          </a:p>
          <a:p>
            <a:pPr marL="1200150" lvl="2" indent="-285750">
              <a:lnSpc>
                <a:spcPct val="100000"/>
              </a:lnSpc>
              <a:buFont typeface="Wingdings" panose="05000000000000000000" pitchFamily="2" charset="2"/>
              <a:buChar char="§"/>
            </a:pPr>
            <a:r>
              <a:rPr lang="en-US" sz="1400" dirty="0">
                <a:latin typeface="+mn-lt"/>
              </a:rPr>
              <a:t>Nickel: 18 kg CO₂e/kg</a:t>
            </a:r>
          </a:p>
          <a:p>
            <a:pPr marL="1200150" lvl="2" indent="-285750">
              <a:lnSpc>
                <a:spcPct val="100000"/>
              </a:lnSpc>
              <a:buFont typeface="Wingdings" panose="05000000000000000000" pitchFamily="2" charset="2"/>
              <a:buChar char="§"/>
            </a:pPr>
            <a:r>
              <a:rPr lang="en-US" sz="1400" dirty="0">
                <a:latin typeface="+mn-lt"/>
              </a:rPr>
              <a:t>Graphite: 10 kg CO₂e/kg</a:t>
            </a:r>
          </a:p>
          <a:p>
            <a:pPr>
              <a:buFont typeface="Wingdings" panose="05000000000000000000" pitchFamily="2" charset="2"/>
              <a:buChar char="q"/>
            </a:pPr>
            <a:r>
              <a:rPr lang="en-US" sz="1400" b="1" dirty="0">
                <a:latin typeface="+mn-lt"/>
              </a:rPr>
              <a:t>Battery Cell Manufacturing:</a:t>
            </a:r>
            <a:endParaRPr lang="en-US" sz="1400" dirty="0">
              <a:latin typeface="+mn-lt"/>
            </a:endParaRPr>
          </a:p>
          <a:p>
            <a:pPr marL="742950" lvl="1" indent="-285750">
              <a:buFont typeface="Wingdings" panose="05000000000000000000" pitchFamily="2" charset="2"/>
              <a:buChar char="§"/>
            </a:pPr>
            <a:r>
              <a:rPr lang="en-US" sz="1400" dirty="0">
                <a:latin typeface="+mn-lt"/>
              </a:rPr>
              <a:t>Energy consumption: 0.5 kWh per kWh of battery capacity</a:t>
            </a:r>
          </a:p>
          <a:p>
            <a:pPr marL="742950" lvl="1" indent="-285750">
              <a:buFont typeface="Wingdings" panose="05000000000000000000" pitchFamily="2" charset="2"/>
              <a:buChar char="§"/>
            </a:pPr>
            <a:r>
              <a:rPr lang="en-US" sz="1400" dirty="0">
                <a:latin typeface="+mn-lt"/>
              </a:rPr>
              <a:t>Emission factor for electricity (assuming grid mix): 0.4 kg CO₂e/kWh</a:t>
            </a:r>
          </a:p>
          <a:p>
            <a:pPr>
              <a:buFont typeface="Wingdings" panose="05000000000000000000" pitchFamily="2" charset="2"/>
              <a:buChar char="q"/>
            </a:pPr>
            <a:r>
              <a:rPr lang="en-US" sz="1400" b="1" dirty="0">
                <a:latin typeface="+mn-lt"/>
              </a:rPr>
              <a:t>Battery Pack Assembly:</a:t>
            </a:r>
            <a:endParaRPr lang="en-US" sz="1400" dirty="0">
              <a:latin typeface="+mn-lt"/>
            </a:endParaRPr>
          </a:p>
          <a:p>
            <a:pPr marL="742950" lvl="1" indent="-285750">
              <a:buFont typeface="Wingdings" panose="05000000000000000000" pitchFamily="2" charset="2"/>
              <a:buChar char="§"/>
            </a:pPr>
            <a:r>
              <a:rPr lang="en-US" sz="1400" dirty="0">
                <a:latin typeface="+mn-lt"/>
              </a:rPr>
              <a:t>Energy consumption: 0.1 kWh per kWh of battery capacity</a:t>
            </a:r>
          </a:p>
          <a:p>
            <a:pPr marL="742950" lvl="1" indent="-285750">
              <a:buFont typeface="Wingdings" panose="05000000000000000000" pitchFamily="2" charset="2"/>
              <a:buChar char="§"/>
            </a:pPr>
            <a:r>
              <a:rPr lang="en-US" sz="1400" dirty="0">
                <a:latin typeface="+mn-lt"/>
              </a:rPr>
              <a:t>Emission factor for electricity: 0.4 kg CO₂e/kWh</a:t>
            </a:r>
          </a:p>
        </p:txBody>
      </p:sp>
      <p:sp>
        <p:nvSpPr>
          <p:cNvPr id="2" name="Content Placeholder 4">
            <a:extLst>
              <a:ext uri="{FF2B5EF4-FFF2-40B4-BE49-F238E27FC236}">
                <a16:creationId xmlns:a16="http://schemas.microsoft.com/office/drawing/2014/main" id="{D2539EB1-C92E-0B13-BC72-7E891C802755}"/>
              </a:ext>
            </a:extLst>
          </p:cNvPr>
          <p:cNvSpPr txBox="1">
            <a:spLocks/>
          </p:cNvSpPr>
          <p:nvPr/>
        </p:nvSpPr>
        <p:spPr>
          <a:xfrm>
            <a:off x="6417791" y="1149178"/>
            <a:ext cx="5412259" cy="550743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buFont typeface="Wingdings" panose="05000000000000000000" pitchFamily="2" charset="2"/>
              <a:buChar char="q"/>
            </a:pPr>
            <a:r>
              <a:rPr lang="en-US" sz="1400" b="1" dirty="0">
                <a:latin typeface="+mn-lt"/>
              </a:rPr>
              <a:t>Transportation:</a:t>
            </a:r>
            <a:endParaRPr lang="en-US" sz="1400" dirty="0">
              <a:latin typeface="+mn-lt"/>
            </a:endParaRPr>
          </a:p>
          <a:p>
            <a:pPr marL="742950" lvl="1" indent="-285750">
              <a:buFont typeface="Wingdings" panose="05000000000000000000" pitchFamily="2" charset="2"/>
              <a:buChar char="§"/>
            </a:pPr>
            <a:r>
              <a:rPr lang="en-US" sz="1400" dirty="0">
                <a:latin typeface="+mn-lt"/>
              </a:rPr>
              <a:t>Distance traveled (raw materials to factory): 500 km</a:t>
            </a:r>
          </a:p>
          <a:p>
            <a:pPr marL="742950" lvl="1" indent="-285750">
              <a:buFont typeface="Wingdings" panose="05000000000000000000" pitchFamily="2" charset="2"/>
              <a:buChar char="§"/>
            </a:pPr>
            <a:r>
              <a:rPr lang="en-US" sz="1400" dirty="0">
                <a:latin typeface="+mn-lt"/>
              </a:rPr>
              <a:t>Distance traveled (finished battery pack to EV manufacturer): 200 km</a:t>
            </a:r>
          </a:p>
          <a:p>
            <a:pPr marL="742950" lvl="1" indent="-285750">
              <a:buFont typeface="Wingdings" panose="05000000000000000000" pitchFamily="2" charset="2"/>
              <a:buChar char="§"/>
            </a:pPr>
            <a:r>
              <a:rPr lang="en-US" sz="1400" dirty="0">
                <a:latin typeface="+mn-lt"/>
              </a:rPr>
              <a:t>Transport type: Freight truck (diesel)</a:t>
            </a:r>
          </a:p>
          <a:p>
            <a:pPr marL="742950" lvl="1" indent="-285750">
              <a:buFont typeface="Wingdings" panose="05000000000000000000" pitchFamily="2" charset="2"/>
              <a:buChar char="§"/>
            </a:pPr>
            <a:r>
              <a:rPr lang="en-US" sz="1400" dirty="0">
                <a:latin typeface="+mn-lt"/>
              </a:rPr>
              <a:t>Emission factor for diesel truck: 0.1 kg </a:t>
            </a:r>
            <a:r>
              <a:rPr lang="en-US" sz="1400" dirty="0" err="1">
                <a:latin typeface="+mn-lt"/>
              </a:rPr>
              <a:t>CO₂e</a:t>
            </a:r>
            <a:r>
              <a:rPr lang="en-US" sz="1400" dirty="0">
                <a:latin typeface="+mn-lt"/>
              </a:rPr>
              <a:t> per ton-km</a:t>
            </a:r>
          </a:p>
          <a:p>
            <a:pPr>
              <a:buFont typeface="Wingdings" panose="05000000000000000000" pitchFamily="2" charset="2"/>
              <a:buChar char="q"/>
            </a:pPr>
            <a:endParaRPr lang="en-US" sz="1400" b="1" dirty="0">
              <a:latin typeface="+mn-lt"/>
            </a:endParaRPr>
          </a:p>
          <a:p>
            <a:pPr>
              <a:buFont typeface="Wingdings" panose="05000000000000000000" pitchFamily="2" charset="2"/>
              <a:buChar char="q"/>
            </a:pPr>
            <a:r>
              <a:rPr lang="en-US" sz="1400" b="1" dirty="0">
                <a:latin typeface="+mn-lt"/>
              </a:rPr>
              <a:t>Battery Integration into EV:</a:t>
            </a:r>
            <a:endParaRPr lang="en-US" sz="1400" dirty="0">
              <a:latin typeface="+mn-lt"/>
            </a:endParaRPr>
          </a:p>
          <a:p>
            <a:pPr marL="742950" lvl="1" indent="-285750">
              <a:buFont typeface="Wingdings" panose="05000000000000000000" pitchFamily="2" charset="2"/>
              <a:buChar char="§"/>
            </a:pPr>
            <a:r>
              <a:rPr lang="en-US" sz="1400" dirty="0">
                <a:latin typeface="+mn-lt"/>
              </a:rPr>
              <a:t>Energy consumption: 0.05 kWh per kWh of battery capacity</a:t>
            </a:r>
          </a:p>
          <a:p>
            <a:pPr marL="742950" lvl="1" indent="-285750">
              <a:buFont typeface="Wingdings" panose="05000000000000000000" pitchFamily="2" charset="2"/>
              <a:buChar char="§"/>
            </a:pPr>
            <a:r>
              <a:rPr lang="en-US" sz="1400" dirty="0">
                <a:latin typeface="+mn-lt"/>
              </a:rPr>
              <a:t>Emission factor for electricity: 0.4 kg CO₂e/kWh</a:t>
            </a:r>
          </a:p>
          <a:p>
            <a:pPr marL="457200" lvl="1" indent="0">
              <a:buNone/>
            </a:pPr>
            <a:endParaRPr lang="en-US" sz="1400" dirty="0">
              <a:latin typeface="+mn-lt"/>
            </a:endParaRPr>
          </a:p>
          <a:p>
            <a:pPr>
              <a:lnSpc>
                <a:spcPct val="150000"/>
              </a:lnSpc>
              <a:buFont typeface="Wingdings" panose="05000000000000000000" pitchFamily="2" charset="2"/>
              <a:buChar char="q"/>
            </a:pPr>
            <a:r>
              <a:rPr lang="en-US" sz="1400" dirty="0">
                <a:highlight>
                  <a:srgbClr val="FFFF00"/>
                </a:highlight>
                <a:latin typeface="+mn-lt"/>
              </a:rPr>
              <a:t>PCF total​ = PCF raw materials​ + PCF cell manufacturing​ + PCF pack assembly​ + PCF raw materials transport​ 		+ PCF pack transport​  +PCF EV integration</a:t>
            </a:r>
            <a:r>
              <a:rPr lang="en-US" sz="1400" dirty="0">
                <a:latin typeface="+mn-lt"/>
              </a:rPr>
              <a:t>​</a:t>
            </a:r>
          </a:p>
          <a:p>
            <a:pPr>
              <a:lnSpc>
                <a:spcPct val="150000"/>
              </a:lnSpc>
              <a:buFont typeface="Wingdings" panose="05000000000000000000" pitchFamily="2" charset="2"/>
              <a:buChar char="q"/>
            </a:pPr>
            <a:r>
              <a:rPr lang="en-US" sz="1400" dirty="0">
                <a:latin typeface="+mn-lt"/>
              </a:rPr>
              <a:t>PCF total = 1600+12+2.4+25+7.2+1.2 = </a:t>
            </a:r>
            <a:r>
              <a:rPr lang="en-US" sz="1400" b="1" dirty="0">
                <a:latin typeface="+mn-lt"/>
              </a:rPr>
              <a:t>1647.8 kg CO₂e</a:t>
            </a:r>
          </a:p>
        </p:txBody>
      </p:sp>
    </p:spTree>
    <p:extLst>
      <p:ext uri="{BB962C8B-B14F-4D97-AF65-F5344CB8AC3E}">
        <p14:creationId xmlns:p14="http://schemas.microsoft.com/office/powerpoint/2010/main" val="1368280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1" y="6400760"/>
            <a:ext cx="12192000" cy="457240"/>
          </a:xfrm>
          <a:prstGeom prst="rect">
            <a:avLst/>
          </a:prstGeom>
          <a:noFill/>
          <a:ln>
            <a:noFill/>
          </a:ln>
        </p:spPr>
      </p:pic>
      <p:pic>
        <p:nvPicPr>
          <p:cNvPr id="95" name="Google Shape;95;p2"/>
          <p:cNvPicPr preferRelativeResize="0"/>
          <p:nvPr/>
        </p:nvPicPr>
        <p:blipFill rotWithShape="1">
          <a:blip r:embed="rId4">
            <a:alphaModFix/>
          </a:blip>
          <a:srcRect/>
          <a:stretch/>
        </p:blipFill>
        <p:spPr>
          <a:xfrm>
            <a:off x="0" y="0"/>
            <a:ext cx="12191999" cy="1316702"/>
          </a:xfrm>
          <a:prstGeom prst="rect">
            <a:avLst/>
          </a:prstGeom>
          <a:noFill/>
          <a:ln>
            <a:noFill/>
          </a:ln>
        </p:spPr>
      </p:pic>
      <p:sp>
        <p:nvSpPr>
          <p:cNvPr id="96" name="Google Shape;96;p2"/>
          <p:cNvSpPr txBox="1">
            <a:spLocks noGrp="1"/>
          </p:cNvSpPr>
          <p:nvPr>
            <p:ph type="body" idx="1"/>
          </p:nvPr>
        </p:nvSpPr>
        <p:spPr>
          <a:xfrm>
            <a:off x="201706" y="2105950"/>
            <a:ext cx="11152094" cy="2164209"/>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90000"/>
              </a:lnSpc>
              <a:spcBef>
                <a:spcPts val="1000"/>
              </a:spcBef>
              <a:spcAft>
                <a:spcPts val="0"/>
              </a:spcAft>
              <a:buClr>
                <a:schemeClr val="dk1"/>
              </a:buClr>
              <a:buSzPts val="6600"/>
              <a:buNone/>
            </a:pPr>
            <a:br>
              <a:rPr lang="en-US" sz="4800" b="1" dirty="0">
                <a:solidFill>
                  <a:srgbClr val="C55A11"/>
                </a:solidFill>
                <a:latin typeface="+mj-lt"/>
                <a:sym typeface="Arial"/>
              </a:rPr>
            </a:br>
            <a:br>
              <a:rPr lang="en-US" sz="4800" b="1" dirty="0">
                <a:solidFill>
                  <a:srgbClr val="C55A11"/>
                </a:solidFill>
                <a:latin typeface="+mj-lt"/>
                <a:sym typeface="Arial"/>
              </a:rPr>
            </a:br>
            <a:r>
              <a:rPr lang="en-US" sz="4800" b="1" dirty="0">
                <a:solidFill>
                  <a:srgbClr val="C55A11"/>
                </a:solidFill>
                <a:latin typeface="+mj-lt"/>
                <a:sym typeface="Arial"/>
              </a:rPr>
              <a:t>PCF Calculator for EV battery in 2</a:t>
            </a:r>
            <a:r>
              <a:rPr lang="en-US" sz="4800" b="1" baseline="30000" dirty="0">
                <a:solidFill>
                  <a:srgbClr val="C55A11"/>
                </a:solidFill>
                <a:latin typeface="+mj-lt"/>
                <a:sym typeface="Arial"/>
              </a:rPr>
              <a:t>nd</a:t>
            </a:r>
            <a:r>
              <a:rPr lang="en-US" sz="4800" b="1" dirty="0">
                <a:solidFill>
                  <a:srgbClr val="C55A11"/>
                </a:solidFill>
                <a:latin typeface="+mj-lt"/>
                <a:sym typeface="Arial"/>
              </a:rPr>
              <a:t> Life</a:t>
            </a:r>
            <a:endParaRPr lang="en-US" sz="4800" b="1" dirty="0">
              <a:solidFill>
                <a:srgbClr val="C55A11"/>
              </a:solidFill>
              <a:latin typeface="+mj-lt"/>
            </a:endParaRPr>
          </a:p>
        </p:txBody>
      </p:sp>
    </p:spTree>
    <p:extLst>
      <p:ext uri="{BB962C8B-B14F-4D97-AF65-F5344CB8AC3E}">
        <p14:creationId xmlns:p14="http://schemas.microsoft.com/office/powerpoint/2010/main" val="2282398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100993"/>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 – 2</a:t>
            </a:r>
            <a:r>
              <a:rPr lang="en-US" sz="3200" b="1" baseline="30000" dirty="0">
                <a:solidFill>
                  <a:srgbClr val="C55A11"/>
                </a:solidFill>
                <a:latin typeface="+mj-lt"/>
                <a:sym typeface="Arial"/>
              </a:rPr>
              <a:t>nd</a:t>
            </a:r>
            <a:r>
              <a:rPr lang="en-US" sz="3200" b="1" dirty="0">
                <a:solidFill>
                  <a:srgbClr val="C55A11"/>
                </a:solidFill>
                <a:latin typeface="+mj-lt"/>
                <a:sym typeface="Arial"/>
              </a:rPr>
              <a:t> Life</a:t>
            </a:r>
          </a:p>
        </p:txBody>
      </p:sp>
      <p:sp>
        <p:nvSpPr>
          <p:cNvPr id="110" name="Google Shape;110;g2d52afe9172_0_12"/>
          <p:cNvSpPr txBox="1"/>
          <p:nvPr/>
        </p:nvSpPr>
        <p:spPr>
          <a:xfrm>
            <a:off x="838200" y="766845"/>
            <a:ext cx="1099185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Key Factors</a:t>
            </a:r>
            <a:endParaRPr lang="en-US" dirty="0"/>
          </a:p>
        </p:txBody>
      </p:sp>
      <p:sp>
        <p:nvSpPr>
          <p:cNvPr id="7" name="Content Placeholder 4">
            <a:extLst>
              <a:ext uri="{FF2B5EF4-FFF2-40B4-BE49-F238E27FC236}">
                <a16:creationId xmlns:a16="http://schemas.microsoft.com/office/drawing/2014/main" id="{A5E402E1-F7D9-F9E7-B3BB-EE953B90505A}"/>
              </a:ext>
            </a:extLst>
          </p:cNvPr>
          <p:cNvSpPr txBox="1">
            <a:spLocks/>
          </p:cNvSpPr>
          <p:nvPr/>
        </p:nvSpPr>
        <p:spPr>
          <a:xfrm>
            <a:off x="7664825" y="925993"/>
            <a:ext cx="4527176" cy="4331807"/>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50000"/>
              </a:lnSpc>
              <a:buFont typeface="Wingdings" panose="05000000000000000000" pitchFamily="2" charset="2"/>
              <a:buChar char="q"/>
            </a:pPr>
            <a:r>
              <a:rPr lang="en-US" sz="2000" dirty="0">
                <a:latin typeface="+mn-lt"/>
              </a:rPr>
              <a:t>Battery Energy Storage Systems (BESS) act as reserve energy that can complement the existing grid.</a:t>
            </a:r>
          </a:p>
          <a:p>
            <a:pPr>
              <a:lnSpc>
                <a:spcPct val="150000"/>
              </a:lnSpc>
              <a:buFont typeface="Wingdings" panose="05000000000000000000" pitchFamily="2" charset="2"/>
              <a:buChar char="v"/>
            </a:pPr>
            <a:r>
              <a:rPr lang="en-US" sz="2000" b="1" dirty="0">
                <a:latin typeface="+mn-lt"/>
              </a:rPr>
              <a:t>Power OR Energy-intensive</a:t>
            </a:r>
          </a:p>
          <a:p>
            <a:pPr>
              <a:lnSpc>
                <a:spcPct val="150000"/>
              </a:lnSpc>
              <a:buFont typeface="Wingdings" panose="05000000000000000000" pitchFamily="2" charset="2"/>
              <a:buChar char="v"/>
            </a:pPr>
            <a:r>
              <a:rPr lang="en-US" sz="2000" b="1" dirty="0">
                <a:latin typeface="+mn-lt"/>
              </a:rPr>
              <a:t>Deployment time scale - (ranges from </a:t>
            </a:r>
            <a:r>
              <a:rPr lang="en-US" sz="2000" b="1" dirty="0" err="1">
                <a:latin typeface="+mn-lt"/>
              </a:rPr>
              <a:t>millisecs</a:t>
            </a:r>
            <a:r>
              <a:rPr lang="en-US" sz="2000" b="1" dirty="0">
                <a:latin typeface="+mn-lt"/>
              </a:rPr>
              <a:t> to hours)</a:t>
            </a:r>
          </a:p>
        </p:txBody>
      </p:sp>
      <p:pic>
        <p:nvPicPr>
          <p:cNvPr id="3074" name="Picture 2">
            <a:extLst>
              <a:ext uri="{FF2B5EF4-FFF2-40B4-BE49-F238E27FC236}">
                <a16:creationId xmlns:a16="http://schemas.microsoft.com/office/drawing/2014/main" id="{54D57092-D545-BC6C-A453-E2092CC7A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04" y="1591845"/>
            <a:ext cx="7381875" cy="497155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4">
            <a:extLst>
              <a:ext uri="{FF2B5EF4-FFF2-40B4-BE49-F238E27FC236}">
                <a16:creationId xmlns:a16="http://schemas.microsoft.com/office/drawing/2014/main" id="{4552B935-5885-DDE2-ACEA-AF041B43BC2A}"/>
              </a:ext>
            </a:extLst>
          </p:cNvPr>
          <p:cNvSpPr txBox="1">
            <a:spLocks/>
          </p:cNvSpPr>
          <p:nvPr/>
        </p:nvSpPr>
        <p:spPr>
          <a:xfrm>
            <a:off x="838200" y="6333565"/>
            <a:ext cx="9395012" cy="43931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nSpc>
                <a:spcPct val="150000"/>
              </a:lnSpc>
              <a:buNone/>
            </a:pPr>
            <a:r>
              <a:rPr lang="en-US" sz="1200" b="0" i="1" dirty="0">
                <a:solidFill>
                  <a:srgbClr val="464646"/>
                </a:solidFill>
                <a:effectLst/>
                <a:latin typeface="PT Sans" panose="020B0503020203020204" pitchFamily="34" charset="0"/>
              </a:rPr>
              <a:t>An overview of the different ancillary services provided by BESS. Image used courtesy of </a:t>
            </a:r>
            <a:r>
              <a:rPr lang="en-US" sz="1200" b="0" i="1" u="none" strike="noStrike" dirty="0">
                <a:solidFill>
                  <a:srgbClr val="ED4538"/>
                </a:solidFill>
                <a:effectLst/>
                <a:latin typeface="PT Sans" panose="020B0503020203020204" pitchFamily="34" charset="0"/>
                <a:hlinkClick r:id="rId4"/>
              </a:rPr>
              <a:t>IEEE Open Journal of the Industrial Electronics Society</a:t>
            </a:r>
            <a:endParaRPr lang="en-US" sz="1200" b="1" i="0" dirty="0">
              <a:solidFill>
                <a:srgbClr val="464646"/>
              </a:solidFill>
              <a:effectLst/>
              <a:latin typeface="PT Sans" panose="020B0503020203020204" pitchFamily="34" charset="0"/>
            </a:endParaRPr>
          </a:p>
        </p:txBody>
      </p:sp>
    </p:spTree>
    <p:extLst>
      <p:ext uri="{BB962C8B-B14F-4D97-AF65-F5344CB8AC3E}">
        <p14:creationId xmlns:p14="http://schemas.microsoft.com/office/powerpoint/2010/main" val="4176670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1" y="6400760"/>
            <a:ext cx="12192000" cy="457240"/>
          </a:xfrm>
          <a:prstGeom prst="rect">
            <a:avLst/>
          </a:prstGeom>
          <a:noFill/>
          <a:ln>
            <a:noFill/>
          </a:ln>
        </p:spPr>
      </p:pic>
      <p:pic>
        <p:nvPicPr>
          <p:cNvPr id="95" name="Google Shape;95;p2"/>
          <p:cNvPicPr preferRelativeResize="0"/>
          <p:nvPr/>
        </p:nvPicPr>
        <p:blipFill rotWithShape="1">
          <a:blip r:embed="rId4">
            <a:alphaModFix/>
          </a:blip>
          <a:srcRect/>
          <a:stretch/>
        </p:blipFill>
        <p:spPr>
          <a:xfrm>
            <a:off x="0" y="0"/>
            <a:ext cx="12191999" cy="1316702"/>
          </a:xfrm>
          <a:prstGeom prst="rect">
            <a:avLst/>
          </a:prstGeom>
          <a:noFill/>
          <a:ln>
            <a:noFill/>
          </a:ln>
        </p:spPr>
      </p:pic>
      <p:sp>
        <p:nvSpPr>
          <p:cNvPr id="96" name="Google Shape;96;p2"/>
          <p:cNvSpPr txBox="1">
            <a:spLocks noGrp="1"/>
          </p:cNvSpPr>
          <p:nvPr>
            <p:ph type="body" idx="1"/>
          </p:nvPr>
        </p:nvSpPr>
        <p:spPr>
          <a:xfrm>
            <a:off x="94129" y="1506071"/>
            <a:ext cx="11967883" cy="2097742"/>
          </a:xfrm>
          <a:prstGeom prst="rect">
            <a:avLst/>
          </a:prstGeom>
          <a:noFill/>
          <a:ln>
            <a:noFill/>
          </a:ln>
        </p:spPr>
        <p:txBody>
          <a:bodyPr spcFirstLastPara="1" wrap="square" lIns="91425" tIns="45700" rIns="91425" bIns="45700" anchor="t" anchorCtr="0">
            <a:normAutofit fontScale="92500"/>
          </a:bodyPr>
          <a:lstStyle/>
          <a:p>
            <a:pPr marL="0" lvl="0" indent="0" algn="ctr" rtl="0">
              <a:lnSpc>
                <a:spcPct val="90000"/>
              </a:lnSpc>
              <a:spcBef>
                <a:spcPts val="1000"/>
              </a:spcBef>
              <a:spcAft>
                <a:spcPts val="0"/>
              </a:spcAft>
              <a:buClr>
                <a:schemeClr val="dk1"/>
              </a:buClr>
              <a:buSzPts val="6600"/>
              <a:buNone/>
            </a:pPr>
            <a:br>
              <a:rPr lang="en-US" sz="4800" b="1" dirty="0">
                <a:solidFill>
                  <a:srgbClr val="C55A11"/>
                </a:solidFill>
                <a:latin typeface="+mj-lt"/>
                <a:sym typeface="Arial"/>
              </a:rPr>
            </a:br>
            <a:br>
              <a:rPr lang="en-US" sz="4800" b="1" dirty="0">
                <a:solidFill>
                  <a:srgbClr val="C55A11"/>
                </a:solidFill>
                <a:latin typeface="+mj-lt"/>
                <a:sym typeface="Arial"/>
              </a:rPr>
            </a:br>
            <a:r>
              <a:rPr lang="en-US" sz="4800" b="1" dirty="0">
                <a:solidFill>
                  <a:srgbClr val="C55A11"/>
                </a:solidFill>
                <a:latin typeface="+mj-lt"/>
                <a:sym typeface="Arial"/>
              </a:rPr>
              <a:t>PCF Calculator for EV battery in Recycling</a:t>
            </a:r>
            <a:endParaRPr lang="en-US" sz="4800" b="1" dirty="0">
              <a:solidFill>
                <a:srgbClr val="C55A11"/>
              </a:solidFill>
              <a:latin typeface="+mj-lt"/>
            </a:endParaRPr>
          </a:p>
        </p:txBody>
      </p:sp>
      <p:pic>
        <p:nvPicPr>
          <p:cNvPr id="2" name="Picture 1">
            <a:extLst>
              <a:ext uri="{FF2B5EF4-FFF2-40B4-BE49-F238E27FC236}">
                <a16:creationId xmlns:a16="http://schemas.microsoft.com/office/drawing/2014/main" id="{A9B1AE68-98EB-0F96-D353-A6B6F4A3486E}"/>
              </a:ext>
            </a:extLst>
          </p:cNvPr>
          <p:cNvPicPr>
            <a:picLocks noChangeAspect="1"/>
          </p:cNvPicPr>
          <p:nvPr/>
        </p:nvPicPr>
        <p:blipFill>
          <a:blip r:embed="rId5"/>
          <a:stretch>
            <a:fillRect/>
          </a:stretch>
        </p:blipFill>
        <p:spPr>
          <a:xfrm>
            <a:off x="5648424" y="4016830"/>
            <a:ext cx="1298561" cy="1755800"/>
          </a:xfrm>
          <a:prstGeom prst="rect">
            <a:avLst/>
          </a:prstGeom>
        </p:spPr>
      </p:pic>
    </p:spTree>
    <p:extLst>
      <p:ext uri="{BB962C8B-B14F-4D97-AF65-F5344CB8AC3E}">
        <p14:creationId xmlns:p14="http://schemas.microsoft.com/office/powerpoint/2010/main" val="3748066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 – Recycling</a:t>
            </a:r>
          </a:p>
        </p:txBody>
      </p:sp>
      <p:sp>
        <p:nvSpPr>
          <p:cNvPr id="110" name="Google Shape;110;g2d52afe9172_0_12"/>
          <p:cNvSpPr txBox="1"/>
          <p:nvPr/>
        </p:nvSpPr>
        <p:spPr>
          <a:xfrm>
            <a:off x="838200" y="1030731"/>
            <a:ext cx="1099185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Key Factors</a:t>
            </a:r>
            <a:endParaRPr lang="en-US" dirty="0"/>
          </a:p>
        </p:txBody>
      </p:sp>
      <p:sp>
        <p:nvSpPr>
          <p:cNvPr id="2" name="Content Placeholder 4">
            <a:extLst>
              <a:ext uri="{FF2B5EF4-FFF2-40B4-BE49-F238E27FC236}">
                <a16:creationId xmlns:a16="http://schemas.microsoft.com/office/drawing/2014/main" id="{32D992EE-1223-DABD-662A-E4CC40C6D05B}"/>
              </a:ext>
            </a:extLst>
          </p:cNvPr>
          <p:cNvSpPr txBox="1">
            <a:spLocks/>
          </p:cNvSpPr>
          <p:nvPr/>
        </p:nvSpPr>
        <p:spPr>
          <a:xfrm>
            <a:off x="201706" y="1855730"/>
            <a:ext cx="11846859" cy="1452245"/>
          </a:xfrm>
          <a:prstGeom prst="rect">
            <a:avLst/>
          </a:prstGeom>
          <a:noFill/>
          <a:ln>
            <a:noFill/>
          </a:ln>
        </p:spPr>
        <p:txBody>
          <a:bodyPr spcFirstLastPara="1" wrap="square" lIns="91425" tIns="45700" rIns="91425" bIns="45700"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50000"/>
              </a:lnSpc>
              <a:buFont typeface="Wingdings" panose="05000000000000000000" pitchFamily="2" charset="2"/>
              <a:buChar char="q"/>
            </a:pPr>
            <a:r>
              <a:rPr lang="en-US" sz="2000" dirty="0">
                <a:latin typeface="+mn-lt"/>
              </a:rPr>
              <a:t>Reduction of environmental impact by reducing CO2 emissions – Saves natural resources to reduce raw materials mining.</a:t>
            </a:r>
          </a:p>
          <a:p>
            <a:pPr>
              <a:lnSpc>
                <a:spcPct val="150000"/>
              </a:lnSpc>
              <a:buFont typeface="Wingdings" panose="05000000000000000000" pitchFamily="2" charset="2"/>
              <a:buChar char="q"/>
            </a:pPr>
            <a:r>
              <a:rPr lang="en-US" sz="2000" dirty="0">
                <a:latin typeface="+mn-lt"/>
              </a:rPr>
              <a:t>The most common cathode recovering methods are a combination of pyrometallurgical and hydrometallurgical methods.</a:t>
            </a:r>
          </a:p>
        </p:txBody>
      </p:sp>
      <p:pic>
        <p:nvPicPr>
          <p:cNvPr id="1028" name="Picture 4">
            <a:extLst>
              <a:ext uri="{FF2B5EF4-FFF2-40B4-BE49-F238E27FC236}">
                <a16:creationId xmlns:a16="http://schemas.microsoft.com/office/drawing/2014/main" id="{A51391DB-5A9C-1FEC-1C20-6808D3913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3550" y="3126004"/>
            <a:ext cx="3534709" cy="354126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3FCD4A1-2304-F941-7323-A8C1B39C5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740" y="3049212"/>
            <a:ext cx="6768354" cy="3618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222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2052" name="Picture 4">
            <a:extLst>
              <a:ext uri="{FF2B5EF4-FFF2-40B4-BE49-F238E27FC236}">
                <a16:creationId xmlns:a16="http://schemas.microsoft.com/office/drawing/2014/main" id="{57DC1ECC-F0CF-8B2F-96AC-92E115114E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2678" y="1030731"/>
            <a:ext cx="6609322" cy="5729765"/>
          </a:xfrm>
          <a:prstGeom prst="rect">
            <a:avLst/>
          </a:prstGeom>
          <a:noFill/>
          <a:extLst>
            <a:ext uri="{909E8E84-426E-40DD-AFC4-6F175D3DCCD1}">
              <a14:hiddenFill xmlns:a14="http://schemas.microsoft.com/office/drawing/2010/main">
                <a:solidFill>
                  <a:srgbClr val="FFFFFF"/>
                </a:solidFill>
              </a14:hiddenFill>
            </a:ext>
          </a:extLst>
        </p:spPr>
      </p:pic>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PCF Calculation Algorithm – Recycling</a:t>
            </a:r>
          </a:p>
        </p:txBody>
      </p:sp>
      <p:sp>
        <p:nvSpPr>
          <p:cNvPr id="110" name="Google Shape;110;g2d52afe9172_0_12"/>
          <p:cNvSpPr txBox="1"/>
          <p:nvPr/>
        </p:nvSpPr>
        <p:spPr>
          <a:xfrm>
            <a:off x="838200" y="1030731"/>
            <a:ext cx="10991850"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Key Factors</a:t>
            </a:r>
            <a:endParaRPr lang="en-US" dirty="0"/>
          </a:p>
        </p:txBody>
      </p:sp>
      <p:sp>
        <p:nvSpPr>
          <p:cNvPr id="2" name="Content Placeholder 4">
            <a:extLst>
              <a:ext uri="{FF2B5EF4-FFF2-40B4-BE49-F238E27FC236}">
                <a16:creationId xmlns:a16="http://schemas.microsoft.com/office/drawing/2014/main" id="{7FE2E231-808A-58EB-F186-BD0AF458D8ED}"/>
              </a:ext>
            </a:extLst>
          </p:cNvPr>
          <p:cNvSpPr txBox="1">
            <a:spLocks/>
          </p:cNvSpPr>
          <p:nvPr/>
        </p:nvSpPr>
        <p:spPr>
          <a:xfrm>
            <a:off x="151838" y="1685076"/>
            <a:ext cx="6168280" cy="468883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nSpc>
                <a:spcPct val="150000"/>
              </a:lnSpc>
              <a:buNone/>
            </a:pPr>
            <a:r>
              <a:rPr lang="en-US" sz="2000" dirty="0">
                <a:latin typeface="+mn-lt"/>
              </a:rPr>
              <a:t>LIB recycling processes with a focus on electrolyte recycling.</a:t>
            </a:r>
          </a:p>
          <a:p>
            <a:pPr>
              <a:lnSpc>
                <a:spcPct val="150000"/>
              </a:lnSpc>
              <a:buFont typeface="Wingdings" panose="05000000000000000000" pitchFamily="2" charset="2"/>
              <a:buChar char="q"/>
            </a:pPr>
            <a:r>
              <a:rPr lang="en-US" sz="2000" dirty="0">
                <a:latin typeface="+mn-lt"/>
              </a:rPr>
              <a:t>Process steps that incorporate electrolyte recovery and/or removal are highlighted: </a:t>
            </a:r>
          </a:p>
          <a:p>
            <a:pPr>
              <a:lnSpc>
                <a:spcPct val="100000"/>
              </a:lnSpc>
              <a:buFont typeface="Wingdings" panose="05000000000000000000" pitchFamily="2" charset="2"/>
              <a:buChar char="§"/>
            </a:pPr>
            <a:r>
              <a:rPr lang="en-US" sz="1600" dirty="0">
                <a:latin typeface="+mn-lt"/>
              </a:rPr>
              <a:t>A - Mechanical processing including wet comminution </a:t>
            </a:r>
          </a:p>
          <a:p>
            <a:pPr>
              <a:lnSpc>
                <a:spcPct val="100000"/>
              </a:lnSpc>
              <a:buFont typeface="Wingdings" panose="05000000000000000000" pitchFamily="2" charset="2"/>
              <a:buChar char="§"/>
            </a:pPr>
            <a:r>
              <a:rPr lang="en-US" sz="1600" dirty="0">
                <a:latin typeface="+mn-lt"/>
              </a:rPr>
              <a:t>B - Mechanical processing and thermal treatment</a:t>
            </a:r>
          </a:p>
          <a:p>
            <a:pPr>
              <a:lnSpc>
                <a:spcPct val="100000"/>
              </a:lnSpc>
              <a:buFont typeface="Wingdings" panose="05000000000000000000" pitchFamily="2" charset="2"/>
              <a:buChar char="§"/>
            </a:pPr>
            <a:r>
              <a:rPr lang="en-US" sz="1600" dirty="0">
                <a:latin typeface="+mn-lt"/>
              </a:rPr>
              <a:t>C - Thermal pre-treatment methods followed by mechanical processing</a:t>
            </a:r>
          </a:p>
          <a:p>
            <a:pPr>
              <a:lnSpc>
                <a:spcPct val="100000"/>
              </a:lnSpc>
              <a:buFont typeface="Wingdings" panose="05000000000000000000" pitchFamily="2" charset="2"/>
              <a:buChar char="§"/>
            </a:pPr>
            <a:r>
              <a:rPr lang="en-US" sz="1600" dirty="0">
                <a:latin typeface="+mn-lt"/>
              </a:rPr>
              <a:t>D - Pyrometallurgical processing. </a:t>
            </a:r>
          </a:p>
        </p:txBody>
      </p:sp>
    </p:spTree>
    <p:extLst>
      <p:ext uri="{BB962C8B-B14F-4D97-AF65-F5344CB8AC3E}">
        <p14:creationId xmlns:p14="http://schemas.microsoft.com/office/powerpoint/2010/main" val="3371414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Conclusion</a:t>
            </a:r>
          </a:p>
        </p:txBody>
      </p:sp>
      <p:sp>
        <p:nvSpPr>
          <p:cNvPr id="2" name="Content Placeholder 4">
            <a:extLst>
              <a:ext uri="{FF2B5EF4-FFF2-40B4-BE49-F238E27FC236}">
                <a16:creationId xmlns:a16="http://schemas.microsoft.com/office/drawing/2014/main" id="{7FE2E231-808A-58EB-F186-BD0AF458D8ED}"/>
              </a:ext>
            </a:extLst>
          </p:cNvPr>
          <p:cNvSpPr txBox="1">
            <a:spLocks/>
          </p:cNvSpPr>
          <p:nvPr/>
        </p:nvSpPr>
        <p:spPr>
          <a:xfrm>
            <a:off x="151837" y="1190125"/>
            <a:ext cx="11378311" cy="518378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nSpc>
                <a:spcPct val="150000"/>
              </a:lnSpc>
              <a:buFont typeface="Wingdings" panose="05000000000000000000" pitchFamily="2" charset="2"/>
              <a:buChar char="§"/>
            </a:pPr>
            <a:r>
              <a:rPr lang="en-US" sz="2000" dirty="0">
                <a:latin typeface="+mn-lt"/>
              </a:rPr>
              <a:t>The calculated CO2 Emissions of EV battery in 1</a:t>
            </a:r>
            <a:r>
              <a:rPr lang="en-US" sz="2000" baseline="30000" dirty="0">
                <a:latin typeface="+mn-lt"/>
              </a:rPr>
              <a:t>st</a:t>
            </a:r>
            <a:r>
              <a:rPr lang="en-US" sz="2000" dirty="0">
                <a:latin typeface="+mn-lt"/>
              </a:rPr>
              <a:t> Life is found to be approx. </a:t>
            </a:r>
            <a:r>
              <a:rPr lang="en-US" sz="2000" strike="sngStrike" dirty="0">
                <a:latin typeface="+mn-lt"/>
              </a:rPr>
              <a:t>xxxxxx</a:t>
            </a:r>
          </a:p>
          <a:p>
            <a:pPr>
              <a:lnSpc>
                <a:spcPct val="150000"/>
              </a:lnSpc>
              <a:buFont typeface="Wingdings" panose="05000000000000000000" pitchFamily="2" charset="2"/>
              <a:buChar char="§"/>
            </a:pPr>
            <a:r>
              <a:rPr lang="en-US" sz="2000" b="1" dirty="0">
                <a:highlight>
                  <a:srgbClr val="FFFF00"/>
                </a:highlight>
                <a:latin typeface="+mn-lt"/>
              </a:rPr>
              <a:t>With the avoided burden approach</a:t>
            </a:r>
            <a:r>
              <a:rPr lang="en-US" sz="2000" dirty="0">
                <a:latin typeface="+mn-lt"/>
              </a:rPr>
              <a:t>; the overall CO2 Emissions for the EV battery through it’s Life Cycle is significantly lower than ICE Vehicles. </a:t>
            </a:r>
          </a:p>
          <a:p>
            <a:pPr>
              <a:lnSpc>
                <a:spcPct val="150000"/>
              </a:lnSpc>
              <a:buFont typeface="Wingdings" panose="05000000000000000000" pitchFamily="2" charset="2"/>
              <a:buChar char="§"/>
            </a:pPr>
            <a:r>
              <a:rPr lang="en-US" sz="2000" dirty="0">
                <a:latin typeface="+mn-lt"/>
              </a:rPr>
              <a:t>Even when considering the higher emissions from the manufacturing phase (due to the battery), the long-term operational savings from cleaner energy use outweigh the initial carbon burden.</a:t>
            </a:r>
          </a:p>
          <a:p>
            <a:pPr>
              <a:lnSpc>
                <a:spcPct val="150000"/>
              </a:lnSpc>
              <a:buFont typeface="Wingdings" panose="05000000000000000000" pitchFamily="2" charset="2"/>
              <a:buChar char="§"/>
            </a:pPr>
            <a:r>
              <a:rPr lang="en-US" sz="2000" b="1" dirty="0">
                <a:highlight>
                  <a:srgbClr val="FFFF00"/>
                </a:highlight>
                <a:latin typeface="+mn-lt"/>
              </a:rPr>
              <a:t>EVs can potentially be Carbon-neutral or even Carbon-Negative over their lifetime </a:t>
            </a:r>
            <a:r>
              <a:rPr lang="en-US" sz="2000" dirty="0">
                <a:highlight>
                  <a:srgbClr val="FFFF00"/>
                </a:highlight>
                <a:latin typeface="+mn-lt"/>
              </a:rPr>
              <a:t>if</a:t>
            </a:r>
            <a:r>
              <a:rPr lang="en-US" sz="2000" dirty="0">
                <a:latin typeface="+mn-lt"/>
              </a:rPr>
              <a:t> the energy grid becomes cleaner and if innovations in battery manufacturing (such as increased efficiency and reduced use of rare materials) continue.</a:t>
            </a:r>
          </a:p>
        </p:txBody>
      </p:sp>
    </p:spTree>
    <p:extLst>
      <p:ext uri="{BB962C8B-B14F-4D97-AF65-F5344CB8AC3E}">
        <p14:creationId xmlns:p14="http://schemas.microsoft.com/office/powerpoint/2010/main" val="2731441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1" y="6400760"/>
            <a:ext cx="12192000" cy="457240"/>
          </a:xfrm>
          <a:prstGeom prst="rect">
            <a:avLst/>
          </a:prstGeom>
          <a:noFill/>
          <a:ln>
            <a:noFill/>
          </a:ln>
        </p:spPr>
      </p:pic>
      <p:pic>
        <p:nvPicPr>
          <p:cNvPr id="95" name="Google Shape;95;p2"/>
          <p:cNvPicPr preferRelativeResize="0"/>
          <p:nvPr/>
        </p:nvPicPr>
        <p:blipFill rotWithShape="1">
          <a:blip r:embed="rId4">
            <a:alphaModFix/>
          </a:blip>
          <a:srcRect/>
          <a:stretch/>
        </p:blipFill>
        <p:spPr>
          <a:xfrm>
            <a:off x="0" y="0"/>
            <a:ext cx="12191999" cy="1316702"/>
          </a:xfrm>
          <a:prstGeom prst="rect">
            <a:avLst/>
          </a:prstGeom>
          <a:noFill/>
          <a:ln>
            <a:noFill/>
          </a:ln>
        </p:spPr>
      </p:pic>
      <p:sp>
        <p:nvSpPr>
          <p:cNvPr id="96" name="Google Shape;96;p2"/>
          <p:cNvSpPr txBox="1">
            <a:spLocks noGrp="1"/>
          </p:cNvSpPr>
          <p:nvPr>
            <p:ph type="body" idx="1"/>
          </p:nvPr>
        </p:nvSpPr>
        <p:spPr>
          <a:xfrm>
            <a:off x="838200" y="1559860"/>
            <a:ext cx="10161494" cy="2219452"/>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1000"/>
              </a:spcBef>
              <a:spcAft>
                <a:spcPts val="0"/>
              </a:spcAft>
              <a:buClr>
                <a:schemeClr val="dk1"/>
              </a:buClr>
              <a:buSzPts val="6600"/>
              <a:buNone/>
            </a:pPr>
            <a:r>
              <a:rPr lang="en-US" sz="4800" b="1" dirty="0">
                <a:solidFill>
                  <a:srgbClr val="C55A11"/>
                </a:solidFill>
                <a:latin typeface="+mj-lt"/>
                <a:sym typeface="Arial"/>
              </a:rPr>
              <a:t>DEMO</a:t>
            </a:r>
          </a:p>
          <a:p>
            <a:pPr marL="0" lvl="0" indent="0" algn="ctr" rtl="0">
              <a:lnSpc>
                <a:spcPct val="90000"/>
              </a:lnSpc>
              <a:spcBef>
                <a:spcPts val="1000"/>
              </a:spcBef>
              <a:spcAft>
                <a:spcPts val="0"/>
              </a:spcAft>
              <a:buClr>
                <a:schemeClr val="dk1"/>
              </a:buClr>
              <a:buSzPts val="6600"/>
              <a:buNone/>
            </a:pPr>
            <a:endParaRPr lang="en-US" sz="4800" b="1" dirty="0">
              <a:solidFill>
                <a:srgbClr val="C55A11"/>
              </a:solidFill>
              <a:latin typeface="+mj-lt"/>
              <a:sym typeface="Arial"/>
            </a:endParaRPr>
          </a:p>
          <a:p>
            <a:pPr marL="0" lvl="0" indent="0" algn="ctr" rtl="0">
              <a:lnSpc>
                <a:spcPct val="90000"/>
              </a:lnSpc>
              <a:spcBef>
                <a:spcPts val="1000"/>
              </a:spcBef>
              <a:spcAft>
                <a:spcPts val="0"/>
              </a:spcAft>
              <a:buClr>
                <a:schemeClr val="dk1"/>
              </a:buClr>
              <a:buSzPts val="6600"/>
              <a:buNone/>
            </a:pPr>
            <a:r>
              <a:rPr lang="en-US" sz="4800" b="1" dirty="0">
                <a:solidFill>
                  <a:srgbClr val="C55A11"/>
                </a:solidFill>
                <a:latin typeface="+mj-lt"/>
                <a:sym typeface="Arial"/>
              </a:rPr>
              <a:t>Thanks, Questions?</a:t>
            </a:r>
            <a:endParaRPr lang="en-US" sz="4800" b="1" dirty="0">
              <a:solidFill>
                <a:srgbClr val="C55A11"/>
              </a:solidFill>
              <a:latin typeface="+mj-lt"/>
            </a:endParaRPr>
          </a:p>
        </p:txBody>
      </p:sp>
      <p:pic>
        <p:nvPicPr>
          <p:cNvPr id="2" name="Picture 4">
            <a:extLst>
              <a:ext uri="{FF2B5EF4-FFF2-40B4-BE49-F238E27FC236}">
                <a16:creationId xmlns:a16="http://schemas.microsoft.com/office/drawing/2014/main" id="{A141A59D-C907-B14C-05E8-3CEDF9DFDC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236" y="4236552"/>
            <a:ext cx="5266584" cy="216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397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References</a:t>
            </a:r>
          </a:p>
        </p:txBody>
      </p:sp>
      <p:sp>
        <p:nvSpPr>
          <p:cNvPr id="4" name="Content Placeholder 4">
            <a:extLst>
              <a:ext uri="{FF2B5EF4-FFF2-40B4-BE49-F238E27FC236}">
                <a16:creationId xmlns:a16="http://schemas.microsoft.com/office/drawing/2014/main" id="{C9B03044-FC61-44A3-B3CC-2BB2482FACC2}"/>
              </a:ext>
            </a:extLst>
          </p:cNvPr>
          <p:cNvSpPr txBox="1">
            <a:spLocks/>
          </p:cNvSpPr>
          <p:nvPr/>
        </p:nvSpPr>
        <p:spPr>
          <a:xfrm>
            <a:off x="586854" y="1337482"/>
            <a:ext cx="10766946" cy="489954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85750" indent="-285750" defTabSz="914333">
              <a:lnSpc>
                <a:spcPct val="107000"/>
              </a:lnSpc>
              <a:spcBef>
                <a:spcPts val="500"/>
              </a:spcBef>
              <a:buClrTx/>
              <a:buSzTx/>
              <a:buFont typeface="Wingdings" panose="05000000000000000000" pitchFamily="2" charset="2"/>
              <a:buChar char="§"/>
              <a:defRPr/>
            </a:pPr>
            <a:r>
              <a:rPr kumimoji="0" lang="en-US" sz="1400" b="0" i="0" u="none" strike="noStrike" kern="1200" cap="none" spc="0" normalizeH="0" baseline="0" noProof="0" dirty="0">
                <a:ln>
                  <a:noFill/>
                </a:ln>
                <a:solidFill>
                  <a:prstClr val="black"/>
                </a:solidFill>
                <a:effectLst/>
                <a:uLnTx/>
                <a:uFillTx/>
                <a:latin typeface="+mn-lt"/>
                <a:ea typeface="+mn-ea"/>
                <a:cs typeface="+mn-cs"/>
                <a:hlinkClick r:id="rId3"/>
              </a:rPr>
              <a:t>https://www.mckinsey.com/industries/automotive-and-assembly/our-insights/the-race-to-decarbonize-electric-vehicle-batteries</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pPr marL="285750" indent="-285750" defTabSz="914333">
              <a:lnSpc>
                <a:spcPct val="107000"/>
              </a:lnSpc>
              <a:spcBef>
                <a:spcPts val="500"/>
              </a:spcBef>
              <a:buClrTx/>
              <a:buSzTx/>
              <a:buFont typeface="Wingdings" panose="05000000000000000000" pitchFamily="2" charset="2"/>
              <a:buChar char="§"/>
              <a:defRPr/>
            </a:pPr>
            <a:r>
              <a:rPr kumimoji="0" lang="en-US" sz="1400" b="0" i="0" u="none" strike="noStrike" kern="1200" cap="none" spc="0" normalizeH="0" baseline="0" noProof="0" dirty="0">
                <a:ln>
                  <a:noFill/>
                </a:ln>
                <a:solidFill>
                  <a:prstClr val="black"/>
                </a:solidFill>
                <a:effectLst/>
                <a:uLnTx/>
                <a:uFillTx/>
                <a:latin typeface="+mn-lt"/>
                <a:ea typeface="+mn-ea"/>
                <a:cs typeface="+mn-cs"/>
                <a:hlinkClick r:id="rId4"/>
              </a:rPr>
              <a:t>https://www.sciencedirect.com/science/article/pii/S2772656822000458</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pPr marL="285750" indent="-285750" defTabSz="914333">
              <a:lnSpc>
                <a:spcPct val="107000"/>
              </a:lnSpc>
              <a:spcBef>
                <a:spcPts val="500"/>
              </a:spcBef>
              <a:buClrTx/>
              <a:buSzTx/>
              <a:buFont typeface="Wingdings" panose="05000000000000000000" pitchFamily="2" charset="2"/>
              <a:buChar char="§"/>
              <a:defRPr/>
            </a:pPr>
            <a:r>
              <a:rPr kumimoji="0" lang="en-US" sz="1400" b="0" i="0" u="none" strike="noStrike" kern="1200" cap="none" spc="0" normalizeH="0" baseline="0" noProof="0" dirty="0">
                <a:ln>
                  <a:noFill/>
                </a:ln>
                <a:solidFill>
                  <a:prstClr val="black"/>
                </a:solidFill>
                <a:effectLst/>
                <a:uLnTx/>
                <a:uFillTx/>
                <a:latin typeface="+mn-lt"/>
                <a:ea typeface="+mn-ea"/>
                <a:cs typeface="+mn-cs"/>
                <a:hlinkClick r:id="rId5"/>
              </a:rPr>
              <a:t>https://eepower.com/technical-articles/applications-of-grid-connected-battery-energy-storage-systems/#</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pPr marL="285750" indent="-285750" defTabSz="914333">
              <a:lnSpc>
                <a:spcPct val="107000"/>
              </a:lnSpc>
              <a:spcBef>
                <a:spcPts val="500"/>
              </a:spcBef>
              <a:buClrTx/>
              <a:buSzTx/>
              <a:buFont typeface="Wingdings" panose="05000000000000000000" pitchFamily="2" charset="2"/>
              <a:buChar char="§"/>
              <a:defRPr/>
            </a:pPr>
            <a:r>
              <a:rPr kumimoji="0" lang="en-US" sz="1400" b="0" i="0" u="none" strike="noStrike" kern="1200" cap="none" spc="0" normalizeH="0" baseline="0" noProof="0" dirty="0">
                <a:ln>
                  <a:noFill/>
                </a:ln>
                <a:solidFill>
                  <a:prstClr val="black"/>
                </a:solidFill>
                <a:effectLst/>
                <a:uLnTx/>
                <a:uFillTx/>
                <a:latin typeface="+mn-lt"/>
                <a:ea typeface="+mn-ea"/>
                <a:cs typeface="+mn-cs"/>
                <a:hlinkClick r:id="rId6"/>
              </a:rPr>
              <a:t>https://pmc.ncbi.nlm.nih.gov/articles/PMC9171403/</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pPr marL="285750" indent="-285750" defTabSz="914333">
              <a:lnSpc>
                <a:spcPct val="107000"/>
              </a:lnSpc>
              <a:spcBef>
                <a:spcPts val="500"/>
              </a:spcBef>
              <a:buClrTx/>
              <a:buSzTx/>
              <a:buFont typeface="Wingdings" panose="05000000000000000000" pitchFamily="2" charset="2"/>
              <a:buChar char="§"/>
              <a:defRPr/>
            </a:pPr>
            <a:r>
              <a:rPr kumimoji="0" lang="en-US" sz="1400" b="0" i="0" u="none" strike="noStrike" kern="1200" cap="none" spc="0" normalizeH="0" baseline="0" noProof="0" dirty="0">
                <a:ln>
                  <a:noFill/>
                </a:ln>
                <a:solidFill>
                  <a:prstClr val="black"/>
                </a:solidFill>
                <a:effectLst/>
                <a:uLnTx/>
                <a:uFillTx/>
                <a:latin typeface="+mn-lt"/>
                <a:ea typeface="+mn-ea"/>
                <a:cs typeface="+mn-cs"/>
                <a:hlinkClick r:id="rId7"/>
              </a:rPr>
              <a:t>https://thebatterypass.eu/</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pPr marL="285750" indent="-285750" defTabSz="914333">
              <a:lnSpc>
                <a:spcPct val="107000"/>
              </a:lnSpc>
              <a:spcBef>
                <a:spcPts val="500"/>
              </a:spcBef>
              <a:buClrTx/>
              <a:buSzTx/>
              <a:buFont typeface="Wingdings" panose="05000000000000000000" pitchFamily="2" charset="2"/>
              <a:buChar char="§"/>
              <a:defRPr/>
            </a:pPr>
            <a:r>
              <a:rPr kumimoji="0" lang="en-US" sz="1400" b="0" i="0" u="none" strike="noStrike" kern="1200" cap="none" spc="0" normalizeH="0" baseline="0" noProof="0" dirty="0">
                <a:ln>
                  <a:noFill/>
                </a:ln>
                <a:solidFill>
                  <a:prstClr val="black"/>
                </a:solidFill>
                <a:effectLst/>
                <a:uLnTx/>
                <a:uFillTx/>
                <a:latin typeface="+mn-lt"/>
                <a:ea typeface="+mn-ea"/>
                <a:cs typeface="+mn-cs"/>
                <a:hlinkClick r:id="rId8"/>
              </a:rPr>
              <a:t>https://www.aeva.asn.au/files/224/</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pPr marL="285750" indent="-285750" defTabSz="914333">
              <a:lnSpc>
                <a:spcPct val="107000"/>
              </a:lnSpc>
              <a:spcBef>
                <a:spcPts val="500"/>
              </a:spcBef>
              <a:buClrTx/>
              <a:buSzTx/>
              <a:buFont typeface="Wingdings" panose="05000000000000000000" pitchFamily="2" charset="2"/>
              <a:buChar char="§"/>
              <a:defRPr/>
            </a:pPr>
            <a:r>
              <a:rPr kumimoji="0" lang="en-US" sz="1400" b="0" i="0" u="none" strike="noStrike" kern="1200" cap="none" spc="0" normalizeH="0" baseline="0" noProof="0" dirty="0">
                <a:ln>
                  <a:noFill/>
                </a:ln>
                <a:solidFill>
                  <a:prstClr val="black"/>
                </a:solidFill>
                <a:effectLst/>
                <a:uLnTx/>
                <a:uFillTx/>
                <a:latin typeface="+mn-lt"/>
                <a:ea typeface="+mn-ea"/>
                <a:cs typeface="+mn-cs"/>
                <a:hlinkClick r:id="rId9"/>
              </a:rPr>
              <a:t>https://ev-database.org/car/1991/Tesla-Model-3</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a:p>
            <a:pPr marL="285750" indent="-285750">
              <a:lnSpc>
                <a:spcPct val="130000"/>
              </a:lnSpc>
              <a:spcBef>
                <a:spcPts val="0"/>
              </a:spcBef>
              <a:spcAft>
                <a:spcPts val="800"/>
              </a:spcAft>
              <a:buFont typeface="Wingdings" panose="05000000000000000000" pitchFamily="2" charset="2"/>
              <a:buChar char="§"/>
              <a:tabLst>
                <a:tab pos="457200" algn="l"/>
              </a:tabLst>
            </a:pPr>
            <a:r>
              <a:rPr lang="en-US" sz="1400" u="sng" dirty="0">
                <a:solidFill>
                  <a:srgbClr val="0563C1"/>
                </a:solidFill>
                <a:effectLst/>
                <a:latin typeface="+mn-lt"/>
                <a:ea typeface="Times New Roman" panose="02020603050405020304" pitchFamily="18" charset="0"/>
                <a:cs typeface="Times New Roman" panose="02020603050405020304" pitchFamily="18" charset="0"/>
                <a:hlinkClick r:id="rId10"/>
              </a:rPr>
              <a:t>https://apaengineering.com/compliance-blog/lca-reveals-ev-battery-environmental-impact Data Sources: Hypothetical data for illustrative purposes</a:t>
            </a:r>
            <a:endParaRPr lang="en-US" sz="1400" dirty="0">
              <a:effectLst/>
              <a:latin typeface="+mn-lt"/>
              <a:ea typeface="Times New Roman" panose="02020603050405020304" pitchFamily="18" charset="0"/>
              <a:cs typeface="Times New Roman" panose="02020603050405020304" pitchFamily="18" charset="0"/>
            </a:endParaRPr>
          </a:p>
          <a:p>
            <a:pPr marL="285750" indent="-285750">
              <a:lnSpc>
                <a:spcPct val="130000"/>
              </a:lnSpc>
              <a:spcBef>
                <a:spcPts val="0"/>
              </a:spcBef>
              <a:spcAft>
                <a:spcPts val="800"/>
              </a:spcAft>
              <a:buFont typeface="Wingdings" panose="05000000000000000000" pitchFamily="2" charset="2"/>
              <a:buChar char="§"/>
              <a:tabLst>
                <a:tab pos="457200" algn="l"/>
              </a:tabLst>
            </a:pPr>
            <a:r>
              <a:rPr lang="en-US" sz="1400" u="sng" dirty="0">
                <a:solidFill>
                  <a:srgbClr val="0563C1"/>
                </a:solidFill>
                <a:effectLst/>
                <a:latin typeface="+mn-lt"/>
                <a:ea typeface="Times New Roman" panose="02020603050405020304" pitchFamily="18" charset="0"/>
                <a:cs typeface="Times New Roman" panose="02020603050405020304" pitchFamily="18" charset="0"/>
                <a:hlinkClick r:id="rId11"/>
              </a:rPr>
              <a:t>https://www.transportationenergy.org/resources/the-commute/life-cycle-carbon-emissions-of-electric-and-combus</a:t>
            </a:r>
            <a:endParaRPr lang="en-US" sz="1400" dirty="0">
              <a:effectLst/>
              <a:latin typeface="+mn-lt"/>
              <a:ea typeface="Times New Roman" panose="02020603050405020304" pitchFamily="18" charset="0"/>
              <a:cs typeface="Times New Roman" panose="02020603050405020304" pitchFamily="18" charset="0"/>
            </a:endParaRPr>
          </a:p>
          <a:p>
            <a:pPr marL="285750" indent="-285750">
              <a:lnSpc>
                <a:spcPct val="130000"/>
              </a:lnSpc>
              <a:spcBef>
                <a:spcPts val="0"/>
              </a:spcBef>
              <a:spcAft>
                <a:spcPts val="800"/>
              </a:spcAft>
              <a:buFont typeface="Wingdings" panose="05000000000000000000" pitchFamily="2" charset="2"/>
              <a:buChar char="§"/>
              <a:tabLst>
                <a:tab pos="457200" algn="l"/>
              </a:tabLst>
            </a:pPr>
            <a:r>
              <a:rPr lang="en-US" sz="1400" u="sng" dirty="0">
                <a:solidFill>
                  <a:srgbClr val="0563C1"/>
                </a:solidFill>
                <a:effectLst/>
                <a:latin typeface="+mn-lt"/>
                <a:ea typeface="Times New Roman" panose="02020603050405020304" pitchFamily="18" charset="0"/>
                <a:cs typeface="Times New Roman" panose="02020603050405020304" pitchFamily="18" charset="0"/>
                <a:hlinkClick r:id="rId12"/>
              </a:rPr>
              <a:t>https://eplca.jrc.ec.europa.eu/GRB-CBF_CarbonFootprintRules-EV.pdf</a:t>
            </a:r>
            <a:endParaRPr lang="en-US" sz="140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75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d52afe9172_0_1"/>
          <p:cNvSpPr txBox="1">
            <a:spLocks noGrp="1"/>
          </p:cNvSpPr>
          <p:nvPr>
            <p:ph type="title"/>
          </p:nvPr>
        </p:nvSpPr>
        <p:spPr>
          <a:xfrm>
            <a:off x="528917" y="602443"/>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Motivation</a:t>
            </a:r>
            <a:endParaRPr sz="4800" dirty="0"/>
          </a:p>
        </p:txBody>
      </p:sp>
      <p:sp>
        <p:nvSpPr>
          <p:cNvPr id="102" name="Google Shape;102;g2d52afe9172_0_1"/>
          <p:cNvSpPr txBox="1">
            <a:spLocks noGrp="1"/>
          </p:cNvSpPr>
          <p:nvPr>
            <p:ph type="body" idx="1"/>
          </p:nvPr>
        </p:nvSpPr>
        <p:spPr>
          <a:xfrm>
            <a:off x="121024" y="2662518"/>
            <a:ext cx="12169587" cy="4195481"/>
          </a:xfrm>
          <a:prstGeom prst="rect">
            <a:avLst/>
          </a:prstGeom>
        </p:spPr>
        <p:txBody>
          <a:bodyPr spcFirstLastPara="1" wrap="square" lIns="91425" tIns="45700" rIns="91425" bIns="45700" anchor="t" anchorCtr="0">
            <a:normAutofit/>
          </a:bodyPr>
          <a:lstStyle/>
          <a:p>
            <a:pPr marL="457200" lvl="0" indent="-361950" algn="l" rtl="0">
              <a:lnSpc>
                <a:spcPct val="150000"/>
              </a:lnSpc>
              <a:spcBef>
                <a:spcPts val="500"/>
              </a:spcBef>
              <a:spcAft>
                <a:spcPts val="0"/>
              </a:spcAft>
              <a:buSzPts val="2100"/>
              <a:buFont typeface="Arial"/>
              <a:buChar char="❏"/>
            </a:pPr>
            <a:r>
              <a:rPr lang="en-US" sz="1800" b="1" dirty="0">
                <a:latin typeface="Arial"/>
                <a:ea typeface="Arial"/>
                <a:cs typeface="Arial"/>
                <a:sym typeface="Arial"/>
              </a:rPr>
              <a:t>Assess Environmental Impact </a:t>
            </a:r>
            <a:r>
              <a:rPr lang="en-US" sz="1800" dirty="0">
                <a:latin typeface="Arial"/>
                <a:ea typeface="Arial"/>
                <a:cs typeface="Arial"/>
                <a:sym typeface="Arial"/>
              </a:rPr>
              <a:t>--  To Quantify the environmental impact of throughout their lifecycle.</a:t>
            </a:r>
          </a:p>
          <a:p>
            <a:pPr marL="457200" lvl="0" indent="-361950" algn="l" rtl="0">
              <a:lnSpc>
                <a:spcPct val="150000"/>
              </a:lnSpc>
              <a:spcBef>
                <a:spcPts val="500"/>
              </a:spcBef>
              <a:spcAft>
                <a:spcPts val="0"/>
              </a:spcAft>
              <a:buSzPts val="2100"/>
              <a:buFont typeface="Arial"/>
              <a:buChar char="❏"/>
            </a:pPr>
            <a:r>
              <a:rPr lang="en-US" sz="1800" dirty="0">
                <a:latin typeface="Arial"/>
                <a:ea typeface="Arial"/>
                <a:cs typeface="Arial"/>
                <a:sym typeface="Arial"/>
              </a:rPr>
              <a:t> </a:t>
            </a:r>
            <a:r>
              <a:rPr lang="en-US" sz="1800" b="1" dirty="0">
                <a:latin typeface="Arial"/>
                <a:ea typeface="Arial"/>
                <a:cs typeface="Arial"/>
                <a:sym typeface="Arial"/>
              </a:rPr>
              <a:t>Regulatory compliance </a:t>
            </a:r>
            <a:r>
              <a:rPr lang="en-US" sz="1800" dirty="0">
                <a:latin typeface="Arial"/>
                <a:ea typeface="Arial"/>
                <a:cs typeface="Arial"/>
                <a:sym typeface="Arial"/>
              </a:rPr>
              <a:t>-- EU Battery Regulation mandates declaration of CO2 footprint of batteries (from 2025)</a:t>
            </a:r>
          </a:p>
          <a:p>
            <a:pPr marL="457200" lvl="0" indent="-361950" algn="l" rtl="0">
              <a:lnSpc>
                <a:spcPct val="150000"/>
              </a:lnSpc>
              <a:spcBef>
                <a:spcPts val="500"/>
              </a:spcBef>
              <a:spcAft>
                <a:spcPts val="0"/>
              </a:spcAft>
              <a:buSzPts val="2100"/>
              <a:buFont typeface="Arial"/>
              <a:buChar char="❏"/>
            </a:pPr>
            <a:r>
              <a:rPr lang="en-US" sz="1800" dirty="0">
                <a:latin typeface="Arial"/>
                <a:ea typeface="Arial"/>
                <a:cs typeface="Arial"/>
                <a:sym typeface="Arial"/>
              </a:rPr>
              <a:t> </a:t>
            </a:r>
            <a:r>
              <a:rPr lang="en-US" sz="1800" b="1" dirty="0">
                <a:latin typeface="Arial"/>
                <a:ea typeface="Arial"/>
                <a:cs typeface="Arial"/>
                <a:sym typeface="Arial"/>
              </a:rPr>
              <a:t>Industry competitiveness </a:t>
            </a:r>
            <a:r>
              <a:rPr lang="en-US" sz="1800" dirty="0">
                <a:latin typeface="Arial"/>
                <a:ea typeface="Arial"/>
                <a:cs typeface="Arial"/>
                <a:sym typeface="Arial"/>
              </a:rPr>
              <a:t>-- Low-carbon battery production is a competitive advantage for OEMs.</a:t>
            </a:r>
          </a:p>
          <a:p>
            <a:pPr marL="457200" lvl="0" indent="-361950" algn="l" rtl="0">
              <a:lnSpc>
                <a:spcPct val="150000"/>
              </a:lnSpc>
              <a:spcBef>
                <a:spcPts val="500"/>
              </a:spcBef>
              <a:spcAft>
                <a:spcPts val="0"/>
              </a:spcAft>
              <a:buSzPts val="2100"/>
              <a:buFont typeface="Arial"/>
              <a:buChar char="❏"/>
            </a:pPr>
            <a:r>
              <a:rPr lang="en-US" sz="1800" dirty="0">
                <a:latin typeface="Arial"/>
                <a:ea typeface="Arial"/>
                <a:cs typeface="Arial"/>
                <a:sym typeface="Arial"/>
              </a:rPr>
              <a:t> </a:t>
            </a:r>
            <a:r>
              <a:rPr lang="en-US" sz="1800" b="1" dirty="0">
                <a:latin typeface="Arial"/>
                <a:ea typeface="Arial"/>
                <a:cs typeface="Arial"/>
                <a:sym typeface="Arial"/>
              </a:rPr>
              <a:t>Sustainability goals </a:t>
            </a:r>
            <a:r>
              <a:rPr lang="en-US" sz="1800" dirty="0">
                <a:latin typeface="Arial"/>
                <a:ea typeface="Arial"/>
                <a:cs typeface="Arial"/>
                <a:sym typeface="Arial"/>
              </a:rPr>
              <a:t>-- Aligns with broader objectives to reduce greenhouse gas emissions</a:t>
            </a:r>
          </a:p>
          <a:p>
            <a:pPr marL="457200" lvl="0" indent="-361950" algn="l" rtl="0">
              <a:lnSpc>
                <a:spcPct val="150000"/>
              </a:lnSpc>
              <a:spcBef>
                <a:spcPts val="500"/>
              </a:spcBef>
              <a:spcAft>
                <a:spcPts val="0"/>
              </a:spcAft>
              <a:buSzPts val="2100"/>
              <a:buFont typeface="Arial"/>
              <a:buChar char="❏"/>
            </a:pPr>
            <a:r>
              <a:rPr lang="en-US" sz="1800" dirty="0">
                <a:latin typeface="Arial"/>
                <a:ea typeface="Arial"/>
                <a:cs typeface="Arial"/>
                <a:sym typeface="Arial"/>
              </a:rPr>
              <a:t> </a:t>
            </a:r>
            <a:r>
              <a:rPr lang="en-US" sz="1800" b="1" dirty="0">
                <a:latin typeface="Arial"/>
                <a:ea typeface="Arial"/>
                <a:cs typeface="Arial"/>
                <a:sym typeface="Arial"/>
              </a:rPr>
              <a:t>Consumer transparency </a:t>
            </a:r>
            <a:r>
              <a:rPr lang="en-US" sz="1800" dirty="0">
                <a:latin typeface="Arial"/>
                <a:ea typeface="Arial"/>
                <a:cs typeface="Arial"/>
                <a:sym typeface="Arial"/>
              </a:rPr>
              <a:t>-- Helps consumers make environmentally conscious choices</a:t>
            </a:r>
          </a:p>
          <a:p>
            <a:pPr marL="457200" lvl="0" indent="-361950" algn="l" rtl="0">
              <a:lnSpc>
                <a:spcPct val="150000"/>
              </a:lnSpc>
              <a:spcBef>
                <a:spcPts val="500"/>
              </a:spcBef>
              <a:spcAft>
                <a:spcPts val="0"/>
              </a:spcAft>
              <a:buSzPts val="2100"/>
              <a:buFont typeface="Arial"/>
              <a:buChar char="❏"/>
            </a:pPr>
            <a:r>
              <a:rPr lang="en-US" sz="1800" dirty="0">
                <a:latin typeface="Arial"/>
                <a:ea typeface="Arial"/>
                <a:cs typeface="Arial"/>
                <a:sym typeface="Arial"/>
              </a:rPr>
              <a:t> </a:t>
            </a:r>
            <a:r>
              <a:rPr lang="en-US" sz="1800" b="1" dirty="0">
                <a:latin typeface="Arial"/>
                <a:ea typeface="Arial"/>
                <a:cs typeface="Arial"/>
                <a:sym typeface="Arial"/>
              </a:rPr>
              <a:t>Market Differentiation </a:t>
            </a:r>
            <a:r>
              <a:rPr lang="en-US" sz="1800" dirty="0">
                <a:latin typeface="Arial"/>
                <a:ea typeface="Arial"/>
                <a:cs typeface="Arial"/>
                <a:sym typeface="Arial"/>
              </a:rPr>
              <a:t>-- Carbon footprint classes and thresholds will be used to differentiate batteries</a:t>
            </a:r>
          </a:p>
          <a:p>
            <a:pPr marL="457200" lvl="0" indent="-361950" algn="l" rtl="0">
              <a:lnSpc>
                <a:spcPct val="150000"/>
              </a:lnSpc>
              <a:spcBef>
                <a:spcPts val="500"/>
              </a:spcBef>
              <a:spcAft>
                <a:spcPts val="0"/>
              </a:spcAft>
              <a:buSzPts val="2100"/>
              <a:buFont typeface="Arial"/>
              <a:buChar char="❏"/>
            </a:pPr>
            <a:r>
              <a:rPr lang="en-US" sz="1800" dirty="0">
                <a:latin typeface="Arial"/>
                <a:ea typeface="Arial"/>
                <a:cs typeface="Arial"/>
                <a:sym typeface="Arial"/>
              </a:rPr>
              <a:t> </a:t>
            </a:r>
            <a:r>
              <a:rPr lang="en-US" sz="1800" b="1" dirty="0">
                <a:latin typeface="Arial"/>
                <a:ea typeface="Arial"/>
                <a:cs typeface="Arial"/>
                <a:sym typeface="Arial"/>
              </a:rPr>
              <a:t>Improvement Identification </a:t>
            </a:r>
            <a:r>
              <a:rPr lang="en-US" sz="1800" dirty="0">
                <a:latin typeface="Arial"/>
                <a:ea typeface="Arial"/>
                <a:cs typeface="Arial"/>
                <a:sym typeface="Arial"/>
              </a:rPr>
              <a:t>--  Helps identify areas for reducing emissions in the battery production chain</a:t>
            </a:r>
          </a:p>
          <a:p>
            <a:pPr marL="457200" lvl="0" indent="-361950" algn="l" rtl="0">
              <a:lnSpc>
                <a:spcPct val="150000"/>
              </a:lnSpc>
              <a:spcBef>
                <a:spcPts val="500"/>
              </a:spcBef>
              <a:spcAft>
                <a:spcPts val="0"/>
              </a:spcAft>
              <a:buSzPts val="2100"/>
              <a:buFont typeface="Arial"/>
              <a:buChar char="❏"/>
            </a:pPr>
            <a:r>
              <a:rPr lang="en-US" sz="1800" dirty="0">
                <a:latin typeface="Arial"/>
                <a:ea typeface="Arial"/>
                <a:cs typeface="Arial"/>
                <a:sym typeface="Arial"/>
              </a:rPr>
              <a:t> </a:t>
            </a:r>
            <a:r>
              <a:rPr lang="en-US" sz="1800" b="1" dirty="0">
                <a:latin typeface="Arial"/>
                <a:ea typeface="Arial"/>
                <a:cs typeface="Arial"/>
                <a:sym typeface="Arial"/>
              </a:rPr>
              <a:t>Policy Support </a:t>
            </a:r>
            <a:r>
              <a:rPr lang="en-US" sz="1800" dirty="0">
                <a:latin typeface="Arial"/>
                <a:ea typeface="Arial"/>
                <a:cs typeface="Arial"/>
                <a:sym typeface="Arial"/>
              </a:rPr>
              <a:t>--  Informs policymakers in developing strategies for a low-carbon battery industry</a:t>
            </a:r>
          </a:p>
        </p:txBody>
      </p:sp>
      <p:sp>
        <p:nvSpPr>
          <p:cNvPr id="103" name="Google Shape;103;g2d52afe9172_0_1"/>
          <p:cNvSpPr txBox="1"/>
          <p:nvPr/>
        </p:nvSpPr>
        <p:spPr>
          <a:xfrm>
            <a:off x="528917" y="1425389"/>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Race Towards Decarbonization</a:t>
            </a:r>
            <a:endParaRPr lang="en-US" dirty="0"/>
          </a:p>
        </p:txBody>
      </p:sp>
      <p:pic>
        <p:nvPicPr>
          <p:cNvPr id="3" name="Picture 2">
            <a:extLst>
              <a:ext uri="{FF2B5EF4-FFF2-40B4-BE49-F238E27FC236}">
                <a16:creationId xmlns:a16="http://schemas.microsoft.com/office/drawing/2014/main" id="{5A1182E2-1D5A-8083-D9A9-C737FA213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8988" y="188260"/>
            <a:ext cx="4605549" cy="247425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17FE-5803-2531-C423-281E95A70E89}"/>
              </a:ext>
            </a:extLst>
          </p:cNvPr>
          <p:cNvSpPr>
            <a:spLocks noGrp="1"/>
          </p:cNvSpPr>
          <p:nvPr>
            <p:ph type="title"/>
          </p:nvPr>
        </p:nvSpPr>
        <p:spPr/>
        <p:txBody>
          <a:bodyPr/>
          <a:lstStyle/>
          <a:p>
            <a:r>
              <a:rPr lang="en-US" dirty="0"/>
              <a:t>Notes</a:t>
            </a:r>
          </a:p>
        </p:txBody>
      </p:sp>
      <p:sp>
        <p:nvSpPr>
          <p:cNvPr id="4" name="Text Placeholder 2">
            <a:extLst>
              <a:ext uri="{FF2B5EF4-FFF2-40B4-BE49-F238E27FC236}">
                <a16:creationId xmlns:a16="http://schemas.microsoft.com/office/drawing/2014/main" id="{F5B1CB28-D26B-D4E1-23D7-3B1460E0CF40}"/>
              </a:ext>
            </a:extLst>
          </p:cNvPr>
          <p:cNvSpPr>
            <a:spLocks noGrp="1"/>
          </p:cNvSpPr>
          <p:nvPr>
            <p:ph type="body" idx="1"/>
          </p:nvPr>
        </p:nvSpPr>
        <p:spPr>
          <a:xfrm>
            <a:off x="838200" y="1825625"/>
            <a:ext cx="10515600" cy="4351338"/>
          </a:xfrm>
        </p:spPr>
        <p:txBody>
          <a:bodyPr>
            <a:normAutofit/>
          </a:bodyPr>
          <a:lstStyle/>
          <a:p>
            <a:r>
              <a:rPr lang="en-US" dirty="0"/>
              <a:t>Charging Eff. between level 1, 2 ,3 ()</a:t>
            </a:r>
          </a:p>
          <a:p>
            <a:r>
              <a:rPr lang="en-US" dirty="0"/>
              <a:t>Calculate eff. of Vehicle - KWh/mile based on V, I, </a:t>
            </a:r>
            <a:r>
              <a:rPr lang="en-US" dirty="0" err="1"/>
              <a:t>Dist</a:t>
            </a:r>
            <a:endParaRPr lang="en-US" dirty="0"/>
          </a:p>
          <a:p>
            <a:pPr marL="742950" lvl="1" indent="-285750">
              <a:buFontTx/>
              <a:buChar char="-"/>
            </a:pPr>
            <a:r>
              <a:rPr lang="en-US" dirty="0"/>
              <a:t>Compare with ICE values</a:t>
            </a:r>
          </a:p>
          <a:p>
            <a:r>
              <a:rPr lang="en-US" dirty="0"/>
              <a:t>Model based on V, I, time and not SOC</a:t>
            </a:r>
          </a:p>
          <a:p>
            <a:r>
              <a:rPr lang="en-US" dirty="0"/>
              <a:t>2% loss in capacity in every 10,000km (check online)</a:t>
            </a:r>
          </a:p>
        </p:txBody>
      </p:sp>
    </p:spTree>
    <p:extLst>
      <p:ext uri="{BB962C8B-B14F-4D97-AF65-F5344CB8AC3E}">
        <p14:creationId xmlns:p14="http://schemas.microsoft.com/office/powerpoint/2010/main" val="3921889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9FAC32-ED9E-41F9-CC5F-563AB3E26B17}"/>
              </a:ext>
            </a:extLst>
          </p:cNvPr>
          <p:cNvSpPr>
            <a:spLocks noGrp="1"/>
          </p:cNvSpPr>
          <p:nvPr>
            <p:ph type="body" sz="quarter" idx="15"/>
          </p:nvPr>
        </p:nvSpPr>
        <p:spPr/>
        <p:txBody>
          <a:bodyPr>
            <a:normAutofit fontScale="92500" lnSpcReduction="20000"/>
          </a:bodyPr>
          <a:lstStyle/>
          <a:p>
            <a:r>
              <a:rPr lang="en-US" b="1" dirty="0">
                <a:solidFill>
                  <a:srgbClr val="551151"/>
                </a:solidFill>
                <a:latin typeface="var(--font-fk-grotesk)"/>
              </a:rPr>
              <a:t>T</a:t>
            </a:r>
            <a:r>
              <a:rPr lang="en-US" b="1" i="0" dirty="0">
                <a:solidFill>
                  <a:srgbClr val="551151"/>
                </a:solidFill>
                <a:effectLst/>
                <a:latin typeface="var(--font-fk-grotesk)"/>
              </a:rPr>
              <a:t>oo much Supercharging is bad for battery chemistry?</a:t>
            </a:r>
          </a:p>
        </p:txBody>
      </p:sp>
      <p:sp>
        <p:nvSpPr>
          <p:cNvPr id="4" name="Content Placeholder 3">
            <a:extLst>
              <a:ext uri="{FF2B5EF4-FFF2-40B4-BE49-F238E27FC236}">
                <a16:creationId xmlns:a16="http://schemas.microsoft.com/office/drawing/2014/main" id="{142E01B6-B5D8-2235-CC39-D38B53FE7FAB}"/>
              </a:ext>
            </a:extLst>
          </p:cNvPr>
          <p:cNvSpPr>
            <a:spLocks noGrp="1"/>
          </p:cNvSpPr>
          <p:nvPr>
            <p:ph sz="quarter" idx="1"/>
          </p:nvPr>
        </p:nvSpPr>
        <p:spPr>
          <a:xfrm>
            <a:off x="1610566" y="929401"/>
            <a:ext cx="8831434" cy="5463490"/>
          </a:xfrm>
        </p:spPr>
        <p:txBody>
          <a:bodyPr/>
          <a:lstStyle/>
          <a:p>
            <a:pPr marL="508132" lvl="1" indent="0">
              <a:buNone/>
            </a:pPr>
            <a:r>
              <a:rPr lang="en-US" sz="1556" b="1" dirty="0"/>
              <a:t>Battery Degradation</a:t>
            </a:r>
          </a:p>
          <a:p>
            <a:pPr marL="508132" lvl="1" indent="0">
              <a:buNone/>
            </a:pPr>
            <a:r>
              <a:rPr lang="en-US" sz="1334" b="1" dirty="0"/>
              <a:t>Fast Charging and Degradation:</a:t>
            </a:r>
          </a:p>
          <a:p>
            <a:pPr marL="508132" lvl="1" indent="0">
              <a:buNone/>
            </a:pPr>
            <a:r>
              <a:rPr lang="en-US" sz="1334" dirty="0"/>
              <a:t>Fast charging can lead to faster battery degradation, which reduces the value and efficiency of electric vehicle (EV) batteries over time. This degradation is often due to two main forms: </a:t>
            </a:r>
            <a:r>
              <a:rPr lang="en-US" sz="1334" dirty="0">
                <a:highlight>
                  <a:srgbClr val="FFFF00"/>
                </a:highlight>
              </a:rPr>
              <a:t>capacity fade and power fade</a:t>
            </a:r>
            <a:r>
              <a:rPr lang="en-US" sz="1334" dirty="0"/>
              <a:t>.</a:t>
            </a:r>
          </a:p>
          <a:p>
            <a:pPr marL="508132" lvl="1" indent="0">
              <a:buNone/>
            </a:pPr>
            <a:r>
              <a:rPr lang="en-US" sz="1334" dirty="0">
                <a:highlight>
                  <a:srgbClr val="FFFF00"/>
                </a:highlight>
              </a:rPr>
              <a:t>Capacity fade </a:t>
            </a:r>
            <a:r>
              <a:rPr lang="en-US" sz="1334" dirty="0"/>
              <a:t>involves a decrease in the amount of energy a battery can store, often due to the loss of lithium ions through waste reactions. </a:t>
            </a:r>
          </a:p>
          <a:p>
            <a:pPr marL="508132" lvl="1" indent="0">
              <a:buNone/>
            </a:pPr>
            <a:r>
              <a:rPr lang="en-US" sz="1334" dirty="0">
                <a:highlight>
                  <a:srgbClr val="FFFF00"/>
                </a:highlight>
              </a:rPr>
              <a:t>Power fade </a:t>
            </a:r>
            <a:r>
              <a:rPr lang="en-US" sz="1334" dirty="0"/>
              <a:t>refers to a reduction in the rate at which energy is provided, typically caused by metallic lithium plating that blocks ion flow.</a:t>
            </a:r>
          </a:p>
          <a:p>
            <a:pPr marL="508132" lvl="1" indent="0">
              <a:buNone/>
            </a:pPr>
            <a:r>
              <a:rPr lang="en-US" sz="1334" b="1" dirty="0"/>
              <a:t>Physical and Chemical Impacts:</a:t>
            </a:r>
          </a:p>
          <a:p>
            <a:pPr marL="508132" lvl="1" indent="0">
              <a:buNone/>
            </a:pPr>
            <a:r>
              <a:rPr lang="en-US" sz="1334" dirty="0"/>
              <a:t>Charging a battery involves both physical and chemical processes. High voltage charging can cause small cracks or damage to the battery material, leading to increased heat generation and accelerated degradation.</a:t>
            </a:r>
          </a:p>
          <a:p>
            <a:pPr marL="508132" lvl="1" indent="0">
              <a:buNone/>
            </a:pPr>
            <a:r>
              <a:rPr lang="en-US" sz="1334" dirty="0"/>
              <a:t>Laboratory studies have shown that high voltage and heat are significant factors in battery cell degradation. However, these effects are mitigated in full battery packs by sophisticated management systems that regulate temperature and voltage.</a:t>
            </a:r>
          </a:p>
          <a:p>
            <a:pPr marL="508132" lvl="1" indent="0">
              <a:buNone/>
            </a:pPr>
            <a:r>
              <a:rPr lang="en-US" sz="1556" b="1" dirty="0"/>
              <a:t>Battery Chemistry</a:t>
            </a:r>
          </a:p>
          <a:p>
            <a:pPr marL="508132" lvl="1" indent="0">
              <a:buNone/>
            </a:pPr>
            <a:r>
              <a:rPr lang="en-US" sz="1334" b="1" dirty="0"/>
              <a:t>Different Chemistries:</a:t>
            </a:r>
          </a:p>
          <a:p>
            <a:pPr marL="508132" lvl="1" indent="0">
              <a:buNone/>
            </a:pPr>
            <a:r>
              <a:rPr lang="en-US" sz="1334" dirty="0"/>
              <a:t>Different battery chemistries respond differently to charging practices. For instance, Lithium Iron Phosphate (LFP) batteries can be charged to 100% regularly without significant degradation, whereas Nickel Manganese Cobalt (NMC) batteries may require more careful charging practices.</a:t>
            </a:r>
          </a:p>
          <a:p>
            <a:pPr marL="508132" lvl="1" indent="0">
              <a:buNone/>
            </a:pPr>
            <a:r>
              <a:rPr lang="en-US" sz="1334" dirty="0"/>
              <a:t>The choice between LFP and NMC batteries often depends on factors such as cost, thermal stability, and performance in different conditions.</a:t>
            </a:r>
          </a:p>
          <a:p>
            <a:pPr marL="508132" lvl="1" indent="0">
              <a:buNone/>
            </a:pPr>
            <a:endParaRPr lang="en-US" sz="1334" dirty="0">
              <a:solidFill>
                <a:srgbClr val="551151"/>
              </a:solidFill>
              <a:highlight>
                <a:srgbClr val="FFFF00"/>
              </a:highlight>
            </a:endParaRPr>
          </a:p>
          <a:p>
            <a:pPr marL="508132" lvl="1" indent="0">
              <a:buNone/>
            </a:pPr>
            <a:endParaRPr lang="en-US" sz="1334" dirty="0">
              <a:highlight>
                <a:srgbClr val="FFFF00"/>
              </a:highlight>
            </a:endParaRPr>
          </a:p>
          <a:p>
            <a:endParaRPr lang="en-US" sz="1334" dirty="0">
              <a:highlight>
                <a:srgbClr val="FFFF00"/>
              </a:highlight>
            </a:endParaRPr>
          </a:p>
        </p:txBody>
      </p:sp>
      <p:sp>
        <p:nvSpPr>
          <p:cNvPr id="5" name="Slide Number Placeholder 4">
            <a:extLst>
              <a:ext uri="{FF2B5EF4-FFF2-40B4-BE49-F238E27FC236}">
                <a16:creationId xmlns:a16="http://schemas.microsoft.com/office/drawing/2014/main" id="{3D45D551-7AB6-7081-85E4-5D26DB6D3401}"/>
              </a:ext>
            </a:extLst>
          </p:cNvPr>
          <p:cNvSpPr>
            <a:spLocks noGrp="1"/>
          </p:cNvSpPr>
          <p:nvPr>
            <p:ph type="sldNum" sz="quarter" idx="12"/>
          </p:nvPr>
        </p:nvSpPr>
        <p:spPr/>
        <p:txBody>
          <a:bodyPr/>
          <a:lstStyle/>
          <a:p>
            <a:fld id="{4898AEC0-503E-4FA4-859C-D0F72D6E3F79}" type="slidenum">
              <a:rPr lang="en-US" noProof="1" smtClean="0"/>
              <a:pPr/>
              <a:t>31</a:t>
            </a:fld>
            <a:endParaRPr lang="en-US" noProof="1"/>
          </a:p>
        </p:txBody>
      </p:sp>
    </p:spTree>
    <p:extLst>
      <p:ext uri="{BB962C8B-B14F-4D97-AF65-F5344CB8AC3E}">
        <p14:creationId xmlns:p14="http://schemas.microsoft.com/office/powerpoint/2010/main" val="2096883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Life Cycle Assessment</a:t>
            </a:r>
            <a:endParaRPr lang="en-US" sz="3200" b="1" dirty="0">
              <a:solidFill>
                <a:srgbClr val="C55A11"/>
              </a:solidFill>
              <a:latin typeface="+mj-lt"/>
            </a:endParaRPr>
          </a:p>
        </p:txBody>
      </p:sp>
      <p:sp>
        <p:nvSpPr>
          <p:cNvPr id="110" name="Google Shape;110;g2d52afe9172_0_12"/>
          <p:cNvSpPr txBox="1"/>
          <p:nvPr/>
        </p:nvSpPr>
        <p:spPr>
          <a:xfrm>
            <a:off x="838200" y="1057625"/>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kumimoji="0" lang="en-US" sz="2800" b="0" i="0" u="none" strike="noStrike" kern="1200" cap="none" spc="0" normalizeH="0" baseline="0" noProof="0" dirty="0">
                <a:ln>
                  <a:noFill/>
                </a:ln>
                <a:solidFill>
                  <a:srgbClr val="007BC0"/>
                </a:solidFill>
                <a:effectLst/>
                <a:uLnTx/>
                <a:uFillTx/>
                <a:latin typeface="Bosch Office Sans"/>
                <a:ea typeface="+mj-ea"/>
                <a:cs typeface="+mj-cs"/>
              </a:rPr>
              <a:t>Well to Wheel Efficiency</a:t>
            </a:r>
            <a:endParaRPr lang="en-US" dirty="0"/>
          </a:p>
        </p:txBody>
      </p:sp>
      <p:pic>
        <p:nvPicPr>
          <p:cNvPr id="2" name="Picture 1">
            <a:extLst>
              <a:ext uri="{FF2B5EF4-FFF2-40B4-BE49-F238E27FC236}">
                <a16:creationId xmlns:a16="http://schemas.microsoft.com/office/drawing/2014/main" id="{62348A92-3BF9-136D-FC64-21C70174ABDA}"/>
              </a:ext>
            </a:extLst>
          </p:cNvPr>
          <p:cNvPicPr>
            <a:picLocks noChangeAspect="1"/>
          </p:cNvPicPr>
          <p:nvPr/>
        </p:nvPicPr>
        <p:blipFill>
          <a:blip r:embed="rId3"/>
          <a:stretch>
            <a:fillRect/>
          </a:stretch>
        </p:blipFill>
        <p:spPr>
          <a:xfrm>
            <a:off x="492729" y="1673225"/>
            <a:ext cx="8194071" cy="4819650"/>
          </a:xfrm>
          <a:prstGeom prst="rect">
            <a:avLst/>
          </a:prstGeom>
        </p:spPr>
      </p:pic>
      <p:sp>
        <p:nvSpPr>
          <p:cNvPr id="8" name="Speech Bubble: Oval 7">
            <a:extLst>
              <a:ext uri="{FF2B5EF4-FFF2-40B4-BE49-F238E27FC236}">
                <a16:creationId xmlns:a16="http://schemas.microsoft.com/office/drawing/2014/main" id="{DBCFDD6C-71C8-645B-5966-E8311552AF03}"/>
              </a:ext>
            </a:extLst>
          </p:cNvPr>
          <p:cNvSpPr/>
          <p:nvPr/>
        </p:nvSpPr>
        <p:spPr>
          <a:xfrm>
            <a:off x="7716253" y="142513"/>
            <a:ext cx="4377047" cy="1830224"/>
          </a:xfrm>
          <a:prstGeom prst="wedgeEllipseCallout">
            <a:avLst>
              <a:gd name="adj1" fmla="val -14669"/>
              <a:gd name="adj2" fmla="val 65634"/>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EVs have higher WTW efficiency compared to ICEVs. It can be significantly higher if we use renewable electricity( wind, solar etc.)</a:t>
            </a:r>
          </a:p>
        </p:txBody>
      </p:sp>
    </p:spTree>
    <p:extLst>
      <p:ext uri="{BB962C8B-B14F-4D97-AF65-F5344CB8AC3E}">
        <p14:creationId xmlns:p14="http://schemas.microsoft.com/office/powerpoint/2010/main" val="3500898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d52afe9172_0_1"/>
          <p:cNvSpPr txBox="1">
            <a:spLocks noGrp="1"/>
          </p:cNvSpPr>
          <p:nvPr>
            <p:ph type="title"/>
          </p:nvPr>
        </p:nvSpPr>
        <p:spPr>
          <a:xfrm>
            <a:off x="838200" y="365125"/>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Life Cycle Assessment</a:t>
            </a:r>
            <a:endParaRPr sz="4800" dirty="0"/>
          </a:p>
        </p:txBody>
      </p:sp>
      <p:sp>
        <p:nvSpPr>
          <p:cNvPr id="102" name="Google Shape;102;g2d52afe9172_0_1"/>
          <p:cNvSpPr txBox="1">
            <a:spLocks noGrp="1"/>
          </p:cNvSpPr>
          <p:nvPr>
            <p:ph type="body" idx="1"/>
          </p:nvPr>
        </p:nvSpPr>
        <p:spPr>
          <a:xfrm>
            <a:off x="215153" y="1825625"/>
            <a:ext cx="11712387" cy="4351200"/>
          </a:xfrm>
          <a:prstGeom prst="rect">
            <a:avLst/>
          </a:prstGeom>
        </p:spPr>
        <p:txBody>
          <a:bodyPr spcFirstLastPara="1" wrap="square" lIns="91425" tIns="45700" rIns="91425" bIns="45700" anchor="t" anchorCtr="0">
            <a:normAutofit/>
          </a:bodyPr>
          <a:lstStyle/>
          <a:p>
            <a:pPr marL="457200" lvl="0" indent="-361950" algn="l" rtl="0">
              <a:lnSpc>
                <a:spcPct val="115000"/>
              </a:lnSpc>
              <a:spcBef>
                <a:spcPts val="500"/>
              </a:spcBef>
              <a:spcAft>
                <a:spcPts val="0"/>
              </a:spcAft>
              <a:buSzPts val="2100"/>
              <a:buFont typeface="Arial"/>
              <a:buChar char="❏"/>
            </a:pPr>
            <a:r>
              <a:rPr lang="en-US" sz="2100" b="1" dirty="0">
                <a:latin typeface="Arial"/>
                <a:ea typeface="Arial"/>
                <a:cs typeface="Arial"/>
                <a:sym typeface="Arial"/>
              </a:rPr>
              <a:t>High CO2 impact during battery construction </a:t>
            </a:r>
            <a:r>
              <a:rPr lang="en-US" sz="2100" dirty="0">
                <a:latin typeface="Arial"/>
                <a:ea typeface="Arial"/>
                <a:cs typeface="Arial"/>
                <a:sym typeface="Arial"/>
              </a:rPr>
              <a:t>phase (up to 2X the CO2e of an equivalent ICE vehicle during the manufacturing phase)</a:t>
            </a:r>
          </a:p>
          <a:p>
            <a:pPr marL="457200" lvl="0" indent="-361950" algn="l" rtl="0">
              <a:lnSpc>
                <a:spcPct val="115000"/>
              </a:lnSpc>
              <a:spcBef>
                <a:spcPts val="500"/>
              </a:spcBef>
              <a:spcAft>
                <a:spcPts val="0"/>
              </a:spcAft>
              <a:buSzPts val="2100"/>
              <a:buFont typeface="Arial"/>
              <a:buChar char="❏"/>
            </a:pPr>
            <a:r>
              <a:rPr lang="en-US" sz="2100" b="1" dirty="0">
                <a:latin typeface="Arial"/>
                <a:ea typeface="Arial"/>
                <a:cs typeface="Arial"/>
                <a:sym typeface="Arial"/>
              </a:rPr>
              <a:t>Green electricity </a:t>
            </a:r>
            <a:r>
              <a:rPr lang="en-US" sz="2100" dirty="0">
                <a:latin typeface="Arial"/>
                <a:ea typeface="Arial"/>
                <a:cs typeface="Arial"/>
                <a:sym typeface="Arial"/>
              </a:rPr>
              <a:t>charging can reduce overall impact significantly</a:t>
            </a:r>
          </a:p>
          <a:p>
            <a:pPr marL="457200" lvl="0" indent="-361950" algn="l" rtl="0">
              <a:lnSpc>
                <a:spcPct val="115000"/>
              </a:lnSpc>
              <a:spcBef>
                <a:spcPts val="500"/>
              </a:spcBef>
              <a:spcAft>
                <a:spcPts val="0"/>
              </a:spcAft>
              <a:buSzPts val="2100"/>
              <a:buFont typeface="Arial"/>
              <a:buChar char="❏"/>
            </a:pPr>
            <a:r>
              <a:rPr lang="en-US" sz="2100" b="1" dirty="0">
                <a:latin typeface="Arial"/>
                <a:ea typeface="Arial"/>
                <a:cs typeface="Arial"/>
                <a:sym typeface="Arial"/>
              </a:rPr>
              <a:t>Life Cycle Emissions</a:t>
            </a:r>
            <a:r>
              <a:rPr lang="en-US" sz="2100" dirty="0">
                <a:latin typeface="Arial"/>
                <a:ea typeface="Arial"/>
                <a:cs typeface="Arial"/>
                <a:sym typeface="Arial"/>
              </a:rPr>
              <a:t>: Approx. </a:t>
            </a:r>
            <a:r>
              <a:rPr lang="en-US" sz="2100" dirty="0">
                <a:highlight>
                  <a:srgbClr val="FFFF00"/>
                </a:highlight>
                <a:latin typeface="Arial"/>
                <a:ea typeface="Arial"/>
                <a:cs typeface="Arial"/>
                <a:sym typeface="Arial"/>
              </a:rPr>
              <a:t>40 tons CO2e </a:t>
            </a:r>
            <a:r>
              <a:rPr lang="en-US" sz="2100" dirty="0">
                <a:latin typeface="Arial"/>
                <a:ea typeface="Arial"/>
                <a:cs typeface="Arial"/>
                <a:sym typeface="Arial"/>
              </a:rPr>
              <a:t>by EOL vs </a:t>
            </a:r>
            <a:r>
              <a:rPr lang="en-US" sz="2100" dirty="0">
                <a:highlight>
                  <a:srgbClr val="FFFF00"/>
                </a:highlight>
                <a:latin typeface="Arial"/>
                <a:ea typeface="Arial"/>
                <a:cs typeface="Arial"/>
                <a:sym typeface="Arial"/>
              </a:rPr>
              <a:t>70 tons of CO2e </a:t>
            </a:r>
            <a:r>
              <a:rPr lang="en-US" sz="2100" dirty="0">
                <a:latin typeface="Arial"/>
                <a:ea typeface="Arial"/>
                <a:cs typeface="Arial"/>
                <a:sym typeface="Arial"/>
              </a:rPr>
              <a:t>for ICE car.</a:t>
            </a:r>
          </a:p>
        </p:txBody>
      </p:sp>
      <p:sp>
        <p:nvSpPr>
          <p:cNvPr id="103" name="Google Shape;103;g2d52afe9172_0_1"/>
          <p:cNvSpPr txBox="1"/>
          <p:nvPr/>
        </p:nvSpPr>
        <p:spPr>
          <a:xfrm>
            <a:off x="838200" y="1057625"/>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rgbClr val="007BC0"/>
                </a:solidFill>
              </a:rPr>
              <a:t>Cradle to Grave approach</a:t>
            </a:r>
            <a:endParaRPr/>
          </a:p>
        </p:txBody>
      </p:sp>
      <p:sp>
        <p:nvSpPr>
          <p:cNvPr id="2" name="TextBox 1">
            <a:extLst>
              <a:ext uri="{FF2B5EF4-FFF2-40B4-BE49-F238E27FC236}">
                <a16:creationId xmlns:a16="http://schemas.microsoft.com/office/drawing/2014/main" id="{C5CEE442-8104-7C0B-C3EE-D75E4FB8C239}"/>
              </a:ext>
            </a:extLst>
          </p:cNvPr>
          <p:cNvSpPr txBox="1"/>
          <p:nvPr/>
        </p:nvSpPr>
        <p:spPr>
          <a:xfrm>
            <a:off x="1171035" y="6329225"/>
            <a:ext cx="7238588" cy="311605"/>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rPr>
              <a:t>Ref: https://climate.mit.edu/ask-mit/are-electric-vehicles-definitely-better-climate-gas-powered-cars</a:t>
            </a:r>
          </a:p>
        </p:txBody>
      </p:sp>
      <p:pic>
        <p:nvPicPr>
          <p:cNvPr id="3" name="Picture 2" descr="Can electric vehicles replace internal combustion engines?">
            <a:extLst>
              <a:ext uri="{FF2B5EF4-FFF2-40B4-BE49-F238E27FC236}">
                <a16:creationId xmlns:a16="http://schemas.microsoft.com/office/drawing/2014/main" id="{5CAB2B2D-DF15-96A2-DEDE-F47EBFFBDB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9753" y="3992742"/>
            <a:ext cx="3578889" cy="2184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Speech Bubble: Oval 5">
            <a:extLst>
              <a:ext uri="{FF2B5EF4-FFF2-40B4-BE49-F238E27FC236}">
                <a16:creationId xmlns:a16="http://schemas.microsoft.com/office/drawing/2014/main" id="{3E1A6ED7-407B-17BD-BC22-C7CF77A7D782}"/>
              </a:ext>
            </a:extLst>
          </p:cNvPr>
          <p:cNvSpPr/>
          <p:nvPr/>
        </p:nvSpPr>
        <p:spPr>
          <a:xfrm>
            <a:off x="7246451" y="4001225"/>
            <a:ext cx="4681089" cy="2491650"/>
          </a:xfrm>
          <a:prstGeom prst="wedgeEllipseCallout">
            <a:avLst>
              <a:gd name="adj1" fmla="val -63169"/>
              <a:gd name="adj2" fmla="val -32153"/>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600" i="0" dirty="0">
                <a:ln w="0"/>
                <a:solidFill>
                  <a:schemeClr val="tx1"/>
                </a:solidFill>
                <a:effectLst>
                  <a:outerShdw blurRad="38100" dist="19050" dir="2700000" algn="tl" rotWithShape="0">
                    <a:schemeClr val="dk1">
                      <a:alpha val="40000"/>
                    </a:schemeClr>
                  </a:outerShdw>
                </a:effectLst>
              </a:rPr>
              <a:t>EVs do have a higher initial carbon footprint due to battery production, but they significantly outperform ICEVs in terms of lifetime emissions, especially when charged with green electricity.</a:t>
            </a:r>
            <a:endParaRPr lang="en-US" sz="1600" dirty="0"/>
          </a:p>
        </p:txBody>
      </p:sp>
    </p:spTree>
    <p:extLst>
      <p:ext uri="{BB962C8B-B14F-4D97-AF65-F5344CB8AC3E}">
        <p14:creationId xmlns:p14="http://schemas.microsoft.com/office/powerpoint/2010/main" val="333706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2" name="Picture 2">
            <a:extLst>
              <a:ext uri="{FF2B5EF4-FFF2-40B4-BE49-F238E27FC236}">
                <a16:creationId xmlns:a16="http://schemas.microsoft.com/office/drawing/2014/main" id="{2E088DDA-04D8-8E63-BAB4-F87B822E2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3195" y="1176236"/>
            <a:ext cx="4143209" cy="3147546"/>
          </a:xfrm>
          <a:prstGeom prst="rect">
            <a:avLst/>
          </a:prstGeom>
          <a:noFill/>
          <a:extLst>
            <a:ext uri="{909E8E84-426E-40DD-AFC4-6F175D3DCCD1}">
              <a14:hiddenFill xmlns:a14="http://schemas.microsoft.com/office/drawing/2010/main">
                <a:solidFill>
                  <a:srgbClr val="FFFFFF"/>
                </a:solidFill>
              </a14:hiddenFill>
            </a:ext>
          </a:extLst>
        </p:spPr>
      </p:pic>
      <p:sp>
        <p:nvSpPr>
          <p:cNvPr id="108" name="Google Shape;108;g2d52afe9172_0_12"/>
          <p:cNvSpPr txBox="1">
            <a:spLocks noGrp="1"/>
          </p:cNvSpPr>
          <p:nvPr>
            <p:ph type="title"/>
          </p:nvPr>
        </p:nvSpPr>
        <p:spPr>
          <a:xfrm>
            <a:off x="838200" y="365125"/>
            <a:ext cx="10515600" cy="6156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Life Cycle Assessment</a:t>
            </a:r>
            <a:endParaRPr sz="4800" dirty="0"/>
          </a:p>
        </p:txBody>
      </p:sp>
      <p:sp>
        <p:nvSpPr>
          <p:cNvPr id="109" name="Google Shape;109;g2d52afe9172_0_12"/>
          <p:cNvSpPr txBox="1">
            <a:spLocks noGrp="1"/>
          </p:cNvSpPr>
          <p:nvPr>
            <p:ph type="body" idx="1"/>
          </p:nvPr>
        </p:nvSpPr>
        <p:spPr>
          <a:xfrm>
            <a:off x="245596" y="1463040"/>
            <a:ext cx="11108204" cy="4594860"/>
          </a:xfrm>
          <a:prstGeom prst="rect">
            <a:avLst/>
          </a:prstGeom>
        </p:spPr>
        <p:txBody>
          <a:bodyPr spcFirstLastPara="1" wrap="square" lIns="91425" tIns="45700" rIns="91425" bIns="45700" anchor="t" anchorCtr="0">
            <a:normAutofit/>
          </a:bodyPr>
          <a:lstStyle/>
          <a:p>
            <a:pPr marL="1141413" lvl="1" indent="-684213">
              <a:buFont typeface="Wingdings" panose="05000000000000000000" pitchFamily="2" charset="2"/>
              <a:buChar char="q"/>
            </a:pPr>
            <a:r>
              <a:rPr lang="en-US" dirty="0">
                <a:highlight>
                  <a:srgbClr val="FFFF00"/>
                </a:highlight>
              </a:rPr>
              <a:t>Material Extraction (usage per kWh)</a:t>
            </a:r>
          </a:p>
          <a:p>
            <a:pPr lvl="2">
              <a:buFont typeface="Wingdings" panose="05000000000000000000" pitchFamily="2" charset="2"/>
              <a:buChar char="Ø"/>
            </a:pPr>
            <a:r>
              <a:rPr lang="en-US" dirty="0"/>
              <a:t>Lithium = 50 kg/kWh</a:t>
            </a:r>
          </a:p>
          <a:p>
            <a:pPr lvl="2">
              <a:buFont typeface="Wingdings" panose="05000000000000000000" pitchFamily="2" charset="2"/>
              <a:buChar char="Ø"/>
            </a:pPr>
            <a:r>
              <a:rPr lang="en-US" dirty="0"/>
              <a:t>Cobalt = 5 kg/kWh</a:t>
            </a:r>
          </a:p>
          <a:p>
            <a:pPr lvl="2">
              <a:buFont typeface="Wingdings" panose="05000000000000000000" pitchFamily="2" charset="2"/>
              <a:buChar char="Ø"/>
            </a:pPr>
            <a:r>
              <a:rPr lang="en-US" dirty="0"/>
              <a:t>Nickel = 30 kg/kWh</a:t>
            </a:r>
          </a:p>
          <a:p>
            <a:pPr lvl="2">
              <a:buFont typeface="Wingdings" panose="05000000000000000000" pitchFamily="2" charset="2"/>
              <a:buChar char="Ø"/>
            </a:pPr>
            <a:r>
              <a:rPr lang="en-US" dirty="0"/>
              <a:t>Graphite = 20 kg/kWh</a:t>
            </a:r>
          </a:p>
          <a:p>
            <a:pPr marL="1141413" lvl="1" indent="-684213">
              <a:buFont typeface="Wingdings" panose="05000000000000000000" pitchFamily="2" charset="2"/>
              <a:buChar char="q"/>
            </a:pPr>
            <a:r>
              <a:rPr lang="en-US" dirty="0">
                <a:highlight>
                  <a:srgbClr val="FFFF00"/>
                </a:highlight>
              </a:rPr>
              <a:t>Li-ion battery Manufacturing</a:t>
            </a:r>
          </a:p>
          <a:p>
            <a:pPr lvl="2">
              <a:buFont typeface="Wingdings" panose="05000000000000000000" pitchFamily="2" charset="2"/>
              <a:buChar char="Ø"/>
            </a:pPr>
            <a:r>
              <a:rPr lang="en-US" dirty="0"/>
              <a:t>Energy Consumption = 150KWh/KWh</a:t>
            </a:r>
          </a:p>
          <a:p>
            <a:pPr lvl="2">
              <a:buFont typeface="Wingdings" panose="05000000000000000000" pitchFamily="2" charset="2"/>
              <a:buChar char="Ø"/>
            </a:pPr>
            <a:r>
              <a:rPr lang="en-US" dirty="0"/>
              <a:t>CO2 emissions = 200 kg/kWh</a:t>
            </a:r>
          </a:p>
          <a:p>
            <a:pPr marL="1141413" lvl="1" indent="-684213">
              <a:buFont typeface="Wingdings" panose="05000000000000000000" pitchFamily="2" charset="2"/>
              <a:buChar char="q"/>
            </a:pPr>
            <a:r>
              <a:rPr lang="en-US" dirty="0"/>
              <a:t>Use phase (1</a:t>
            </a:r>
            <a:r>
              <a:rPr lang="en-US" baseline="30000" dirty="0"/>
              <a:t>st</a:t>
            </a:r>
            <a:r>
              <a:rPr lang="en-US" dirty="0"/>
              <a:t> &amp; 2</a:t>
            </a:r>
            <a:r>
              <a:rPr lang="en-US" baseline="30000" dirty="0"/>
              <a:t>nd</a:t>
            </a:r>
            <a:r>
              <a:rPr lang="en-US" dirty="0"/>
              <a:t> Life)</a:t>
            </a:r>
          </a:p>
          <a:p>
            <a:pPr marL="1141413" lvl="1" indent="-684213">
              <a:buFont typeface="Wingdings" panose="05000000000000000000" pitchFamily="2" charset="2"/>
              <a:buChar char="q"/>
            </a:pPr>
            <a:r>
              <a:rPr lang="en-US" dirty="0"/>
              <a:t>End of Life (Recycle)</a:t>
            </a:r>
          </a:p>
          <a:p>
            <a:pPr marL="0" indent="0">
              <a:buNone/>
            </a:pPr>
            <a:r>
              <a:rPr lang="en-US" sz="2400" dirty="0"/>
              <a:t>Total GWP(Global Warming potential) per kWh = GWP from raw material extraction + GWP from battery manufacturing = 1550 kg CO2/KWh</a:t>
            </a:r>
          </a:p>
        </p:txBody>
      </p:sp>
      <p:sp>
        <p:nvSpPr>
          <p:cNvPr id="110" name="Google Shape;110;g2d52afe9172_0_12"/>
          <p:cNvSpPr txBox="1"/>
          <p:nvPr/>
        </p:nvSpPr>
        <p:spPr>
          <a:xfrm>
            <a:off x="838200" y="939975"/>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Cradle to Grave approach</a:t>
            </a:r>
            <a:endParaRPr dirty="0"/>
          </a:p>
        </p:txBody>
      </p:sp>
      <p:sp>
        <p:nvSpPr>
          <p:cNvPr id="5" name="TextBox 4">
            <a:extLst>
              <a:ext uri="{FF2B5EF4-FFF2-40B4-BE49-F238E27FC236}">
                <a16:creationId xmlns:a16="http://schemas.microsoft.com/office/drawing/2014/main" id="{954C012D-E51F-4321-A6BF-2616B62A4EFA}"/>
              </a:ext>
            </a:extLst>
          </p:cNvPr>
          <p:cNvSpPr txBox="1"/>
          <p:nvPr/>
        </p:nvSpPr>
        <p:spPr>
          <a:xfrm>
            <a:off x="5369010" y="6344704"/>
            <a:ext cx="6248400" cy="652344"/>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kumimoji="0" lang="en-US" sz="1100" b="0" i="0" u="none" strike="noStrike" kern="0" cap="none" spc="0" normalizeH="0" baseline="0" noProof="0" dirty="0">
                <a:ln>
                  <a:noFill/>
                </a:ln>
                <a:solidFill>
                  <a:srgbClr val="000000"/>
                </a:solidFill>
                <a:effectLst/>
                <a:uLnTx/>
                <a:uFillTx/>
              </a:rPr>
              <a:t>Ref: </a:t>
            </a:r>
            <a:r>
              <a:rPr kumimoji="0" lang="en-US" sz="1100" b="0" i="0" u="none" strike="noStrike" kern="0" cap="none" spc="0" normalizeH="0" baseline="0" noProof="0" dirty="0">
                <a:ln>
                  <a:noFill/>
                </a:ln>
                <a:solidFill>
                  <a:srgbClr val="000000"/>
                </a:solidFill>
                <a:effectLst/>
                <a:uLnTx/>
                <a:uFillTx/>
                <a:hlinkClick r:id="rId4"/>
              </a:rPr>
              <a:t>https://apaengineering.com/compliance-blog/lca-reveals-ev-battery-environmental-impact</a:t>
            </a:r>
            <a:endParaRPr kumimoji="0" lang="en-US" sz="1100" b="0" i="0" u="none" strike="noStrike" kern="0" cap="none" spc="0" normalizeH="0" baseline="0" noProof="0" dirty="0">
              <a:ln>
                <a:noFill/>
              </a:ln>
              <a:solidFill>
                <a:srgbClr val="000000"/>
              </a:solidFill>
              <a:effectLst/>
              <a:uLnTx/>
              <a:uFillTx/>
            </a:endParaRPr>
          </a:p>
          <a:p>
            <a:pPr marR="0" algn="l" defTabSz="914400" eaLnBrk="1" fontAlgn="auto" latinLnBrk="0" hangingPunct="1">
              <a:spcBef>
                <a:spcPts val="500"/>
              </a:spcBef>
              <a:spcAft>
                <a:spcPts val="0"/>
              </a:spcAft>
              <a:buClrTx/>
              <a:buSzTx/>
              <a:buFontTx/>
              <a:buNone/>
              <a:tabLst/>
            </a:pPr>
            <a:r>
              <a:rPr lang="en-US" sz="1100" dirty="0"/>
              <a:t>Data Sources: </a:t>
            </a:r>
            <a:r>
              <a:rPr lang="en-US" sz="1100" dirty="0">
                <a:latin typeface="Roboto" panose="02000000000000000000" pitchFamily="2" charset="0"/>
              </a:rPr>
              <a:t>H</a:t>
            </a:r>
            <a:r>
              <a:rPr lang="en-US" sz="1100" b="0" i="0" dirty="0">
                <a:solidFill>
                  <a:srgbClr val="000000"/>
                </a:solidFill>
                <a:effectLst/>
                <a:latin typeface="Roboto" panose="02000000000000000000" pitchFamily="2" charset="0"/>
              </a:rPr>
              <a:t>ypothetical data for illustrative purposes</a:t>
            </a:r>
            <a:endParaRPr kumimoji="0" lang="en-US" sz="1100" b="0" i="0" u="none" strike="noStrike" kern="0" cap="none" spc="0" normalizeH="0" baseline="0" noProof="0" dirty="0">
              <a:ln>
                <a:noFill/>
              </a:ln>
              <a:solidFill>
                <a:srgbClr val="000000"/>
              </a:solidFill>
              <a:effectLst/>
              <a:uLnTx/>
              <a:uFillTx/>
            </a:endParaRPr>
          </a:p>
        </p:txBody>
      </p:sp>
      <p:sp>
        <p:nvSpPr>
          <p:cNvPr id="6" name="TextBox 5">
            <a:extLst>
              <a:ext uri="{FF2B5EF4-FFF2-40B4-BE49-F238E27FC236}">
                <a16:creationId xmlns:a16="http://schemas.microsoft.com/office/drawing/2014/main" id="{7814CC6D-48F4-4C14-A22A-32C69FC1D58C}"/>
              </a:ext>
            </a:extLst>
          </p:cNvPr>
          <p:cNvSpPr txBox="1"/>
          <p:nvPr/>
        </p:nvSpPr>
        <p:spPr>
          <a:xfrm>
            <a:off x="5356500" y="2289643"/>
            <a:ext cx="3113903" cy="460366"/>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kumimoji="0" lang="en-US" sz="1800" b="0" i="0" u="none" strike="noStrike" kern="0" cap="none" spc="0" normalizeH="0" baseline="0" noProof="0" dirty="0">
                <a:ln>
                  <a:noFill/>
                </a:ln>
                <a:solidFill>
                  <a:srgbClr val="000000"/>
                </a:solidFill>
                <a:effectLst/>
                <a:uLnTx/>
                <a:uFillTx/>
              </a:rPr>
              <a:t>GWP factor = 10kg CO2 /kg</a:t>
            </a:r>
          </a:p>
        </p:txBody>
      </p:sp>
      <p:sp>
        <p:nvSpPr>
          <p:cNvPr id="7" name="Right Brace 6">
            <a:extLst>
              <a:ext uri="{FF2B5EF4-FFF2-40B4-BE49-F238E27FC236}">
                <a16:creationId xmlns:a16="http://schemas.microsoft.com/office/drawing/2014/main" id="{A0BC0052-46E8-4C2D-BF6C-71A7D76155DF}"/>
              </a:ext>
            </a:extLst>
          </p:cNvPr>
          <p:cNvSpPr/>
          <p:nvPr/>
        </p:nvSpPr>
        <p:spPr>
          <a:xfrm>
            <a:off x="4819027" y="1954531"/>
            <a:ext cx="381623" cy="1017269"/>
          </a:xfrm>
          <a:prstGeom prst="rightBrace">
            <a:avLst/>
          </a:prstGeom>
          <a:ln>
            <a:solidFill>
              <a:srgbClr val="ED0007"/>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332590" y="0"/>
            <a:ext cx="1102121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Life Cycle Assessment</a:t>
            </a:r>
            <a:endParaRPr sz="4800" dirty="0"/>
          </a:p>
        </p:txBody>
      </p:sp>
      <p:sp>
        <p:nvSpPr>
          <p:cNvPr id="110" name="Google Shape;110;g2d52afe9172_0_12"/>
          <p:cNvSpPr txBox="1"/>
          <p:nvPr/>
        </p:nvSpPr>
        <p:spPr>
          <a:xfrm>
            <a:off x="449179" y="587279"/>
            <a:ext cx="9425621"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Scenarios – Avoided Burden Approach</a:t>
            </a:r>
            <a:endParaRPr lang="en-US" dirty="0"/>
          </a:p>
        </p:txBody>
      </p:sp>
      <p:sp>
        <p:nvSpPr>
          <p:cNvPr id="11" name="TextBox 10">
            <a:extLst>
              <a:ext uri="{FF2B5EF4-FFF2-40B4-BE49-F238E27FC236}">
                <a16:creationId xmlns:a16="http://schemas.microsoft.com/office/drawing/2014/main" id="{BF36678B-AC31-4412-8F7A-A43A0725C24F}"/>
              </a:ext>
            </a:extLst>
          </p:cNvPr>
          <p:cNvSpPr txBox="1"/>
          <p:nvPr/>
        </p:nvSpPr>
        <p:spPr>
          <a:xfrm>
            <a:off x="332590" y="6461588"/>
            <a:ext cx="2087882" cy="288836"/>
          </a:xfrm>
          <a:prstGeom prst="rect">
            <a:avLst/>
          </a:prstGeom>
          <a:noFill/>
        </p:spPr>
        <p:txBody>
          <a:bodyPr wrap="square" lIns="0" tIns="0" rIns="0" bIns="0" rtlCol="0">
            <a:noAutofit/>
          </a:bodyPr>
          <a:lstStyle/>
          <a:p>
            <a:pPr marR="0" algn="l" defTabSz="914400" eaLnBrk="1" fontAlgn="auto" latinLnBrk="0" hangingPunct="1">
              <a:spcBef>
                <a:spcPts val="500"/>
              </a:spcBef>
              <a:spcAft>
                <a:spcPts val="0"/>
              </a:spcAft>
              <a:buClrTx/>
              <a:buSzTx/>
              <a:buFontTx/>
              <a:buNone/>
              <a:tabLst/>
            </a:pPr>
            <a:r>
              <a:rPr kumimoji="0" lang="en-US" sz="1200" b="0" i="0" u="none" strike="noStrike" kern="0" cap="none" spc="0" normalizeH="0" baseline="0" noProof="0" dirty="0">
                <a:ln>
                  <a:noFill/>
                </a:ln>
                <a:solidFill>
                  <a:srgbClr val="000000"/>
                </a:solidFill>
                <a:effectLst/>
                <a:uLnTx/>
                <a:uFillTx/>
              </a:rPr>
              <a:t>Reference: </a:t>
            </a:r>
            <a:r>
              <a:rPr kumimoji="0" lang="en-US" sz="1200" b="0" i="0" u="none" strike="noStrike" kern="0" cap="none" spc="0" normalizeH="0" baseline="0" noProof="0" dirty="0">
                <a:ln>
                  <a:noFill/>
                </a:ln>
                <a:solidFill>
                  <a:srgbClr val="0070C0"/>
                </a:solidFill>
                <a:effectLst/>
                <a:uLnTx/>
                <a:uFillTx/>
                <a:hlinkClick r:id="rId3">
                  <a:extLst>
                    <a:ext uri="{A12FA001-AC4F-418D-AE19-62706E023703}">
                      <ahyp:hlinkClr xmlns:ahyp="http://schemas.microsoft.com/office/drawing/2018/hyperlinkcolor" val="tx"/>
                    </a:ext>
                  </a:extLst>
                </a:hlinkClick>
              </a:rPr>
              <a:t>Article on NCBI</a:t>
            </a:r>
            <a:endParaRPr kumimoji="0" lang="en-US" sz="1200" b="0" i="0" u="none" strike="noStrike" kern="0" cap="none" spc="0" normalizeH="0" baseline="0" noProof="0" dirty="0">
              <a:ln>
                <a:noFill/>
              </a:ln>
              <a:solidFill>
                <a:srgbClr val="0070C0"/>
              </a:solidFill>
              <a:effectLst/>
              <a:uLnTx/>
              <a:uFillTx/>
            </a:endParaRPr>
          </a:p>
        </p:txBody>
      </p:sp>
      <p:pic>
        <p:nvPicPr>
          <p:cNvPr id="2" name="Picture 2">
            <a:extLst>
              <a:ext uri="{FF2B5EF4-FFF2-40B4-BE49-F238E27FC236}">
                <a16:creationId xmlns:a16="http://schemas.microsoft.com/office/drawing/2014/main" id="{BC639A96-2D66-69CE-1F29-64119738CF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434" y="1389165"/>
            <a:ext cx="6785164" cy="5072423"/>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02;g2d52afe9172_0_1">
            <a:extLst>
              <a:ext uri="{FF2B5EF4-FFF2-40B4-BE49-F238E27FC236}">
                <a16:creationId xmlns:a16="http://schemas.microsoft.com/office/drawing/2014/main" id="{D9D8FC95-A199-C8D8-3812-879299E31051}"/>
              </a:ext>
            </a:extLst>
          </p:cNvPr>
          <p:cNvSpPr txBox="1">
            <a:spLocks noGrp="1"/>
          </p:cNvSpPr>
          <p:nvPr>
            <p:ph type="body" idx="1"/>
          </p:nvPr>
        </p:nvSpPr>
        <p:spPr>
          <a:xfrm>
            <a:off x="6928598" y="1202879"/>
            <a:ext cx="5119968" cy="5547545"/>
          </a:xfrm>
          <a:prstGeom prst="rect">
            <a:avLst/>
          </a:prstGeom>
        </p:spPr>
        <p:txBody>
          <a:bodyPr spcFirstLastPara="1" wrap="square" lIns="91425" tIns="45700" rIns="91425" bIns="45700" anchor="t" anchorCtr="0">
            <a:normAutofit fontScale="92500" lnSpcReduction="10000"/>
          </a:bodyPr>
          <a:lstStyle/>
          <a:p>
            <a:pPr marL="457200" lvl="0" indent="-361950" algn="l" rtl="0">
              <a:lnSpc>
                <a:spcPct val="115000"/>
              </a:lnSpc>
              <a:spcBef>
                <a:spcPts val="500"/>
              </a:spcBef>
              <a:spcAft>
                <a:spcPts val="0"/>
              </a:spcAft>
              <a:buSzPts val="2100"/>
              <a:buFont typeface="Arial"/>
              <a:buChar char="❏"/>
            </a:pPr>
            <a:r>
              <a:rPr lang="en-US" sz="1900" b="1" dirty="0">
                <a:latin typeface="Arial"/>
                <a:ea typeface="Arial"/>
                <a:cs typeface="Arial"/>
                <a:sym typeface="Arial"/>
              </a:rPr>
              <a:t>System boundary </a:t>
            </a:r>
            <a:r>
              <a:rPr lang="en-US" sz="1900" dirty="0">
                <a:latin typeface="Arial"/>
                <a:ea typeface="Arial"/>
                <a:cs typeface="Arial"/>
                <a:sym typeface="Arial"/>
              </a:rPr>
              <a:t>of the LCA includes the </a:t>
            </a:r>
            <a:r>
              <a:rPr lang="en-US" sz="1900" b="1" dirty="0">
                <a:latin typeface="Arial"/>
                <a:ea typeface="Arial"/>
                <a:cs typeface="Arial"/>
                <a:sym typeface="Arial"/>
              </a:rPr>
              <a:t>2</a:t>
            </a:r>
            <a:r>
              <a:rPr lang="en-US" sz="1900" b="1" baseline="30000" dirty="0">
                <a:latin typeface="Arial"/>
                <a:ea typeface="Arial"/>
                <a:cs typeface="Arial"/>
                <a:sym typeface="Arial"/>
              </a:rPr>
              <a:t>nd</a:t>
            </a:r>
            <a:r>
              <a:rPr lang="en-US" sz="1900" b="1" dirty="0">
                <a:latin typeface="Arial"/>
                <a:ea typeface="Arial"/>
                <a:cs typeface="Arial"/>
                <a:sym typeface="Arial"/>
              </a:rPr>
              <a:t> Life </a:t>
            </a:r>
            <a:r>
              <a:rPr lang="en-US" sz="1900" dirty="0">
                <a:latin typeface="Arial"/>
                <a:ea typeface="Arial"/>
                <a:cs typeface="Arial"/>
                <a:sym typeface="Arial"/>
              </a:rPr>
              <a:t>(E.g., residential energy storage application (e.g., powering homes, storing solar energy, etc.))</a:t>
            </a:r>
          </a:p>
          <a:p>
            <a:pPr marL="457200" lvl="0" indent="-361950" algn="l" rtl="0">
              <a:lnSpc>
                <a:spcPct val="115000"/>
              </a:lnSpc>
              <a:spcBef>
                <a:spcPts val="500"/>
              </a:spcBef>
              <a:spcAft>
                <a:spcPts val="0"/>
              </a:spcAft>
              <a:buSzPts val="2100"/>
              <a:buFont typeface="Arial"/>
              <a:buChar char="❏"/>
            </a:pPr>
            <a:r>
              <a:rPr lang="en-US" sz="1900" b="1" dirty="0">
                <a:latin typeface="Arial"/>
                <a:ea typeface="Arial"/>
                <a:cs typeface="Arial"/>
                <a:sym typeface="Arial"/>
              </a:rPr>
              <a:t>Refurbished BEV </a:t>
            </a:r>
            <a:r>
              <a:rPr lang="en-US" sz="1900" dirty="0">
                <a:latin typeface="Arial"/>
                <a:ea typeface="Arial"/>
                <a:cs typeface="Arial"/>
                <a:sym typeface="Arial"/>
              </a:rPr>
              <a:t>battery in 2</a:t>
            </a:r>
            <a:r>
              <a:rPr lang="en-US" sz="1900" baseline="30000" dirty="0">
                <a:latin typeface="Arial"/>
                <a:ea typeface="Arial"/>
                <a:cs typeface="Arial"/>
                <a:sym typeface="Arial"/>
              </a:rPr>
              <a:t>nd</a:t>
            </a:r>
            <a:r>
              <a:rPr lang="en-US" sz="1900" dirty="0">
                <a:latin typeface="Arial"/>
                <a:ea typeface="Arial"/>
                <a:cs typeface="Arial"/>
                <a:sym typeface="Arial"/>
              </a:rPr>
              <a:t> Life would displace the need for a new LIB</a:t>
            </a:r>
          </a:p>
          <a:p>
            <a:pPr marL="457200" lvl="0" indent="-361950" algn="l" rtl="0">
              <a:lnSpc>
                <a:spcPct val="115000"/>
              </a:lnSpc>
              <a:spcBef>
                <a:spcPts val="500"/>
              </a:spcBef>
              <a:spcAft>
                <a:spcPts val="0"/>
              </a:spcAft>
              <a:buSzPts val="2100"/>
              <a:buFont typeface="Arial"/>
              <a:buChar char="❏"/>
            </a:pPr>
            <a:r>
              <a:rPr lang="en-US" sz="1900" dirty="0">
                <a:latin typeface="Arial"/>
                <a:ea typeface="Arial"/>
                <a:cs typeface="Arial"/>
                <a:sym typeface="Arial"/>
              </a:rPr>
              <a:t>2</a:t>
            </a:r>
            <a:r>
              <a:rPr lang="en-US" sz="1900" baseline="30000" dirty="0">
                <a:latin typeface="Arial"/>
                <a:ea typeface="Arial"/>
                <a:cs typeface="Arial"/>
                <a:sym typeface="Arial"/>
              </a:rPr>
              <a:t>nd</a:t>
            </a:r>
            <a:r>
              <a:rPr lang="en-US" sz="1900" dirty="0">
                <a:latin typeface="Arial"/>
                <a:ea typeface="Arial"/>
                <a:cs typeface="Arial"/>
                <a:sym typeface="Arial"/>
              </a:rPr>
              <a:t> Life battery in the stationary application </a:t>
            </a:r>
            <a:r>
              <a:rPr lang="en-US" sz="1900" b="1" dirty="0">
                <a:latin typeface="Arial"/>
                <a:ea typeface="Arial"/>
                <a:cs typeface="Arial"/>
                <a:sym typeface="Wingdings" panose="05000000000000000000" pitchFamily="2" charset="2"/>
              </a:rPr>
              <a:t> </a:t>
            </a:r>
            <a:r>
              <a:rPr lang="en-US" sz="1900" b="1" dirty="0">
                <a:latin typeface="Arial"/>
                <a:ea typeface="Arial"/>
                <a:cs typeface="Arial"/>
                <a:sym typeface="Arial"/>
              </a:rPr>
              <a:t>avoids environmental impact of producing a new battery</a:t>
            </a:r>
            <a:r>
              <a:rPr lang="en-US" sz="1900" dirty="0">
                <a:latin typeface="Arial"/>
                <a:ea typeface="Arial"/>
                <a:cs typeface="Arial"/>
                <a:sym typeface="Arial"/>
              </a:rPr>
              <a:t>.</a:t>
            </a:r>
          </a:p>
          <a:p>
            <a:pPr marL="457200" lvl="0" indent="-361950" algn="l" rtl="0">
              <a:lnSpc>
                <a:spcPct val="115000"/>
              </a:lnSpc>
              <a:spcBef>
                <a:spcPts val="500"/>
              </a:spcBef>
              <a:spcAft>
                <a:spcPts val="0"/>
              </a:spcAft>
              <a:buSzPts val="2100"/>
              <a:buFont typeface="Arial"/>
              <a:buChar char="❏"/>
            </a:pPr>
            <a:r>
              <a:rPr lang="en-US" sz="1900" dirty="0">
                <a:latin typeface="Arial"/>
                <a:ea typeface="Arial"/>
                <a:cs typeface="Arial"/>
                <a:sym typeface="Arial"/>
              </a:rPr>
              <a:t> </a:t>
            </a:r>
            <a:r>
              <a:rPr lang="en-US" sz="1900" b="1" dirty="0">
                <a:highlight>
                  <a:srgbClr val="FFFF00"/>
                </a:highlight>
                <a:latin typeface="Arial"/>
                <a:ea typeface="Arial"/>
                <a:cs typeface="Arial"/>
                <a:sym typeface="Arial"/>
              </a:rPr>
              <a:t>Avoided Impacts </a:t>
            </a:r>
            <a:r>
              <a:rPr lang="en-US" sz="1900" dirty="0">
                <a:highlight>
                  <a:srgbClr val="FFFF00"/>
                </a:highlight>
                <a:latin typeface="Arial"/>
                <a:ea typeface="Arial"/>
                <a:cs typeface="Arial"/>
                <a:sym typeface="Wingdings" panose="05000000000000000000" pitchFamily="2" charset="2"/>
              </a:rPr>
              <a:t> C</a:t>
            </a:r>
            <a:r>
              <a:rPr lang="en-US" sz="1900" dirty="0">
                <a:highlight>
                  <a:srgbClr val="FFFF00"/>
                </a:highlight>
                <a:latin typeface="Arial"/>
                <a:ea typeface="Arial"/>
                <a:cs typeface="Arial"/>
                <a:sym typeface="Arial"/>
              </a:rPr>
              <a:t>redited to the BEV’s lifecycle; reducing the overall environmental footprint of the BEV.</a:t>
            </a:r>
          </a:p>
          <a:p>
            <a:pPr marL="457200" lvl="0" indent="-361950" algn="l" rtl="0">
              <a:lnSpc>
                <a:spcPct val="115000"/>
              </a:lnSpc>
              <a:spcBef>
                <a:spcPts val="500"/>
              </a:spcBef>
              <a:spcAft>
                <a:spcPts val="0"/>
              </a:spcAft>
              <a:buSzPts val="2100"/>
              <a:buFont typeface="Arial"/>
              <a:buChar char="❏"/>
            </a:pPr>
            <a:r>
              <a:rPr lang="en-US" sz="1900" dirty="0">
                <a:latin typeface="Arial"/>
                <a:ea typeface="Arial"/>
                <a:cs typeface="Arial"/>
                <a:sym typeface="Arial"/>
              </a:rPr>
              <a:t>Encourages r</a:t>
            </a:r>
            <a:r>
              <a:rPr lang="en-US" sz="1900" b="1" dirty="0">
                <a:latin typeface="Arial"/>
                <a:ea typeface="Arial"/>
                <a:cs typeface="Arial"/>
                <a:sym typeface="Arial"/>
              </a:rPr>
              <a:t>ecycling, repurposing, and second-life applications of used batteries</a:t>
            </a:r>
            <a:r>
              <a:rPr lang="en-US" sz="1900" dirty="0">
                <a:latin typeface="Arial"/>
                <a:ea typeface="Arial"/>
                <a:cs typeface="Arial"/>
                <a:sym typeface="Arial"/>
              </a:rPr>
              <a:t>, thereby promoting a </a:t>
            </a:r>
            <a:r>
              <a:rPr lang="en-US" sz="1900" b="1" dirty="0">
                <a:latin typeface="Arial"/>
                <a:ea typeface="Arial"/>
                <a:cs typeface="Arial"/>
                <a:sym typeface="Arial"/>
              </a:rPr>
              <a:t>circular economy </a:t>
            </a:r>
            <a:r>
              <a:rPr lang="en-US" sz="1900" dirty="0">
                <a:latin typeface="Arial"/>
                <a:ea typeface="Arial"/>
                <a:cs typeface="Arial"/>
                <a:sym typeface="Arial"/>
              </a:rPr>
              <a:t>and reducing the need for new resource extraction.</a:t>
            </a:r>
          </a:p>
          <a:p>
            <a:pPr marL="457200" lvl="0" indent="-361950" algn="l" rtl="0">
              <a:lnSpc>
                <a:spcPct val="115000"/>
              </a:lnSpc>
              <a:spcBef>
                <a:spcPts val="500"/>
              </a:spcBef>
              <a:spcAft>
                <a:spcPts val="0"/>
              </a:spcAft>
              <a:buSzPts val="2100"/>
              <a:buFont typeface="Arial"/>
              <a:buChar char="❏"/>
            </a:pPr>
            <a:endParaRPr lang="en-US" sz="1900" dirty="0">
              <a:latin typeface="Arial"/>
              <a:ea typeface="Arial"/>
              <a:cs typeface="Arial"/>
              <a:sym typeface="Arial"/>
            </a:endParaRPr>
          </a:p>
        </p:txBody>
      </p:sp>
    </p:spTree>
    <p:extLst>
      <p:ext uri="{BB962C8B-B14F-4D97-AF65-F5344CB8AC3E}">
        <p14:creationId xmlns:p14="http://schemas.microsoft.com/office/powerpoint/2010/main" val="1597115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2d52afe9172_0_12"/>
          <p:cNvSpPr txBox="1">
            <a:spLocks noGrp="1"/>
          </p:cNvSpPr>
          <p:nvPr>
            <p:ph type="title"/>
          </p:nvPr>
        </p:nvSpPr>
        <p:spPr>
          <a:xfrm>
            <a:off x="838200" y="139514"/>
            <a:ext cx="10515600" cy="825000"/>
          </a:xfrm>
          <a:prstGeom prst="rect">
            <a:avLst/>
          </a:prstGeom>
        </p:spPr>
        <p:txBody>
          <a:bodyPr spcFirstLastPara="1" wrap="square" lIns="91425" tIns="45700" rIns="91425" bIns="45700" anchor="ctr" anchorCtr="0">
            <a:normAutofit/>
          </a:bodyPr>
          <a:lstStyle/>
          <a:p>
            <a:pPr marL="0" lvl="0" indent="0" algn="l" rtl="0">
              <a:lnSpc>
                <a:spcPct val="89000"/>
              </a:lnSpc>
              <a:spcBef>
                <a:spcPts val="0"/>
              </a:spcBef>
              <a:spcAft>
                <a:spcPts val="0"/>
              </a:spcAft>
              <a:buNone/>
            </a:pPr>
            <a:r>
              <a:rPr lang="en-US" sz="3200" b="1" dirty="0">
                <a:solidFill>
                  <a:srgbClr val="C55A11"/>
                </a:solidFill>
                <a:latin typeface="+mj-lt"/>
                <a:sym typeface="Arial"/>
              </a:rPr>
              <a:t>Life Cycle Assessment</a:t>
            </a:r>
            <a:endParaRPr sz="4800" dirty="0"/>
          </a:p>
        </p:txBody>
      </p:sp>
      <p:sp>
        <p:nvSpPr>
          <p:cNvPr id="110" name="Google Shape;110;g2d52afe9172_0_12"/>
          <p:cNvSpPr txBox="1"/>
          <p:nvPr/>
        </p:nvSpPr>
        <p:spPr>
          <a:xfrm>
            <a:off x="838200" y="783305"/>
            <a:ext cx="9036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dirty="0">
                <a:solidFill>
                  <a:srgbClr val="007BC0"/>
                </a:solidFill>
              </a:rPr>
              <a:t>PCF Calculation – Steps</a:t>
            </a:r>
            <a:endParaRPr lang="en-US" dirty="0"/>
          </a:p>
        </p:txBody>
      </p:sp>
      <p:sp>
        <p:nvSpPr>
          <p:cNvPr id="54" name="Google Shape;102;g2d52afe9172_0_1">
            <a:extLst>
              <a:ext uri="{FF2B5EF4-FFF2-40B4-BE49-F238E27FC236}">
                <a16:creationId xmlns:a16="http://schemas.microsoft.com/office/drawing/2014/main" id="{93853309-AF5A-8F93-B404-7C661BE5FF9E}"/>
              </a:ext>
            </a:extLst>
          </p:cNvPr>
          <p:cNvSpPr txBox="1">
            <a:spLocks noGrp="1"/>
          </p:cNvSpPr>
          <p:nvPr>
            <p:ph type="body" idx="1"/>
          </p:nvPr>
        </p:nvSpPr>
        <p:spPr>
          <a:xfrm>
            <a:off x="139282" y="1608305"/>
            <a:ext cx="11804065" cy="5110180"/>
          </a:xfrm>
          <a:prstGeom prst="rect">
            <a:avLst/>
          </a:prstGeom>
        </p:spPr>
        <p:txBody>
          <a:bodyPr spcFirstLastPara="1" wrap="square" lIns="91425" tIns="45700" rIns="91425" bIns="45700" anchor="t" anchorCtr="0">
            <a:normAutofit/>
          </a:bodyPr>
          <a:lstStyle/>
          <a:p>
            <a:pPr marL="95250" lvl="0" indent="0" algn="l" rtl="0">
              <a:lnSpc>
                <a:spcPct val="115000"/>
              </a:lnSpc>
              <a:spcBef>
                <a:spcPts val="500"/>
              </a:spcBef>
              <a:spcAft>
                <a:spcPts val="0"/>
              </a:spcAft>
              <a:buSzPts val="2100"/>
              <a:buNone/>
            </a:pPr>
            <a:r>
              <a:rPr lang="en-US" sz="2100" b="1" dirty="0">
                <a:latin typeface="Arial"/>
                <a:ea typeface="Arial"/>
                <a:cs typeface="Arial"/>
                <a:sym typeface="Arial"/>
              </a:rPr>
              <a:t>End Goals : </a:t>
            </a:r>
          </a:p>
          <a:p>
            <a:pPr marL="457200" lvl="0" indent="-361950" algn="l" rtl="0">
              <a:lnSpc>
                <a:spcPct val="115000"/>
              </a:lnSpc>
              <a:spcBef>
                <a:spcPts val="500"/>
              </a:spcBef>
              <a:spcAft>
                <a:spcPts val="0"/>
              </a:spcAft>
              <a:buSzPts val="2100"/>
              <a:buFont typeface="Arial"/>
              <a:buChar char="❏"/>
            </a:pPr>
            <a:r>
              <a:rPr lang="en-US" sz="1900" dirty="0">
                <a:latin typeface="Arial"/>
                <a:ea typeface="Arial"/>
                <a:cs typeface="Arial"/>
                <a:sym typeface="Arial"/>
              </a:rPr>
              <a:t>Calculation of PCF during manufacturing/assembly of Battery (consider transport of materials/cells/packs)</a:t>
            </a:r>
          </a:p>
          <a:p>
            <a:pPr lvl="1" indent="-361950">
              <a:lnSpc>
                <a:spcPct val="115000"/>
              </a:lnSpc>
              <a:buSzPts val="2100"/>
              <a:buFont typeface="Wingdings" panose="05000000000000000000" pitchFamily="2" charset="2"/>
              <a:buChar char="§"/>
            </a:pPr>
            <a:r>
              <a:rPr lang="en-US" sz="1400" b="1" dirty="0"/>
              <a:t>Manufacturing/Assembly </a:t>
            </a:r>
            <a:r>
              <a:rPr lang="en-US" sz="1400" b="1" dirty="0">
                <a:sym typeface="Wingdings" panose="05000000000000000000" pitchFamily="2" charset="2"/>
              </a:rPr>
              <a:t> </a:t>
            </a:r>
            <a:r>
              <a:rPr lang="en-US" sz="1400" dirty="0"/>
              <a:t>Material extraction, cell production, transport, assembly </a:t>
            </a:r>
            <a:r>
              <a:rPr lang="en-US" sz="1400" dirty="0">
                <a:sym typeface="Wingdings" panose="05000000000000000000" pitchFamily="2" charset="2"/>
              </a:rPr>
              <a:t> </a:t>
            </a:r>
            <a:r>
              <a:rPr lang="en-US" sz="1400" dirty="0"/>
              <a:t>~270 kg CO2 per kWh (typical estimate)</a:t>
            </a:r>
            <a:endParaRPr lang="en-US" sz="1500" dirty="0">
              <a:latin typeface="Arial"/>
              <a:ea typeface="Arial"/>
              <a:cs typeface="Arial"/>
              <a:sym typeface="Arial"/>
            </a:endParaRPr>
          </a:p>
          <a:p>
            <a:pPr marL="457200" lvl="0" indent="-361950" algn="l" rtl="0">
              <a:lnSpc>
                <a:spcPct val="115000"/>
              </a:lnSpc>
              <a:spcBef>
                <a:spcPts val="500"/>
              </a:spcBef>
              <a:spcAft>
                <a:spcPts val="0"/>
              </a:spcAft>
              <a:buSzPts val="2100"/>
              <a:buFont typeface="Arial"/>
              <a:buChar char="❏"/>
            </a:pPr>
            <a:r>
              <a:rPr lang="en-US" sz="1900" dirty="0">
                <a:highlight>
                  <a:srgbClr val="FFFF00"/>
                </a:highlight>
                <a:latin typeface="Arial"/>
                <a:ea typeface="Arial"/>
                <a:cs typeface="Arial"/>
                <a:sym typeface="Arial"/>
              </a:rPr>
              <a:t>Calculation of the PCF during 1st Life (past operations, prediction of PCF till 1st Life EOL as defined by OEM </a:t>
            </a:r>
            <a:r>
              <a:rPr lang="en-US" sz="1900" dirty="0">
                <a:latin typeface="Arial"/>
                <a:ea typeface="Arial"/>
                <a:cs typeface="Arial"/>
                <a:sym typeface="Arial"/>
              </a:rPr>
              <a:t>(e.g., 120K km 8 years 70%))</a:t>
            </a:r>
          </a:p>
          <a:p>
            <a:pPr lvl="1" indent="-361950">
              <a:lnSpc>
                <a:spcPct val="115000"/>
              </a:lnSpc>
              <a:buSzPts val="2100"/>
              <a:buFont typeface="Wingdings" panose="05000000000000000000" pitchFamily="2" charset="2"/>
              <a:buChar char="§"/>
            </a:pPr>
            <a:r>
              <a:rPr lang="en-US" sz="1400" b="1" dirty="0"/>
              <a:t>1st Life (Operational) </a:t>
            </a:r>
            <a:r>
              <a:rPr lang="en-US" sz="1400" b="1" dirty="0">
                <a:sym typeface="Wingdings" panose="05000000000000000000" pitchFamily="2" charset="2"/>
              </a:rPr>
              <a:t> </a:t>
            </a:r>
            <a:r>
              <a:rPr lang="en-US" sz="1400" dirty="0"/>
              <a:t>Energy consumption, grid carbon intensity, vehicle efficiency </a:t>
            </a:r>
            <a:r>
              <a:rPr lang="en-US" sz="1400" dirty="0">
                <a:sym typeface="Wingdings" panose="05000000000000000000" pitchFamily="2" charset="2"/>
              </a:rPr>
              <a:t> </a:t>
            </a:r>
            <a:r>
              <a:rPr lang="en-US" sz="1400" dirty="0"/>
              <a:t>~7,200 kg CO2 over 120,000 km or 8 years</a:t>
            </a:r>
            <a:endParaRPr lang="en-US" sz="1500" dirty="0">
              <a:latin typeface="Arial"/>
              <a:ea typeface="Arial"/>
              <a:cs typeface="Arial"/>
              <a:sym typeface="Arial"/>
            </a:endParaRPr>
          </a:p>
          <a:p>
            <a:pPr marL="457200" lvl="0" indent="-361950" algn="l" rtl="0">
              <a:lnSpc>
                <a:spcPct val="115000"/>
              </a:lnSpc>
              <a:spcBef>
                <a:spcPts val="500"/>
              </a:spcBef>
              <a:spcAft>
                <a:spcPts val="0"/>
              </a:spcAft>
              <a:buSzPts val="2100"/>
              <a:buFont typeface="Arial"/>
              <a:buChar char="❏"/>
            </a:pPr>
            <a:r>
              <a:rPr lang="en-US" sz="1900" dirty="0">
                <a:latin typeface="Arial"/>
                <a:ea typeface="Arial"/>
                <a:cs typeface="Arial"/>
                <a:sym typeface="Arial"/>
              </a:rPr>
              <a:t>Estimation of the PCF during 2nd life after EOL in the vehicle (Top 3 use cases)</a:t>
            </a:r>
          </a:p>
          <a:p>
            <a:pPr lvl="1" indent="-361950">
              <a:lnSpc>
                <a:spcPct val="115000"/>
              </a:lnSpc>
              <a:buSzPts val="2100"/>
              <a:buFont typeface="Wingdings" panose="05000000000000000000" pitchFamily="2" charset="2"/>
              <a:buChar char="§"/>
            </a:pPr>
            <a:r>
              <a:rPr lang="en-US" sz="1400" b="1" dirty="0"/>
              <a:t>2nd Life (Repurposing) </a:t>
            </a:r>
            <a:r>
              <a:rPr lang="en-US" sz="1400" b="1" dirty="0">
                <a:sym typeface="Wingdings" panose="05000000000000000000" pitchFamily="2" charset="2"/>
              </a:rPr>
              <a:t> </a:t>
            </a:r>
            <a:r>
              <a:rPr lang="en-US" sz="1400" dirty="0"/>
              <a:t>Avoided emissions (new battery production), stationary use </a:t>
            </a:r>
            <a:r>
              <a:rPr lang="en-US" sz="1400" dirty="0">
                <a:sym typeface="Wingdings" panose="05000000000000000000" pitchFamily="2" charset="2"/>
              </a:rPr>
              <a:t> </a:t>
            </a:r>
            <a:r>
              <a:rPr lang="en-US" sz="1400" dirty="0"/>
              <a:t>Avoided emissions: ~200 kg CO2 per kWh</a:t>
            </a:r>
            <a:endParaRPr lang="en-US" sz="1500" dirty="0">
              <a:latin typeface="Arial"/>
              <a:ea typeface="Arial"/>
              <a:cs typeface="Arial"/>
              <a:sym typeface="Arial"/>
            </a:endParaRPr>
          </a:p>
          <a:p>
            <a:pPr marL="457200" lvl="0" indent="-361950" algn="l" rtl="0">
              <a:lnSpc>
                <a:spcPct val="115000"/>
              </a:lnSpc>
              <a:spcBef>
                <a:spcPts val="500"/>
              </a:spcBef>
              <a:spcAft>
                <a:spcPts val="0"/>
              </a:spcAft>
              <a:buSzPts val="2100"/>
              <a:buFont typeface="Arial"/>
              <a:buChar char="❏"/>
            </a:pPr>
            <a:r>
              <a:rPr lang="en-US" sz="1900" dirty="0">
                <a:latin typeface="Arial"/>
                <a:ea typeface="Arial"/>
                <a:cs typeface="Arial"/>
                <a:sym typeface="Arial"/>
              </a:rPr>
              <a:t>Estimation of PCF during recycling based on the recycling method &amp; battery chemistry</a:t>
            </a:r>
          </a:p>
          <a:p>
            <a:pPr lvl="1" indent="-361950">
              <a:lnSpc>
                <a:spcPct val="115000"/>
              </a:lnSpc>
              <a:buSzPts val="2100"/>
              <a:buFont typeface="Wingdings" panose="05000000000000000000" pitchFamily="2" charset="2"/>
              <a:buChar char="§"/>
            </a:pPr>
            <a:r>
              <a:rPr lang="en-US" sz="1400" b="1" dirty="0"/>
              <a:t>Recycling </a:t>
            </a:r>
            <a:r>
              <a:rPr lang="en-US" sz="1400" b="1" dirty="0">
                <a:sym typeface="Wingdings" panose="05000000000000000000" pitchFamily="2" charset="2"/>
              </a:rPr>
              <a:t> </a:t>
            </a:r>
            <a:r>
              <a:rPr lang="en-US" sz="1400" dirty="0"/>
              <a:t>Recycling method, recovery rate, battery chemistry </a:t>
            </a:r>
            <a:r>
              <a:rPr lang="en-US" sz="1400" dirty="0">
                <a:sym typeface="Wingdings" panose="05000000000000000000" pitchFamily="2" charset="2"/>
              </a:rPr>
              <a:t> </a:t>
            </a:r>
            <a:r>
              <a:rPr lang="en-US" sz="1400" dirty="0"/>
              <a:t>~10-30 kg CO2 per kWh (depending on method)</a:t>
            </a:r>
          </a:p>
        </p:txBody>
      </p:sp>
    </p:spTree>
    <p:extLst>
      <p:ext uri="{BB962C8B-B14F-4D97-AF65-F5344CB8AC3E}">
        <p14:creationId xmlns:p14="http://schemas.microsoft.com/office/powerpoint/2010/main" val="233637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2"/>
          <p:cNvPicPr preferRelativeResize="0"/>
          <p:nvPr/>
        </p:nvPicPr>
        <p:blipFill rotWithShape="1">
          <a:blip r:embed="rId3">
            <a:alphaModFix/>
          </a:blip>
          <a:srcRect/>
          <a:stretch/>
        </p:blipFill>
        <p:spPr>
          <a:xfrm>
            <a:off x="1" y="6400760"/>
            <a:ext cx="12192000" cy="457240"/>
          </a:xfrm>
          <a:prstGeom prst="rect">
            <a:avLst/>
          </a:prstGeom>
          <a:noFill/>
          <a:ln>
            <a:noFill/>
          </a:ln>
        </p:spPr>
      </p:pic>
      <p:pic>
        <p:nvPicPr>
          <p:cNvPr id="95" name="Google Shape;95;p2"/>
          <p:cNvPicPr preferRelativeResize="0"/>
          <p:nvPr/>
        </p:nvPicPr>
        <p:blipFill rotWithShape="1">
          <a:blip r:embed="rId4">
            <a:alphaModFix/>
          </a:blip>
          <a:srcRect/>
          <a:stretch/>
        </p:blipFill>
        <p:spPr>
          <a:xfrm>
            <a:off x="0" y="0"/>
            <a:ext cx="12191999" cy="1316702"/>
          </a:xfrm>
          <a:prstGeom prst="rect">
            <a:avLst/>
          </a:prstGeom>
          <a:noFill/>
          <a:ln>
            <a:noFill/>
          </a:ln>
        </p:spPr>
      </p:pic>
      <p:sp>
        <p:nvSpPr>
          <p:cNvPr id="96" name="Google Shape;96;p2"/>
          <p:cNvSpPr txBox="1">
            <a:spLocks noGrp="1"/>
          </p:cNvSpPr>
          <p:nvPr>
            <p:ph type="body" idx="1"/>
          </p:nvPr>
        </p:nvSpPr>
        <p:spPr>
          <a:xfrm>
            <a:off x="838200" y="2105950"/>
            <a:ext cx="10515600" cy="2164209"/>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170000"/>
              </a:lnSpc>
              <a:spcBef>
                <a:spcPts val="1000"/>
              </a:spcBef>
              <a:spcAft>
                <a:spcPts val="0"/>
              </a:spcAft>
              <a:buClr>
                <a:schemeClr val="dk1"/>
              </a:buClr>
              <a:buSzPts val="6600"/>
              <a:buNone/>
            </a:pPr>
            <a:r>
              <a:rPr lang="en-US" sz="4800" b="1" dirty="0">
                <a:solidFill>
                  <a:srgbClr val="C55A11"/>
                </a:solidFill>
                <a:latin typeface="+mj-lt"/>
                <a:sym typeface="Arial"/>
              </a:rPr>
              <a:t>PCF Calculator for EV battery in Operation – 1</a:t>
            </a:r>
            <a:r>
              <a:rPr lang="en-US" sz="4800" b="1" baseline="30000" dirty="0">
                <a:solidFill>
                  <a:srgbClr val="C55A11"/>
                </a:solidFill>
                <a:latin typeface="+mj-lt"/>
                <a:sym typeface="Arial"/>
              </a:rPr>
              <a:t>st</a:t>
            </a:r>
            <a:r>
              <a:rPr lang="en-US" sz="4800" b="1" dirty="0">
                <a:solidFill>
                  <a:srgbClr val="C55A11"/>
                </a:solidFill>
                <a:latin typeface="+mj-lt"/>
                <a:sym typeface="Arial"/>
              </a:rPr>
              <a:t> Life</a:t>
            </a:r>
            <a:endParaRPr lang="en-US" sz="4800" b="1" dirty="0">
              <a:solidFill>
                <a:srgbClr val="C55A11"/>
              </a:solidFill>
              <a:latin typeface="+mj-lt"/>
            </a:endParaRPr>
          </a:p>
        </p:txBody>
      </p:sp>
      <p:pic>
        <p:nvPicPr>
          <p:cNvPr id="2" name="Picture 1">
            <a:extLst>
              <a:ext uri="{FF2B5EF4-FFF2-40B4-BE49-F238E27FC236}">
                <a16:creationId xmlns:a16="http://schemas.microsoft.com/office/drawing/2014/main" id="{3A4F03F4-259A-652B-9FFF-14A33C7F5E8F}"/>
              </a:ext>
            </a:extLst>
          </p:cNvPr>
          <p:cNvPicPr>
            <a:picLocks noChangeAspect="1"/>
          </p:cNvPicPr>
          <p:nvPr/>
        </p:nvPicPr>
        <p:blipFill>
          <a:blip r:embed="rId5"/>
          <a:stretch>
            <a:fillRect/>
          </a:stretch>
        </p:blipFill>
        <p:spPr>
          <a:xfrm>
            <a:off x="5608084" y="4270159"/>
            <a:ext cx="1298561" cy="1755800"/>
          </a:xfrm>
          <a:prstGeom prst="rect">
            <a:avLst/>
          </a:prstGeom>
        </p:spPr>
      </p:pic>
    </p:spTree>
    <p:extLst>
      <p:ext uri="{BB962C8B-B14F-4D97-AF65-F5344CB8AC3E}">
        <p14:creationId xmlns:p14="http://schemas.microsoft.com/office/powerpoint/2010/main" val="28930561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2647</Words>
  <Application>Microsoft Office PowerPoint</Application>
  <PresentationFormat>Widescreen</PresentationFormat>
  <Paragraphs>249</Paragraphs>
  <Slides>31</Slides>
  <Notes>29</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-apple-system</vt:lpstr>
      <vt:lpstr>Arial</vt:lpstr>
      <vt:lpstr>Bosch Office Sans</vt:lpstr>
      <vt:lpstr>Calibri</vt:lpstr>
      <vt:lpstr>McKinsey Sans</vt:lpstr>
      <vt:lpstr>PT Sans</vt:lpstr>
      <vt:lpstr>Roboto</vt:lpstr>
      <vt:lpstr>var(--font-fk-grotesk)</vt:lpstr>
      <vt:lpstr>Wingdings</vt:lpstr>
      <vt:lpstr>Office Theme</vt:lpstr>
      <vt:lpstr>ME 5545 - Fundamentals of Battery Storage Systems for Electric and Hybrid Vehicles Final Project</vt:lpstr>
      <vt:lpstr>PowerPoint Presentation</vt:lpstr>
      <vt:lpstr>Motivation</vt:lpstr>
      <vt:lpstr>Life Cycle Assessment</vt:lpstr>
      <vt:lpstr>Life Cycle Assessment</vt:lpstr>
      <vt:lpstr>Life Cycle Assessment</vt:lpstr>
      <vt:lpstr>Life Cycle Assessment</vt:lpstr>
      <vt:lpstr>Life Cycle Assessment</vt:lpstr>
      <vt:lpstr>PowerPoint Presentation</vt:lpstr>
      <vt:lpstr>PCF Calculator for EV battery in Operation</vt:lpstr>
      <vt:lpstr>PCF Calculation</vt:lpstr>
      <vt:lpstr>PCF Calculation</vt:lpstr>
      <vt:lpstr>PCF Calculation Algorithm</vt:lpstr>
      <vt:lpstr>PCF Calculation Algorithm</vt:lpstr>
      <vt:lpstr>PCF Calculation Algorithm</vt:lpstr>
      <vt:lpstr>PCF Calculation Algorithm</vt:lpstr>
      <vt:lpstr>PCF Calculation Algorithm</vt:lpstr>
      <vt:lpstr>PCF Calculation Algorithm</vt:lpstr>
      <vt:lpstr>PowerPoint Presentation</vt:lpstr>
      <vt:lpstr>PCF Calculation Algorithm - Manufacturing</vt:lpstr>
      <vt:lpstr>PCF Calculation Algorithm </vt:lpstr>
      <vt:lpstr>PowerPoint Presentation</vt:lpstr>
      <vt:lpstr>PCF Calculation Algorithm – 2nd Life</vt:lpstr>
      <vt:lpstr>PowerPoint Presentation</vt:lpstr>
      <vt:lpstr>PCF Calculation Algorithm – Recycling</vt:lpstr>
      <vt:lpstr>PCF Calculation Algorithm – Recycling</vt:lpstr>
      <vt:lpstr>Conclusion</vt:lpstr>
      <vt:lpstr>PowerPoint Presentation</vt:lpstr>
      <vt:lpstr>References</vt:lpstr>
      <vt:lpstr>Notes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5545 - Fundamentals of Battery Storage Systems for Electric and Hybrid Vehicles Final Project</dc:title>
  <dc:creator>nashwan sebi</dc:creator>
  <cp:lastModifiedBy>student</cp:lastModifiedBy>
  <cp:revision>28</cp:revision>
  <dcterms:created xsi:type="dcterms:W3CDTF">2020-05-12T15:40:27Z</dcterms:created>
  <dcterms:modified xsi:type="dcterms:W3CDTF">2025-01-26T00:57:31Z</dcterms:modified>
</cp:coreProperties>
</file>