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800000"/>
            <a:ext cx="907164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800000"/>
            <a:ext cx="292068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800000"/>
            <a:ext cx="292068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800000"/>
            <a:ext cx="292068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89960"/>
            <a:ext cx="292068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4089960"/>
            <a:ext cx="292068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408996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800000"/>
            <a:ext cx="907164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800000"/>
            <a:ext cx="907164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576000"/>
            <a:ext cx="7199640" cy="3337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800000"/>
            <a:ext cx="907164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800000"/>
            <a:ext cx="907164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800000"/>
            <a:ext cx="292068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200" y="1800000"/>
            <a:ext cx="292068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8040" y="1800000"/>
            <a:ext cx="292068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89960"/>
            <a:ext cx="292068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200" y="4089960"/>
            <a:ext cx="292068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8040" y="408996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800000"/>
            <a:ext cx="907164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576000"/>
            <a:ext cx="7199640" cy="3337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76000"/>
            <a:ext cx="7199640" cy="7196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280" cy="7559280"/>
          </a:xfrm>
          <a:prstGeom prst="rect">
            <a:avLst/>
          </a:prstGeom>
          <a:ln>
            <a:noFill/>
          </a:ln>
        </p:spPr>
      </p:pic>
      <p:sp>
        <p:nvSpPr>
          <p:cNvPr id="1" name="PlaceHolder 1"/>
          <p:cNvSpPr>
            <a:spLocks noGrp="1"/>
          </p:cNvSpPr>
          <p:nvPr>
            <p:ph type="title"/>
          </p:nvPr>
        </p:nvSpPr>
        <p:spPr>
          <a:xfrm>
            <a:off x="504000" y="576000"/>
            <a:ext cx="7199640" cy="719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720" y="720"/>
            <a:ext cx="10079280" cy="7559280"/>
          </a:xfrm>
          <a:prstGeom prst="rect">
            <a:avLst/>
          </a:prstGeom>
          <a:ln>
            <a:noFill/>
          </a:ln>
        </p:spPr>
      </p:pic>
      <p:sp>
        <p:nvSpPr>
          <p:cNvPr id="40" name="PlaceHolder 1"/>
          <p:cNvSpPr>
            <a:spLocks noGrp="1"/>
          </p:cNvSpPr>
          <p:nvPr>
            <p:ph type="title"/>
          </p:nvPr>
        </p:nvSpPr>
        <p:spPr>
          <a:xfrm>
            <a:off x="504000" y="576000"/>
            <a:ext cx="7199640" cy="719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504000" y="1800000"/>
            <a:ext cx="907164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731520" y="2109240"/>
            <a:ext cx="8777880" cy="17308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000" spc="-1" strike="noStrike" u="sng">
                <a:uFillTx/>
                <a:latin typeface="Arial"/>
              </a:rPr>
              <a:t>Topic</a:t>
            </a:r>
            <a:r>
              <a:rPr b="0" lang="en-US" sz="4000" spc="-1" strike="noStrike" u="sng">
                <a:uFillTx/>
                <a:latin typeface="Arial"/>
              </a:rPr>
              <a:t>:</a:t>
            </a:r>
            <a:r>
              <a:rPr b="0" lang="en-US" sz="4000" spc="-1" strike="noStrike">
                <a:latin typeface="Arial"/>
              </a:rPr>
              <a:t> Multi-core Parallel Programming with MATLAB/Simulink</a:t>
            </a:r>
            <a:endParaRPr b="0" lang="en-US" sz="4000" spc="-1" strike="noStrike">
              <a:latin typeface="Arial"/>
            </a:endParaRPr>
          </a:p>
        </p:txBody>
      </p:sp>
      <p:sp>
        <p:nvSpPr>
          <p:cNvPr id="79" name="CustomShape 2"/>
          <p:cNvSpPr/>
          <p:nvPr/>
        </p:nvSpPr>
        <p:spPr>
          <a:xfrm>
            <a:off x="2651760" y="4937760"/>
            <a:ext cx="6400440" cy="914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 Suryakiran George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Steps for Parallel Execution</a:t>
            </a:r>
            <a:endParaRPr b="0" lang="en-US" sz="3600" spc="-1" strike="noStrike">
              <a:latin typeface="Arial"/>
            </a:endParaRPr>
          </a:p>
        </p:txBody>
      </p:sp>
      <p:sp>
        <p:nvSpPr>
          <p:cNvPr id="105" name="CustomShape 2"/>
          <p:cNvSpPr/>
          <p:nvPr/>
        </p:nvSpPr>
        <p:spPr>
          <a:xfrm>
            <a:off x="480240" y="5491440"/>
            <a:ext cx="9071640" cy="127476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000" spc="-1" strike="noStrike">
                <a:latin typeface="Arial"/>
              </a:rPr>
              <a:t>Map each referenced block to individual tasks</a:t>
            </a:r>
            <a:endParaRPr b="0" lang="en-US" sz="20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000" spc="-1" strike="noStrike">
                <a:latin typeface="Arial"/>
              </a:rPr>
              <a:t>Step by step configuration steps are available on Mathworks website.</a:t>
            </a:r>
            <a:endParaRPr b="0" lang="en-US" sz="2000" spc="-1" strike="noStrike">
              <a:latin typeface="Arial"/>
            </a:endParaRPr>
          </a:p>
        </p:txBody>
      </p:sp>
      <p:pic>
        <p:nvPicPr>
          <p:cNvPr id="106" name="" descr=""/>
          <p:cNvPicPr/>
          <p:nvPr/>
        </p:nvPicPr>
        <p:blipFill>
          <a:blip r:embed="rId1"/>
          <a:stretch/>
        </p:blipFill>
        <p:spPr>
          <a:xfrm>
            <a:off x="1097280" y="1463040"/>
            <a:ext cx="7827840" cy="3748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21120" y="530280"/>
            <a:ext cx="8913960" cy="10238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latin typeface="Arial"/>
              </a:rPr>
              <a:t>  </a:t>
            </a:r>
            <a:r>
              <a:rPr b="0" lang="en-US" sz="2800" spc="-1" strike="noStrike">
                <a:latin typeface="Arial"/>
              </a:rPr>
              <a:t>Implementing Task Parallelism in Simulink</a:t>
            </a:r>
            <a:endParaRPr b="0" lang="en-US" sz="2800" spc="-1" strike="noStrike">
              <a:latin typeface="Arial"/>
            </a:endParaRPr>
          </a:p>
        </p:txBody>
      </p:sp>
      <p:pic>
        <p:nvPicPr>
          <p:cNvPr id="108" name="" descr=""/>
          <p:cNvPicPr/>
          <p:nvPr/>
        </p:nvPicPr>
        <p:blipFill>
          <a:blip r:embed="rId1"/>
          <a:stretch/>
        </p:blipFill>
        <p:spPr>
          <a:xfrm>
            <a:off x="1280160" y="1920240"/>
            <a:ext cx="7497720" cy="34743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Steps for Parallel Execution</a:t>
            </a:r>
            <a:endParaRPr b="0" lang="en-US" sz="3600" spc="-1" strike="noStrike">
              <a:latin typeface="Arial"/>
            </a:endParaRPr>
          </a:p>
        </p:txBody>
      </p:sp>
      <p:pic>
        <p:nvPicPr>
          <p:cNvPr id="110" name="" descr=""/>
          <p:cNvPicPr/>
          <p:nvPr/>
        </p:nvPicPr>
        <p:blipFill>
          <a:blip r:embed="rId1"/>
          <a:stretch/>
        </p:blipFill>
        <p:spPr>
          <a:xfrm>
            <a:off x="457200" y="1828800"/>
            <a:ext cx="9235080" cy="3228480"/>
          </a:xfrm>
          <a:prstGeom prst="rect">
            <a:avLst/>
          </a:prstGeom>
          <a:ln>
            <a:noFill/>
          </a:ln>
        </p:spPr>
      </p:pic>
      <p:sp>
        <p:nvSpPr>
          <p:cNvPr id="111" name="CustomShape 2"/>
          <p:cNvSpPr/>
          <p:nvPr/>
        </p:nvSpPr>
        <p:spPr>
          <a:xfrm>
            <a:off x="504000" y="5303520"/>
            <a:ext cx="9071640" cy="170352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200" spc="-1" strike="noStrike">
                <a:latin typeface="Arial"/>
              </a:rPr>
              <a:t>Map each referenced block to individual tasks</a:t>
            </a:r>
            <a:endParaRPr b="0" lang="en-US" sz="22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200" spc="-1" strike="noStrike">
                <a:latin typeface="Arial"/>
              </a:rPr>
              <a:t>Step by step configuration steps are available on Mathworks website.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424080"/>
            <a:ext cx="8822520" cy="10238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latin typeface="Arial"/>
              </a:rPr>
              <a:t>Multi-core Programming Workflow in Simulink</a:t>
            </a:r>
            <a:endParaRPr b="0" lang="en-US" sz="2800" spc="-1" strike="noStrike">
              <a:latin typeface="Arial"/>
            </a:endParaRPr>
          </a:p>
        </p:txBody>
      </p:sp>
      <p:sp>
        <p:nvSpPr>
          <p:cNvPr id="113" name="CustomShape 2"/>
          <p:cNvSpPr/>
          <p:nvPr/>
        </p:nvSpPr>
        <p:spPr>
          <a:xfrm>
            <a:off x="822960" y="2005920"/>
            <a:ext cx="1737000" cy="1188360"/>
          </a:xfrm>
          <a:prstGeom prst="rect">
            <a:avLst/>
          </a:prstGeom>
          <a:solidFill>
            <a:srgbClr val="ffb66c"/>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Noto Sans Regular"/>
                <a:ea typeface="DejaVu Sans"/>
              </a:rPr>
              <a:t>Partitioning</a:t>
            </a:r>
            <a:endParaRPr b="0" lang="en-US" sz="1800" spc="-1" strike="noStrike">
              <a:latin typeface="Arial"/>
            </a:endParaRPr>
          </a:p>
        </p:txBody>
      </p:sp>
      <p:sp>
        <p:nvSpPr>
          <p:cNvPr id="114" name="CustomShape 3"/>
          <p:cNvSpPr/>
          <p:nvPr/>
        </p:nvSpPr>
        <p:spPr>
          <a:xfrm>
            <a:off x="3713040" y="1969920"/>
            <a:ext cx="1737000" cy="1188360"/>
          </a:xfrm>
          <a:prstGeom prst="rect">
            <a:avLst/>
          </a:prstGeom>
          <a:solidFill>
            <a:srgbClr val="ffb66c"/>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Noto Sans Regular"/>
                <a:ea typeface="DejaVu Sans"/>
              </a:rPr>
              <a:t>Mapping</a:t>
            </a:r>
            <a:endParaRPr b="0" lang="en-US" sz="1800" spc="-1" strike="noStrike">
              <a:latin typeface="Arial"/>
            </a:endParaRPr>
          </a:p>
        </p:txBody>
      </p:sp>
      <p:sp>
        <p:nvSpPr>
          <p:cNvPr id="115" name="Line 4"/>
          <p:cNvSpPr/>
          <p:nvPr/>
        </p:nvSpPr>
        <p:spPr>
          <a:xfrm>
            <a:off x="5486400" y="2518560"/>
            <a:ext cx="1188720" cy="0"/>
          </a:xfrm>
          <a:prstGeom prst="line">
            <a:avLst/>
          </a:prstGeom>
          <a:ln w="72000">
            <a:solidFill>
              <a:srgbClr val="2c3e50"/>
            </a:solidFill>
            <a:round/>
            <a:tailEnd len="med" type="triangle" w="med"/>
          </a:ln>
        </p:spPr>
        <p:style>
          <a:lnRef idx="0"/>
          <a:fillRef idx="0"/>
          <a:effectRef idx="0"/>
          <a:fontRef idx="minor"/>
        </p:style>
      </p:sp>
      <p:sp>
        <p:nvSpPr>
          <p:cNvPr id="116" name="CustomShape 5"/>
          <p:cNvSpPr/>
          <p:nvPr/>
        </p:nvSpPr>
        <p:spPr>
          <a:xfrm>
            <a:off x="6639120" y="1914480"/>
            <a:ext cx="1737000" cy="1188360"/>
          </a:xfrm>
          <a:prstGeom prst="rect">
            <a:avLst/>
          </a:prstGeom>
          <a:solidFill>
            <a:srgbClr val="ffb66c"/>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Noto Sans Regular"/>
                <a:ea typeface="DejaVu Sans"/>
              </a:rPr>
              <a:t>Profiling</a:t>
            </a:r>
            <a:endParaRPr b="0" lang="en-US" sz="1800" spc="-1" strike="noStrike">
              <a:latin typeface="Arial"/>
            </a:endParaRPr>
          </a:p>
        </p:txBody>
      </p:sp>
      <p:sp>
        <p:nvSpPr>
          <p:cNvPr id="117" name="Line 6"/>
          <p:cNvSpPr/>
          <p:nvPr/>
        </p:nvSpPr>
        <p:spPr>
          <a:xfrm>
            <a:off x="2560320" y="2535120"/>
            <a:ext cx="1152000" cy="0"/>
          </a:xfrm>
          <a:prstGeom prst="line">
            <a:avLst/>
          </a:prstGeom>
          <a:ln w="72000">
            <a:solidFill>
              <a:srgbClr val="2c3e50"/>
            </a:solidFill>
            <a:round/>
            <a:tailEnd len="med" type="triangle" w="med"/>
          </a:ln>
        </p:spPr>
        <p:style>
          <a:lnRef idx="0"/>
          <a:fillRef idx="0"/>
          <a:effectRef idx="0"/>
          <a:fontRef idx="minor"/>
        </p:style>
      </p:sp>
      <p:sp>
        <p:nvSpPr>
          <p:cNvPr id="118" name="CustomShape 7"/>
          <p:cNvSpPr/>
          <p:nvPr/>
        </p:nvSpPr>
        <p:spPr>
          <a:xfrm>
            <a:off x="365760" y="3474720"/>
            <a:ext cx="9071640" cy="34696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1800" spc="-1" strike="noStrike">
                <a:latin typeface="Arial"/>
              </a:rPr>
              <a:t>Partitioning helps designate different regions of the model as tasks, independent of the details of the embedded multi-core processing hardware. This helps to arrange the content and hierarchy of the model to best suit the needs of the application.</a:t>
            </a:r>
            <a:endParaRPr b="0" lang="en-US" sz="18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1800" spc="-1" strike="noStrike">
                <a:latin typeface="Arial"/>
              </a:rPr>
              <a:t>In a partitioned system, mapping assigns partitions to processing elements in the embedded processing system. While creating the model, one need not track the partitions or data transfer between them because the tool does this work.</a:t>
            </a:r>
            <a:endParaRPr b="0" lang="en-US" sz="18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1800" spc="-1" strike="noStrike">
                <a:latin typeface="Arial"/>
              </a:rPr>
              <a:t>Profiling simulates deployment of the application under typical computational loads. It enables to determine the partitioning and mapping of the model that gives the best performance, before it’s deployed to the hardware.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Summary – Steps </a:t>
            </a:r>
            <a:endParaRPr b="0" lang="en-US" sz="3600" spc="-1" strike="noStrike">
              <a:latin typeface="Arial"/>
            </a:endParaRPr>
          </a:p>
        </p:txBody>
      </p:sp>
      <p:sp>
        <p:nvSpPr>
          <p:cNvPr id="120"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Font typeface="StarSymbol"/>
              <a:buAutoNum type="arabicParenR"/>
            </a:pPr>
            <a:r>
              <a:rPr b="1" lang="en-US" sz="2000" spc="-1" strike="noStrike">
                <a:latin typeface="Arial"/>
              </a:rPr>
              <a:t>Model Configuration </a:t>
            </a:r>
            <a:r>
              <a:rPr b="0" lang="en-US" sz="2000" spc="-1" strike="noStrike">
                <a:latin typeface="Arial"/>
              </a:rPr>
              <a:t>– Break down of model into fine grain tasks</a:t>
            </a:r>
            <a:endParaRPr b="0" lang="en-US" sz="2000" spc="-1" strike="noStrike">
              <a:latin typeface="Arial"/>
            </a:endParaRPr>
          </a:p>
          <a:p>
            <a:pPr marL="432000" indent="-323640">
              <a:lnSpc>
                <a:spcPct val="100000"/>
              </a:lnSpc>
              <a:spcAft>
                <a:spcPts val="1417"/>
              </a:spcAft>
              <a:buClr>
                <a:srgbClr val="99cc66"/>
              </a:buClr>
              <a:buFont typeface="StarSymbol"/>
              <a:buAutoNum type="arabicParenR"/>
            </a:pPr>
            <a:r>
              <a:rPr b="1" lang="en-US" sz="2000" spc="-1" strike="noStrike">
                <a:latin typeface="Arial"/>
              </a:rPr>
              <a:t>Multi core configuration</a:t>
            </a:r>
            <a:r>
              <a:rPr b="0" lang="en-US" sz="2000" spc="-1" strike="noStrike">
                <a:latin typeface="Arial"/>
              </a:rPr>
              <a:t> – Specify the number of cores and assigning tasks to core; done in Simulink Configuration Parameters</a:t>
            </a:r>
            <a:endParaRPr b="0" lang="en-US" sz="2000" spc="-1" strike="noStrike">
              <a:latin typeface="Arial"/>
            </a:endParaRPr>
          </a:p>
          <a:p>
            <a:pPr marL="432000" indent="-323640">
              <a:lnSpc>
                <a:spcPct val="100000"/>
              </a:lnSpc>
              <a:spcAft>
                <a:spcPts val="1417"/>
              </a:spcAft>
              <a:buClr>
                <a:srgbClr val="99cc66"/>
              </a:buClr>
              <a:buFont typeface="StarSymbol"/>
              <a:buAutoNum type="arabicParenR"/>
            </a:pPr>
            <a:r>
              <a:rPr b="1" lang="en-US" sz="2000" spc="-1" strike="noStrike">
                <a:latin typeface="Arial"/>
              </a:rPr>
              <a:t>Solver Configuration</a:t>
            </a:r>
            <a:r>
              <a:rPr b="0" lang="en-US" sz="2000" spc="-1" strike="noStrike">
                <a:latin typeface="Arial"/>
              </a:rPr>
              <a:t> – Choose the appropriate solver and periodicity settings</a:t>
            </a:r>
            <a:endParaRPr b="0" lang="en-US" sz="2000" spc="-1" strike="noStrike">
              <a:latin typeface="Arial"/>
            </a:endParaRPr>
          </a:p>
          <a:p>
            <a:pPr marL="432000" indent="-323640">
              <a:lnSpc>
                <a:spcPct val="100000"/>
              </a:lnSpc>
              <a:spcAft>
                <a:spcPts val="1417"/>
              </a:spcAft>
              <a:buClr>
                <a:srgbClr val="99cc66"/>
              </a:buClr>
              <a:buFont typeface="StarSymbol"/>
              <a:buAutoNum type="arabicParenR"/>
            </a:pPr>
            <a:r>
              <a:rPr b="1" lang="en-US" sz="2000" spc="-1" strike="noStrike">
                <a:latin typeface="Arial"/>
              </a:rPr>
              <a:t>Dependency Management</a:t>
            </a:r>
            <a:r>
              <a:rPr b="0" lang="en-US" sz="2000" spc="-1" strike="noStrike">
                <a:latin typeface="Arial"/>
              </a:rPr>
              <a:t> – Avoid concurrency issues by proper data synchronization</a:t>
            </a:r>
            <a:endParaRPr b="0" lang="en-US" sz="2000" spc="-1" strike="noStrike">
              <a:latin typeface="Arial"/>
            </a:endParaRPr>
          </a:p>
          <a:p>
            <a:pPr marL="432000" indent="-323640">
              <a:lnSpc>
                <a:spcPct val="100000"/>
              </a:lnSpc>
              <a:spcAft>
                <a:spcPts val="1417"/>
              </a:spcAft>
              <a:buClr>
                <a:srgbClr val="99cc66"/>
              </a:buClr>
              <a:buFont typeface="StarSymbol"/>
              <a:buAutoNum type="arabicParenR"/>
            </a:pPr>
            <a:r>
              <a:rPr b="0" lang="en-US" sz="2000" spc="-1" strike="noStrike">
                <a:latin typeface="Arial"/>
              </a:rPr>
              <a:t> </a:t>
            </a:r>
            <a:r>
              <a:rPr b="1" lang="en-US" sz="2000" spc="-1" strike="noStrike">
                <a:latin typeface="Arial"/>
              </a:rPr>
              <a:t>Simulation &amp; Code generation</a:t>
            </a:r>
            <a:r>
              <a:rPr b="0" lang="en-US" sz="2000" spc="-1" strike="noStrike">
                <a:latin typeface="Arial"/>
              </a:rPr>
              <a:t> – Run the simulation and generate code for the multi core hardware.</a:t>
            </a:r>
            <a:endParaRPr b="0" lang="en-US" sz="2000" spc="-1" strike="noStrike">
              <a:latin typeface="Arial"/>
            </a:endParaRPr>
          </a:p>
          <a:p>
            <a:pPr marL="432000" indent="-323640">
              <a:lnSpc>
                <a:spcPct val="100000"/>
              </a:lnSpc>
              <a:spcAft>
                <a:spcPts val="1417"/>
              </a:spcAft>
              <a:buClr>
                <a:srgbClr val="99cc66"/>
              </a:buClr>
              <a:buFont typeface="StarSymbol"/>
              <a:buAutoNum type="arabicParenR"/>
            </a:pPr>
            <a:r>
              <a:rPr b="1" lang="en-US" sz="2000" spc="-1" strike="noStrike">
                <a:latin typeface="Arial"/>
              </a:rPr>
              <a:t>Performance Analysis </a:t>
            </a:r>
            <a:r>
              <a:rPr b="0" lang="en-US" sz="2000" spc="-1" strike="noStrike">
                <a:latin typeface="Arial"/>
              </a:rPr>
              <a:t>- Simulink provides various tools and metrics to help you measure the speedup achieved through multi core execution.</a:t>
            </a:r>
            <a:endParaRPr b="0" lang="en-US" sz="2000" spc="-1" strike="noStrike">
              <a:latin typeface="Arial"/>
            </a:endParaRPr>
          </a:p>
          <a:p>
            <a:pPr>
              <a:lnSpc>
                <a:spcPct val="100000"/>
              </a:lnSpc>
              <a:spcAft>
                <a:spcPts val="1417"/>
              </a:spcAf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References</a:t>
            </a:r>
            <a:endParaRPr b="0" lang="en-US" sz="3600" spc="-1" strike="noStrike">
              <a:latin typeface="Arial"/>
            </a:endParaRPr>
          </a:p>
        </p:txBody>
      </p:sp>
      <p:sp>
        <p:nvSpPr>
          <p:cNvPr id="122"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Www.mathworks.com</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Www.youtube.com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576000"/>
            <a:ext cx="7199640" cy="719640"/>
          </a:xfrm>
          <a:prstGeom prst="rect">
            <a:avLst/>
          </a:prstGeom>
          <a:noFill/>
          <a:ln>
            <a:noFill/>
          </a:ln>
        </p:spPr>
        <p:txBody>
          <a:bodyPr lIns="0" rIns="0" tIns="0" bIns="0" anchor="ctr">
            <a:noAutofit/>
          </a:bodyPr>
          <a:p>
            <a:pPr algn="ctr"/>
            <a:r>
              <a:rPr b="0" lang="en-US" sz="4400" spc="-1" strike="noStrike">
                <a:latin typeface="Arial"/>
              </a:rPr>
              <a:t>Notes</a:t>
            </a:r>
            <a:endParaRPr b="0" lang="en-US" sz="4400" spc="-1" strike="noStrike">
              <a:latin typeface="Arial"/>
            </a:endParaRPr>
          </a:p>
        </p:txBody>
      </p:sp>
      <p:sp>
        <p:nvSpPr>
          <p:cNvPr id="124" name="TextShape 2"/>
          <p:cNvSpPr txBox="1"/>
          <p:nvPr/>
        </p:nvSpPr>
        <p:spPr>
          <a:xfrm>
            <a:off x="822960" y="1737360"/>
            <a:ext cx="7863840" cy="4389120"/>
          </a:xfrm>
          <a:prstGeom prst="rect">
            <a:avLst/>
          </a:prstGeom>
          <a:noFill/>
          <a:ln>
            <a:noFill/>
          </a:ln>
        </p:spPr>
        <p:txBody>
          <a:bodyPr lIns="90000" rIns="90000" tIns="45000" bIns="45000">
            <a:noAutofit/>
          </a:bodyPr>
          <a:p>
            <a:r>
              <a:rPr b="0" lang="en-US" sz="1800" spc="-1" strike="noStrike">
                <a:latin typeface="Arial"/>
              </a:rPr>
              <a:t>Consider this system. F1–F6 are functions of the system that can be executed independently. An arrow between two functions indicates a data dependency. For example, the execution of F5 has a data dependency on F3.</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Execution of these functions is assigned to the different processor nodes in the target system. The gray arrows indicate assignment of the functions to be deployed on the CPU or the FPGA. The CPU scheduler determines when individual tasks run. The CPU and FPGA communicate via a common communication bus.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60000" y="405000"/>
            <a:ext cx="9359640" cy="80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Basics of Multi-core Programming</a:t>
            </a:r>
            <a:endParaRPr b="0" lang="en-US" sz="3600" spc="-1" strike="noStrike">
              <a:latin typeface="Arial"/>
            </a:endParaRPr>
          </a:p>
        </p:txBody>
      </p:sp>
      <p:sp>
        <p:nvSpPr>
          <p:cNvPr id="81"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fontScale="89000"/>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A multi-core processor system is a single processor with multiple execution cores in one chip.</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u="sng">
                <a:uFillTx/>
                <a:latin typeface="Arial"/>
              </a:rPr>
              <a:t>Features: </a:t>
            </a:r>
            <a:endParaRPr b="0" lang="en-US" sz="2600" spc="-1" strike="noStrike">
              <a:latin typeface="Arial"/>
            </a:endParaRPr>
          </a:p>
          <a:p>
            <a:pPr lvl="1" marL="864000" indent="-323640">
              <a:lnSpc>
                <a:spcPct val="100000"/>
              </a:lnSpc>
              <a:spcAft>
                <a:spcPts val="1134"/>
              </a:spcAft>
              <a:buClr>
                <a:srgbClr val="99cc66"/>
              </a:buClr>
              <a:buSzPct val="75000"/>
              <a:buFont typeface="Symbol"/>
              <a:buChar char=""/>
            </a:pPr>
            <a:r>
              <a:rPr b="0" lang="en-US" sz="2600" spc="-1" strike="noStrike">
                <a:latin typeface="Arial"/>
              </a:rPr>
              <a:t>- concurrent systems that have multiple tasks executing in parallel</a:t>
            </a:r>
            <a:endParaRPr b="0" lang="en-US" sz="2600" spc="-1" strike="noStrike">
              <a:latin typeface="Arial"/>
            </a:endParaRPr>
          </a:p>
          <a:p>
            <a:pPr lvl="1" marL="864000" indent="-323640">
              <a:lnSpc>
                <a:spcPct val="100000"/>
              </a:lnSpc>
              <a:spcAft>
                <a:spcPts val="1134"/>
              </a:spcAft>
              <a:buClr>
                <a:srgbClr val="99cc66"/>
              </a:buClr>
              <a:buSzPct val="75000"/>
              <a:buFont typeface="Symbol"/>
              <a:buChar char=""/>
            </a:pPr>
            <a:r>
              <a:rPr b="0" lang="en-US" sz="2600" spc="-1" strike="noStrike">
                <a:latin typeface="Arial"/>
              </a:rPr>
              <a:t>- splits the program as multiple parallel tasks executing simultaneously; thus reducing execution time.</a:t>
            </a:r>
            <a:endParaRPr b="0" lang="en-US" sz="2600" spc="-1" strike="noStrike">
              <a:latin typeface="Arial"/>
            </a:endParaRPr>
          </a:p>
          <a:p>
            <a:pPr lvl="1" marL="864000" indent="-323640">
              <a:lnSpc>
                <a:spcPct val="100000"/>
              </a:lnSpc>
              <a:spcAft>
                <a:spcPts val="1134"/>
              </a:spcAft>
              <a:buClr>
                <a:srgbClr val="99cc66"/>
              </a:buClr>
              <a:buSzPct val="75000"/>
              <a:buFont typeface="Symbol"/>
              <a:buChar char=""/>
            </a:pPr>
            <a:r>
              <a:rPr b="0" lang="en-US" sz="2600" spc="-1" strike="noStrike">
                <a:latin typeface="Arial"/>
              </a:rPr>
              <a:t>increases the computing power without having to have a higher clock speed</a:t>
            </a:r>
            <a:endParaRPr b="0" lang="en-US" sz="2600" spc="-1" strike="noStrike">
              <a:latin typeface="Arial"/>
            </a:endParaRPr>
          </a:p>
          <a:p>
            <a:pPr lvl="1" marL="864000" indent="-323640">
              <a:lnSpc>
                <a:spcPct val="100000"/>
              </a:lnSpc>
              <a:spcAft>
                <a:spcPts val="1134"/>
              </a:spcAft>
              <a:buClr>
                <a:srgbClr val="99cc66"/>
              </a:buClr>
              <a:buSzPct val="75000"/>
              <a:buFont typeface="Symbol"/>
              <a:buChar char=""/>
            </a:pPr>
            <a:r>
              <a:rPr b="0" lang="en-US" sz="2600" spc="-1" strike="noStrike">
                <a:latin typeface="Arial"/>
              </a:rPr>
              <a:t>only beneficial if enough of the application software can be parallelized ( for context refer to Amdahl’s law)</a:t>
            </a:r>
            <a:endParaRPr b="0" lang="en-US" sz="2600" spc="-1" strike="noStrike">
              <a:latin typeface="Arial"/>
            </a:endParaRPr>
          </a:p>
          <a:p>
            <a:pPr>
              <a:lnSpc>
                <a:spcPct val="100000"/>
              </a:lnSpc>
              <a:spcAft>
                <a:spcPts val="1417"/>
              </a:spcAf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Types of Parallelism</a:t>
            </a:r>
            <a:endParaRPr b="0" lang="en-US" sz="3600" spc="-1" strike="noStrike">
              <a:latin typeface="Arial"/>
            </a:endParaRPr>
          </a:p>
        </p:txBody>
      </p:sp>
      <p:sp>
        <p:nvSpPr>
          <p:cNvPr id="83"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 </a:t>
            </a:r>
            <a:r>
              <a:rPr b="0" lang="en-US" sz="2600" spc="-1" strike="noStrike">
                <a:latin typeface="Arial"/>
              </a:rPr>
              <a:t>-  Data Parallelism</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 </a:t>
            </a:r>
            <a:r>
              <a:rPr b="0" lang="en-US" sz="2600" spc="-1" strike="noStrike">
                <a:latin typeface="Arial"/>
              </a:rPr>
              <a:t>-  Task Parallelism</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 </a:t>
            </a:r>
            <a:r>
              <a:rPr b="0" lang="en-US" sz="2600" spc="-1" strike="noStrike">
                <a:latin typeface="Arial"/>
              </a:rPr>
              <a:t>-  Pipe-lining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Data Parallelism</a:t>
            </a:r>
            <a:endParaRPr b="0" lang="en-US" sz="3600" spc="-1" strike="noStrike">
              <a:latin typeface="Arial"/>
            </a:endParaRPr>
          </a:p>
        </p:txBody>
      </p:sp>
      <p:sp>
        <p:nvSpPr>
          <p:cNvPr id="85" name="CustomShape 2"/>
          <p:cNvSpPr/>
          <p:nvPr/>
        </p:nvSpPr>
        <p:spPr>
          <a:xfrm>
            <a:off x="457200" y="1924920"/>
            <a:ext cx="9071640" cy="4384080"/>
          </a:xfrm>
          <a:prstGeom prst="rect">
            <a:avLst/>
          </a:prstGeom>
          <a:noFill/>
          <a:ln>
            <a:noFill/>
          </a:ln>
        </p:spPr>
        <p:style>
          <a:lnRef idx="0"/>
          <a:fillRef idx="0"/>
          <a:effectRef idx="0"/>
          <a:fontRef idx="minor"/>
        </p:style>
        <p:txBody>
          <a:bodyPr lIns="0" rIns="0" tIns="0" bIns="0">
            <a:normAutofit fontScale="44000"/>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processes multiple pieces of data independently in parallel</a:t>
            </a: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a:lnSpc>
                <a:spcPct val="100000"/>
              </a:lnSpc>
              <a:spcAft>
                <a:spcPts val="1417"/>
              </a:spcAft>
            </a:pP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1" lang="en-US" sz="2600" spc="-1" strike="noStrike">
                <a:latin typeface="Arial"/>
              </a:rPr>
              <a:t>4x improvement!</a:t>
            </a:r>
            <a:endParaRPr b="0" lang="en-US" sz="2600" spc="-1" strike="noStrike">
              <a:latin typeface="Arial"/>
            </a:endParaRPr>
          </a:p>
        </p:txBody>
      </p:sp>
      <p:pic>
        <p:nvPicPr>
          <p:cNvPr id="86" name="" descr=""/>
          <p:cNvPicPr/>
          <p:nvPr/>
        </p:nvPicPr>
        <p:blipFill>
          <a:blip r:embed="rId1"/>
          <a:stretch/>
        </p:blipFill>
        <p:spPr>
          <a:xfrm>
            <a:off x="640080" y="2468880"/>
            <a:ext cx="4754520" cy="3017160"/>
          </a:xfrm>
          <a:prstGeom prst="rect">
            <a:avLst/>
          </a:prstGeom>
          <a:ln>
            <a:noFill/>
          </a:ln>
        </p:spPr>
      </p:pic>
      <p:pic>
        <p:nvPicPr>
          <p:cNvPr id="87" name="" descr=""/>
          <p:cNvPicPr/>
          <p:nvPr/>
        </p:nvPicPr>
        <p:blipFill>
          <a:blip r:embed="rId2"/>
          <a:stretch/>
        </p:blipFill>
        <p:spPr>
          <a:xfrm>
            <a:off x="6126480" y="2377440"/>
            <a:ext cx="3474360" cy="3330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Task Parallelism</a:t>
            </a:r>
            <a:endParaRPr b="0" lang="en-US" sz="3600" spc="-1" strike="noStrike">
              <a:latin typeface="Arial"/>
            </a:endParaRPr>
          </a:p>
        </p:txBody>
      </p:sp>
      <p:sp>
        <p:nvSpPr>
          <p:cNvPr id="89" name="CustomShape 2"/>
          <p:cNvSpPr/>
          <p:nvPr/>
        </p:nvSpPr>
        <p:spPr>
          <a:xfrm>
            <a:off x="365760" y="164592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000" spc="-1" strike="noStrike">
                <a:latin typeface="Arial"/>
              </a:rPr>
              <a:t>Distributes tasks within an application across multiple processing nodes. Some tasks can have data dependency on others, so all tasks do not run at exactly the same time.</a:t>
            </a:r>
            <a:endParaRPr b="0" lang="en-US" sz="2000" spc="-1" strike="noStrike">
              <a:latin typeface="Arial"/>
            </a:endParaRPr>
          </a:p>
        </p:txBody>
      </p:sp>
      <p:pic>
        <p:nvPicPr>
          <p:cNvPr id="90" name="" descr=""/>
          <p:cNvPicPr/>
          <p:nvPr/>
        </p:nvPicPr>
        <p:blipFill>
          <a:blip r:embed="rId1"/>
          <a:stretch/>
        </p:blipFill>
        <p:spPr>
          <a:xfrm>
            <a:off x="377640" y="2651760"/>
            <a:ext cx="4997880" cy="2285640"/>
          </a:xfrm>
          <a:prstGeom prst="rect">
            <a:avLst/>
          </a:prstGeom>
          <a:ln>
            <a:noFill/>
          </a:ln>
        </p:spPr>
      </p:pic>
      <p:pic>
        <p:nvPicPr>
          <p:cNvPr id="91" name="" descr=""/>
          <p:cNvPicPr/>
          <p:nvPr/>
        </p:nvPicPr>
        <p:blipFill>
          <a:blip r:embed="rId2"/>
          <a:stretch/>
        </p:blipFill>
        <p:spPr>
          <a:xfrm>
            <a:off x="4206240" y="4206240"/>
            <a:ext cx="5394600" cy="2742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Pipe-lining</a:t>
            </a:r>
            <a:endParaRPr b="0" lang="en-US" sz="3600" spc="-1" strike="noStrike">
              <a:latin typeface="Arial"/>
            </a:endParaRPr>
          </a:p>
        </p:txBody>
      </p:sp>
      <p:sp>
        <p:nvSpPr>
          <p:cNvPr id="93" name="CustomShape 2"/>
          <p:cNvSpPr/>
          <p:nvPr/>
        </p:nvSpPr>
        <p:spPr>
          <a:xfrm>
            <a:off x="504000" y="16506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Assembly line approach</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Benefits seen after 4 steps!</a:t>
            </a:r>
            <a:endParaRPr b="0" lang="en-US" sz="2600" spc="-1" strike="noStrike">
              <a:latin typeface="Arial"/>
            </a:endParaRPr>
          </a:p>
        </p:txBody>
      </p:sp>
      <p:pic>
        <p:nvPicPr>
          <p:cNvPr id="94" name="" descr=""/>
          <p:cNvPicPr/>
          <p:nvPr/>
        </p:nvPicPr>
        <p:blipFill>
          <a:blip r:embed="rId1"/>
          <a:stretch/>
        </p:blipFill>
        <p:spPr>
          <a:xfrm>
            <a:off x="1581840" y="2943720"/>
            <a:ext cx="7196040" cy="2908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424080"/>
            <a:ext cx="8822520" cy="10238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Steps in Multi-core Programming</a:t>
            </a:r>
            <a:endParaRPr b="0" lang="en-US" sz="3600" spc="-1" strike="noStrike">
              <a:latin typeface="Arial"/>
            </a:endParaRPr>
          </a:p>
        </p:txBody>
      </p:sp>
      <p:sp>
        <p:nvSpPr>
          <p:cNvPr id="96"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fontScale="91000"/>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1) </a:t>
            </a:r>
            <a:r>
              <a:rPr b="1" lang="en-US" sz="2600" spc="-1" strike="noStrike">
                <a:latin typeface="Arial"/>
              </a:rPr>
              <a:t>Partitioning</a:t>
            </a:r>
            <a:r>
              <a:rPr b="0" lang="en-US" sz="2600" spc="-1" strike="noStrike">
                <a:latin typeface="Arial"/>
              </a:rPr>
              <a:t> - Define a large number of smaller tasks in order to yield a fine-grained decomposition of the problem</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2) </a:t>
            </a:r>
            <a:r>
              <a:rPr b="1" lang="en-US" sz="2600" spc="-1" strike="noStrike">
                <a:latin typeface="Arial"/>
              </a:rPr>
              <a:t>Communication</a:t>
            </a:r>
            <a:r>
              <a:rPr b="0" lang="en-US" sz="2600" spc="-1" strike="noStrike">
                <a:latin typeface="Arial"/>
              </a:rPr>
              <a:t> - The tasks generated by a partition are intended to execute concurrently but, in general, not independently. Data must then be transferred between tasks to allow computation to proceed</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3) </a:t>
            </a:r>
            <a:r>
              <a:rPr b="1" lang="en-US" sz="2600" spc="-1" strike="noStrike">
                <a:latin typeface="Arial"/>
              </a:rPr>
              <a:t>Combining</a:t>
            </a:r>
            <a:r>
              <a:rPr b="0" lang="en-US" sz="2600" spc="-1" strike="noStrike">
                <a:latin typeface="Arial"/>
              </a:rPr>
              <a:t> - Decisions made in the partitioning and communication phases are reviewed to identify a grouping that will execute efficiently on the multi-core processor.</a:t>
            </a:r>
            <a:endParaRPr b="0" lang="en-US" sz="2600" spc="-1" strike="noStrike">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4) </a:t>
            </a:r>
            <a:r>
              <a:rPr b="1" lang="en-US" sz="2600" spc="-1" strike="noStrike">
                <a:latin typeface="Arial"/>
              </a:rPr>
              <a:t>Mapping</a:t>
            </a:r>
            <a:r>
              <a:rPr b="0" lang="en-US" sz="2600" spc="-1" strike="noStrike">
                <a:latin typeface="Arial"/>
              </a:rPr>
              <a:t> - This stage consists of determining where each task is to execute.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latin typeface="Arial"/>
              </a:rPr>
              <a:t>System Partitioning for Parallelism</a:t>
            </a:r>
            <a:endParaRPr b="0" lang="en-US" sz="3600" spc="-1" strike="noStrike">
              <a:latin typeface="Arial"/>
            </a:endParaRPr>
          </a:p>
        </p:txBody>
      </p:sp>
      <p:sp>
        <p:nvSpPr>
          <p:cNvPr id="98" name="CustomShape 2"/>
          <p:cNvSpPr/>
          <p:nvPr/>
        </p:nvSpPr>
        <p:spPr>
          <a:xfrm>
            <a:off x="504000" y="1920240"/>
            <a:ext cx="9071640" cy="173700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000" spc="-1" strike="noStrike">
                <a:latin typeface="Arial"/>
              </a:rPr>
              <a:t>Partitioning designates areas of your system for concurrent execution. </a:t>
            </a:r>
            <a:endParaRPr b="0" lang="en-US" sz="2000" spc="-1" strike="noStrike">
              <a:latin typeface="Arial"/>
            </a:endParaRPr>
          </a:p>
          <a:p>
            <a:pPr>
              <a:lnSpc>
                <a:spcPct val="100000"/>
              </a:lnSpc>
              <a:spcAft>
                <a:spcPts val="1417"/>
              </a:spcAft>
            </a:pPr>
            <a:endParaRPr b="0" lang="en-US" sz="2000" spc="-1" strike="noStrike">
              <a:latin typeface="Arial"/>
            </a:endParaRPr>
          </a:p>
        </p:txBody>
      </p:sp>
      <p:pic>
        <p:nvPicPr>
          <p:cNvPr id="99" name="" descr=""/>
          <p:cNvPicPr/>
          <p:nvPr/>
        </p:nvPicPr>
        <p:blipFill>
          <a:blip r:embed="rId1"/>
          <a:stretch/>
        </p:blipFill>
        <p:spPr>
          <a:xfrm>
            <a:off x="2286000" y="2377440"/>
            <a:ext cx="5486040" cy="42058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424080"/>
            <a:ext cx="8913960" cy="10238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latin typeface="Arial"/>
              </a:rPr>
              <a:t>  </a:t>
            </a:r>
            <a:r>
              <a:rPr b="0" lang="en-US" sz="2800" spc="-1" strike="noStrike">
                <a:latin typeface="Arial"/>
              </a:rPr>
              <a:t>Implementing Data Parallelism in Simulink</a:t>
            </a:r>
            <a:endParaRPr b="0" lang="en-US" sz="2800" spc="-1" strike="noStrike">
              <a:latin typeface="Arial"/>
            </a:endParaRPr>
          </a:p>
        </p:txBody>
      </p:sp>
      <p:pic>
        <p:nvPicPr>
          <p:cNvPr id="101" name="" descr=""/>
          <p:cNvPicPr/>
          <p:nvPr/>
        </p:nvPicPr>
        <p:blipFill>
          <a:blip r:embed="rId1"/>
          <a:stretch/>
        </p:blipFill>
        <p:spPr>
          <a:xfrm>
            <a:off x="592920" y="1704960"/>
            <a:ext cx="8981280" cy="4161600"/>
          </a:xfrm>
          <a:prstGeom prst="rect">
            <a:avLst/>
          </a:prstGeom>
          <a:ln>
            <a:noFill/>
          </a:ln>
        </p:spPr>
      </p:pic>
      <p:sp>
        <p:nvSpPr>
          <p:cNvPr id="102" name="CustomShape 2"/>
          <p:cNvSpPr/>
          <p:nvPr/>
        </p:nvSpPr>
        <p:spPr>
          <a:xfrm>
            <a:off x="529200" y="5943600"/>
            <a:ext cx="9071640" cy="822960"/>
          </a:xfrm>
          <a:prstGeom prst="rect">
            <a:avLst/>
          </a:prstGeom>
          <a:noFill/>
          <a:ln>
            <a:noFill/>
          </a:ln>
        </p:spPr>
        <p:style>
          <a:lnRef idx="0"/>
          <a:fillRef idx="0"/>
          <a:effectRef idx="0"/>
          <a:fontRef idx="minor"/>
        </p:style>
      </p:sp>
      <p:sp>
        <p:nvSpPr>
          <p:cNvPr id="103" name="CustomShape 3"/>
          <p:cNvSpPr/>
          <p:nvPr/>
        </p:nvSpPr>
        <p:spPr>
          <a:xfrm>
            <a:off x="559800" y="6053760"/>
            <a:ext cx="9041040" cy="621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500" spc="-1" strike="noStrike">
                <a:latin typeface="Noto Sans Regular"/>
              </a:rPr>
              <a:t>More details: </a:t>
            </a:r>
            <a:r>
              <a:rPr b="0" lang="en-US" sz="1500" spc="-1" strike="noStrike">
                <a:latin typeface="Noto Sans Regular"/>
              </a:rPr>
              <a:t>https://www.mathworks.com/help/simulink/ug/implement-data-parallelism-in-simulink.html</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2023-07-30T22:47:30Z</dcterms:created>
  <dc:creator/>
  <dc:description/>
  <dc:language>en-US</dc:language>
  <cp:lastModifiedBy/>
  <dcterms:modified xsi:type="dcterms:W3CDTF">2023-07-31T05:46:18Z</dcterms:modified>
  <cp:revision>8</cp:revision>
  <dc:subject/>
  <dc:title>Alizarin</dc:title>
</cp:coreProperties>
</file>