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628" autoAdjust="0"/>
  </p:normalViewPr>
  <p:slideViewPr>
    <p:cSldViewPr snapToGrid="0">
      <p:cViewPr varScale="1">
        <p:scale>
          <a:sx n="104" d="100"/>
          <a:sy n="104" d="100"/>
        </p:scale>
        <p:origin x="114" y="4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430407-1D86-434D-BB3E-F6FCE8A6CA89}" type="datetimeFigureOut">
              <a:rPr lang="en-US" smtClean="0"/>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ECE5E-F833-40B0-BB9F-C9617621424F}"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498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AC430407-1D86-434D-BB3E-F6FCE8A6CA89}" type="datetimeFigureOut">
              <a:rPr lang="en-US" smtClean="0"/>
              <a:t>2/15/2021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3ECE5E-F833-40B0-BB9F-C9617621424F}" type="slidenum">
              <a:rPr lang="en-US" smtClean="0"/>
              <a:t>‹#›</a:t>
            </a:fld>
            <a:endParaRPr lang="en-US"/>
          </a:p>
        </p:txBody>
      </p:sp>
    </p:spTree>
    <p:extLst>
      <p:ext uri="{BB962C8B-B14F-4D97-AF65-F5344CB8AC3E}">
        <p14:creationId xmlns:p14="http://schemas.microsoft.com/office/powerpoint/2010/main" val="4210926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430407-1D86-434D-BB3E-F6FCE8A6CA89}" type="datetimeFigureOut">
              <a:rPr lang="en-US" smtClean="0"/>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ECE5E-F833-40B0-BB9F-C9617621424F}" type="slidenum">
              <a:rPr lang="en-US" smtClean="0"/>
              <a:t>‹#›</a:t>
            </a:fld>
            <a:endParaRPr lang="en-US"/>
          </a:p>
        </p:txBody>
      </p:sp>
    </p:spTree>
    <p:extLst>
      <p:ext uri="{BB962C8B-B14F-4D97-AF65-F5344CB8AC3E}">
        <p14:creationId xmlns:p14="http://schemas.microsoft.com/office/powerpoint/2010/main" val="36527062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430407-1D86-434D-BB3E-F6FCE8A6CA89}" type="datetimeFigureOut">
              <a:rPr lang="en-US" smtClean="0"/>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ECE5E-F833-40B0-BB9F-C9617621424F}"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5359564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430407-1D86-434D-BB3E-F6FCE8A6CA89}" type="datetimeFigureOut">
              <a:rPr lang="en-US" smtClean="0"/>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ECE5E-F833-40B0-BB9F-C9617621424F}" type="slidenum">
              <a:rPr lang="en-US" smtClean="0"/>
              <a:t>‹#›</a:t>
            </a:fld>
            <a:endParaRPr lang="en-US"/>
          </a:p>
        </p:txBody>
      </p:sp>
    </p:spTree>
    <p:extLst>
      <p:ext uri="{BB962C8B-B14F-4D97-AF65-F5344CB8AC3E}">
        <p14:creationId xmlns:p14="http://schemas.microsoft.com/office/powerpoint/2010/main" val="2495553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430407-1D86-434D-BB3E-F6FCE8A6CA89}" type="datetimeFigureOut">
              <a:rPr lang="en-US" smtClean="0"/>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ECE5E-F833-40B0-BB9F-C9617621424F}"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6107901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430407-1D86-434D-BB3E-F6FCE8A6CA89}" type="datetimeFigureOut">
              <a:rPr lang="en-US" smtClean="0"/>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ECE5E-F833-40B0-BB9F-C9617621424F}" type="slidenum">
              <a:rPr lang="en-US" smtClean="0"/>
              <a:t>‹#›</a:t>
            </a:fld>
            <a:endParaRPr lang="en-US"/>
          </a:p>
        </p:txBody>
      </p:sp>
    </p:spTree>
    <p:extLst>
      <p:ext uri="{BB962C8B-B14F-4D97-AF65-F5344CB8AC3E}">
        <p14:creationId xmlns:p14="http://schemas.microsoft.com/office/powerpoint/2010/main" val="31950819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430407-1D86-434D-BB3E-F6FCE8A6CA89}" type="datetimeFigureOut">
              <a:rPr lang="en-US" smtClean="0"/>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ECE5E-F833-40B0-BB9F-C9617621424F}" type="slidenum">
              <a:rPr lang="en-US" smtClean="0"/>
              <a:t>‹#›</a:t>
            </a:fld>
            <a:endParaRPr lang="en-US"/>
          </a:p>
        </p:txBody>
      </p:sp>
    </p:spTree>
    <p:extLst>
      <p:ext uri="{BB962C8B-B14F-4D97-AF65-F5344CB8AC3E}">
        <p14:creationId xmlns:p14="http://schemas.microsoft.com/office/powerpoint/2010/main" val="662300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430407-1D86-434D-BB3E-F6FCE8A6CA89}" type="datetimeFigureOut">
              <a:rPr lang="en-US" smtClean="0"/>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ECE5E-F833-40B0-BB9F-C9617621424F}" type="slidenum">
              <a:rPr lang="en-US" smtClean="0"/>
              <a:t>‹#›</a:t>
            </a:fld>
            <a:endParaRPr lang="en-US"/>
          </a:p>
        </p:txBody>
      </p:sp>
    </p:spTree>
    <p:extLst>
      <p:ext uri="{BB962C8B-B14F-4D97-AF65-F5344CB8AC3E}">
        <p14:creationId xmlns:p14="http://schemas.microsoft.com/office/powerpoint/2010/main" val="3321431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430407-1D86-434D-BB3E-F6FCE8A6CA89}" type="datetimeFigureOut">
              <a:rPr lang="en-US" smtClean="0"/>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ECE5E-F833-40B0-BB9F-C9617621424F}" type="slidenum">
              <a:rPr lang="en-US" smtClean="0"/>
              <a:t>‹#›</a:t>
            </a:fld>
            <a:endParaRPr lang="en-US"/>
          </a:p>
        </p:txBody>
      </p:sp>
    </p:spTree>
    <p:extLst>
      <p:ext uri="{BB962C8B-B14F-4D97-AF65-F5344CB8AC3E}">
        <p14:creationId xmlns:p14="http://schemas.microsoft.com/office/powerpoint/2010/main" val="4087231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430407-1D86-434D-BB3E-F6FCE8A6CA89}" type="datetimeFigureOut">
              <a:rPr lang="en-US" smtClean="0"/>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ECE5E-F833-40B0-BB9F-C9617621424F}" type="slidenum">
              <a:rPr lang="en-US" smtClean="0"/>
              <a:t>‹#›</a:t>
            </a:fld>
            <a:endParaRPr lang="en-US"/>
          </a:p>
        </p:txBody>
      </p:sp>
    </p:spTree>
    <p:extLst>
      <p:ext uri="{BB962C8B-B14F-4D97-AF65-F5344CB8AC3E}">
        <p14:creationId xmlns:p14="http://schemas.microsoft.com/office/powerpoint/2010/main" val="84354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430407-1D86-434D-BB3E-F6FCE8A6CA89}" type="datetimeFigureOut">
              <a:rPr lang="en-US" smtClean="0"/>
              <a:t>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3ECE5E-F833-40B0-BB9F-C9617621424F}" type="slidenum">
              <a:rPr lang="en-US" smtClean="0"/>
              <a:t>‹#›</a:t>
            </a:fld>
            <a:endParaRPr lang="en-US"/>
          </a:p>
        </p:txBody>
      </p:sp>
    </p:spTree>
    <p:extLst>
      <p:ext uri="{BB962C8B-B14F-4D97-AF65-F5344CB8AC3E}">
        <p14:creationId xmlns:p14="http://schemas.microsoft.com/office/powerpoint/2010/main" val="3905716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430407-1D86-434D-BB3E-F6FCE8A6CA89}" type="datetimeFigureOut">
              <a:rPr lang="en-US" smtClean="0"/>
              <a:t>2/15/2021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3ECE5E-F833-40B0-BB9F-C9617621424F}" type="slidenum">
              <a:rPr lang="en-US" smtClean="0"/>
              <a:t>‹#›</a:t>
            </a:fld>
            <a:endParaRPr lang="en-US"/>
          </a:p>
        </p:txBody>
      </p:sp>
    </p:spTree>
    <p:extLst>
      <p:ext uri="{BB962C8B-B14F-4D97-AF65-F5344CB8AC3E}">
        <p14:creationId xmlns:p14="http://schemas.microsoft.com/office/powerpoint/2010/main" val="294036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430407-1D86-434D-BB3E-F6FCE8A6CA89}" type="datetimeFigureOut">
              <a:rPr lang="en-US" smtClean="0"/>
              <a:t>2/15/2021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3ECE5E-F833-40B0-BB9F-C9617621424F}" type="slidenum">
              <a:rPr lang="en-US" smtClean="0"/>
              <a:t>‹#›</a:t>
            </a:fld>
            <a:endParaRPr lang="en-US"/>
          </a:p>
        </p:txBody>
      </p:sp>
    </p:spTree>
    <p:extLst>
      <p:ext uri="{BB962C8B-B14F-4D97-AF65-F5344CB8AC3E}">
        <p14:creationId xmlns:p14="http://schemas.microsoft.com/office/powerpoint/2010/main" val="51316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430407-1D86-434D-BB3E-F6FCE8A6CA89}" type="datetimeFigureOut">
              <a:rPr lang="en-US" smtClean="0"/>
              <a:t>2/15/2021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3ECE5E-F833-40B0-BB9F-C9617621424F}" type="slidenum">
              <a:rPr lang="en-US" smtClean="0"/>
              <a:t>‹#›</a:t>
            </a:fld>
            <a:endParaRPr lang="en-US"/>
          </a:p>
        </p:txBody>
      </p:sp>
    </p:spTree>
    <p:extLst>
      <p:ext uri="{BB962C8B-B14F-4D97-AF65-F5344CB8AC3E}">
        <p14:creationId xmlns:p14="http://schemas.microsoft.com/office/powerpoint/2010/main" val="3932496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430407-1D86-434D-BB3E-F6FCE8A6CA89}" type="datetimeFigureOut">
              <a:rPr lang="en-US" smtClean="0"/>
              <a:t>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3ECE5E-F833-40B0-BB9F-C9617621424F}" type="slidenum">
              <a:rPr lang="en-US" smtClean="0"/>
              <a:t>‹#›</a:t>
            </a:fld>
            <a:endParaRPr lang="en-US"/>
          </a:p>
        </p:txBody>
      </p:sp>
    </p:spTree>
    <p:extLst>
      <p:ext uri="{BB962C8B-B14F-4D97-AF65-F5344CB8AC3E}">
        <p14:creationId xmlns:p14="http://schemas.microsoft.com/office/powerpoint/2010/main" val="3263165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430407-1D86-434D-BB3E-F6FCE8A6CA89}" type="datetimeFigureOut">
              <a:rPr lang="en-US" smtClean="0"/>
              <a:t>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3ECE5E-F833-40B0-BB9F-C9617621424F}" type="slidenum">
              <a:rPr lang="en-US" smtClean="0"/>
              <a:t>‹#›</a:t>
            </a:fld>
            <a:endParaRPr lang="en-US"/>
          </a:p>
        </p:txBody>
      </p:sp>
    </p:spTree>
    <p:extLst>
      <p:ext uri="{BB962C8B-B14F-4D97-AF65-F5344CB8AC3E}">
        <p14:creationId xmlns:p14="http://schemas.microsoft.com/office/powerpoint/2010/main" val="2166507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AC430407-1D86-434D-BB3E-F6FCE8A6CA89}" type="datetimeFigureOut">
              <a:rPr lang="en-US" smtClean="0"/>
              <a:t>2/15/2021</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D3ECE5E-F833-40B0-BB9F-C9617621424F}" type="slidenum">
              <a:rPr lang="en-US" smtClean="0"/>
              <a:t>‹#›</a:t>
            </a:fld>
            <a:endParaRPr lang="en-US"/>
          </a:p>
        </p:txBody>
      </p:sp>
    </p:spTree>
    <p:extLst>
      <p:ext uri="{BB962C8B-B14F-4D97-AF65-F5344CB8AC3E}">
        <p14:creationId xmlns:p14="http://schemas.microsoft.com/office/powerpoint/2010/main" val="86054452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10"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D5A17AD-E948-4366-9696-AA6F4F5E3FCE}"/>
              </a:ext>
            </a:extLst>
          </p:cNvPr>
          <p:cNvSpPr>
            <a:spLocks noGrp="1"/>
          </p:cNvSpPr>
          <p:nvPr>
            <p:ph type="ctrTitle"/>
          </p:nvPr>
        </p:nvSpPr>
        <p:spPr>
          <a:xfrm>
            <a:off x="684212" y="685799"/>
            <a:ext cx="9678988" cy="3673474"/>
          </a:xfrm>
        </p:spPr>
        <p:txBody>
          <a:bodyPr>
            <a:normAutofit/>
          </a:bodyPr>
          <a:lstStyle/>
          <a:p>
            <a:r>
              <a:rPr lang="en-US" sz="6000">
                <a:solidFill>
                  <a:schemeClr val="tx2"/>
                </a:solidFill>
              </a:rPr>
              <a:t>Model Based Design – Matlab/Simulink</a:t>
            </a:r>
          </a:p>
        </p:txBody>
      </p:sp>
      <p:sp>
        <p:nvSpPr>
          <p:cNvPr id="3" name="Subtitle 2">
            <a:extLst>
              <a:ext uri="{FF2B5EF4-FFF2-40B4-BE49-F238E27FC236}">
                <a16:creationId xmlns:a16="http://schemas.microsoft.com/office/drawing/2014/main" id="{DC5C6EFC-2191-418A-9AD8-53267A44307A}"/>
              </a:ext>
            </a:extLst>
          </p:cNvPr>
          <p:cNvSpPr>
            <a:spLocks noGrp="1"/>
          </p:cNvSpPr>
          <p:nvPr>
            <p:ph type="subTitle" idx="1"/>
          </p:nvPr>
        </p:nvSpPr>
        <p:spPr>
          <a:xfrm>
            <a:off x="684212" y="4648198"/>
            <a:ext cx="7005742" cy="1143002"/>
          </a:xfrm>
        </p:spPr>
        <p:txBody>
          <a:bodyPr>
            <a:normAutofit/>
          </a:bodyPr>
          <a:lstStyle/>
          <a:p>
            <a:r>
              <a:rPr lang="en-US">
                <a:solidFill>
                  <a:schemeClr val="tx1">
                    <a:alpha val="80000"/>
                  </a:schemeClr>
                </a:solidFill>
              </a:rPr>
              <a:t>- Suryakiran</a:t>
            </a:r>
          </a:p>
        </p:txBody>
      </p:sp>
    </p:spTree>
    <p:extLst>
      <p:ext uri="{BB962C8B-B14F-4D97-AF65-F5344CB8AC3E}">
        <p14:creationId xmlns:p14="http://schemas.microsoft.com/office/powerpoint/2010/main" val="3526841014"/>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4E8587-B7A7-4BDA-BF70-F0D18F70D15C}"/>
              </a:ext>
            </a:extLst>
          </p:cNvPr>
          <p:cNvSpPr>
            <a:spLocks noGrp="1"/>
          </p:cNvSpPr>
          <p:nvPr>
            <p:ph type="title"/>
          </p:nvPr>
        </p:nvSpPr>
        <p:spPr>
          <a:xfrm>
            <a:off x="282136" y="189689"/>
            <a:ext cx="5813864" cy="520430"/>
          </a:xfrm>
        </p:spPr>
        <p:txBody>
          <a:bodyPr>
            <a:normAutofit fontScale="90000"/>
          </a:bodyPr>
          <a:lstStyle/>
          <a:p>
            <a:r>
              <a:rPr lang="en-US" dirty="0" err="1"/>
              <a:t>eXAMPLES</a:t>
            </a:r>
            <a:endParaRPr lang="en-US" dirty="0"/>
          </a:p>
        </p:txBody>
      </p:sp>
      <p:pic>
        <p:nvPicPr>
          <p:cNvPr id="2" name="Picture 1">
            <a:extLst>
              <a:ext uri="{FF2B5EF4-FFF2-40B4-BE49-F238E27FC236}">
                <a16:creationId xmlns:a16="http://schemas.microsoft.com/office/drawing/2014/main" id="{9F1CE39D-EC27-4DA1-A2FD-00AF9BDC9E2C}"/>
              </a:ext>
            </a:extLst>
          </p:cNvPr>
          <p:cNvPicPr>
            <a:picLocks noChangeAspect="1"/>
          </p:cNvPicPr>
          <p:nvPr/>
        </p:nvPicPr>
        <p:blipFill>
          <a:blip r:embed="rId2"/>
          <a:stretch>
            <a:fillRect/>
          </a:stretch>
        </p:blipFill>
        <p:spPr>
          <a:xfrm>
            <a:off x="765110" y="980112"/>
            <a:ext cx="9568599" cy="4897776"/>
          </a:xfrm>
          <a:prstGeom prst="rect">
            <a:avLst/>
          </a:prstGeom>
        </p:spPr>
      </p:pic>
    </p:spTree>
    <p:extLst>
      <p:ext uri="{BB962C8B-B14F-4D97-AF65-F5344CB8AC3E}">
        <p14:creationId xmlns:p14="http://schemas.microsoft.com/office/powerpoint/2010/main" val="3016298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4E8587-B7A7-4BDA-BF70-F0D18F70D15C}"/>
              </a:ext>
            </a:extLst>
          </p:cNvPr>
          <p:cNvSpPr>
            <a:spLocks noGrp="1"/>
          </p:cNvSpPr>
          <p:nvPr>
            <p:ph type="title"/>
          </p:nvPr>
        </p:nvSpPr>
        <p:spPr>
          <a:xfrm>
            <a:off x="684213" y="209145"/>
            <a:ext cx="3926698" cy="520430"/>
          </a:xfrm>
        </p:spPr>
        <p:txBody>
          <a:bodyPr>
            <a:normAutofit fontScale="90000"/>
          </a:bodyPr>
          <a:lstStyle/>
          <a:p>
            <a:r>
              <a:rPr lang="en-US" dirty="0"/>
              <a:t>SDLC –- V Model</a:t>
            </a:r>
          </a:p>
        </p:txBody>
      </p:sp>
      <p:pic>
        <p:nvPicPr>
          <p:cNvPr id="1026" name="Picture 2" descr="V-Model">
            <a:extLst>
              <a:ext uri="{FF2B5EF4-FFF2-40B4-BE49-F238E27FC236}">
                <a16:creationId xmlns:a16="http://schemas.microsoft.com/office/drawing/2014/main" id="{8C819A9C-F173-415F-A285-E275B3D091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35" y="1282733"/>
            <a:ext cx="5039401" cy="4961548"/>
          </a:xfrm>
          <a:prstGeom prst="rect">
            <a:avLst/>
          </a:prstGeom>
          <a:noFill/>
          <a:extLst>
            <a:ext uri="{909E8E84-426E-40DD-AFC4-6F175D3DCCD1}">
              <a14:hiddenFill xmlns:a14="http://schemas.microsoft.com/office/drawing/2010/main">
                <a:solidFill>
                  <a:srgbClr val="FFFFFF"/>
                </a:solidFill>
              </a14:hiddenFill>
            </a:ext>
          </a:extLst>
        </p:spPr>
      </p:pic>
      <p:sp>
        <p:nvSpPr>
          <p:cNvPr id="29" name="Text Placeholder 2">
            <a:extLst>
              <a:ext uri="{FF2B5EF4-FFF2-40B4-BE49-F238E27FC236}">
                <a16:creationId xmlns:a16="http://schemas.microsoft.com/office/drawing/2014/main" id="{96D91D20-E56B-4971-93EA-700AB4B5D70E}"/>
              </a:ext>
            </a:extLst>
          </p:cNvPr>
          <p:cNvSpPr>
            <a:spLocks noGrp="1"/>
          </p:cNvSpPr>
          <p:nvPr>
            <p:ph type="body" idx="1"/>
          </p:nvPr>
        </p:nvSpPr>
        <p:spPr>
          <a:xfrm>
            <a:off x="5117222" y="2991448"/>
            <a:ext cx="6861243" cy="3557173"/>
          </a:xfrm>
        </p:spPr>
        <p:txBody>
          <a:bodyPr>
            <a:normAutofit fontScale="92500" lnSpcReduction="10000"/>
          </a:bodyPr>
          <a:lstStyle/>
          <a:p>
            <a:pPr marL="342900" indent="-342900">
              <a:buFontTx/>
              <a:buChar char="-"/>
            </a:pPr>
            <a:r>
              <a:rPr lang="en-US" dirty="0"/>
              <a:t>Based on V-Model</a:t>
            </a:r>
          </a:p>
          <a:p>
            <a:pPr marL="342900" indent="-342900">
              <a:buFontTx/>
              <a:buChar char="-"/>
            </a:pPr>
            <a:r>
              <a:rPr lang="en-US" dirty="0"/>
              <a:t>Implementation using model instead of hard coding; code is generated automatically when model is already simulated and approved.</a:t>
            </a:r>
          </a:p>
          <a:p>
            <a:pPr marL="342900" indent="-342900">
              <a:buFontTx/>
              <a:buChar char="-"/>
            </a:pPr>
            <a:r>
              <a:rPr lang="en-US" dirty="0"/>
              <a:t>Why MBD? Growing complexity &amp; functionality of systems &amp; software.</a:t>
            </a:r>
          </a:p>
          <a:p>
            <a:pPr marL="342900" indent="-342900">
              <a:buFontTx/>
              <a:buChar char="-"/>
            </a:pPr>
            <a:r>
              <a:rPr lang="en-US" dirty="0"/>
              <a:t>Advantages:</a:t>
            </a:r>
          </a:p>
          <a:p>
            <a:pPr marL="800100" lvl="1" indent="-342900">
              <a:buFontTx/>
              <a:buChar char="-"/>
            </a:pPr>
            <a:r>
              <a:rPr lang="en-US" dirty="0"/>
              <a:t>Lowering barrier to entry</a:t>
            </a:r>
          </a:p>
          <a:p>
            <a:pPr marL="800100" lvl="1" indent="-342900">
              <a:buFontTx/>
              <a:buChar char="-"/>
            </a:pPr>
            <a:r>
              <a:rPr lang="en-US" dirty="0"/>
              <a:t>Parameterization : key properties are parameters</a:t>
            </a:r>
          </a:p>
          <a:p>
            <a:pPr marL="800100" lvl="1" indent="-342900">
              <a:buFontTx/>
              <a:buChar char="-"/>
            </a:pPr>
            <a:r>
              <a:rPr lang="en-US" dirty="0"/>
              <a:t>Reusability</a:t>
            </a:r>
          </a:p>
        </p:txBody>
      </p:sp>
      <p:pic>
        <p:nvPicPr>
          <p:cNvPr id="7" name="Picture 6">
            <a:extLst>
              <a:ext uri="{FF2B5EF4-FFF2-40B4-BE49-F238E27FC236}">
                <a16:creationId xmlns:a16="http://schemas.microsoft.com/office/drawing/2014/main" id="{19B3D429-2B88-482F-95A6-DBEC964FB3DD}"/>
              </a:ext>
            </a:extLst>
          </p:cNvPr>
          <p:cNvPicPr>
            <a:picLocks noChangeAspect="1"/>
          </p:cNvPicPr>
          <p:nvPr/>
        </p:nvPicPr>
        <p:blipFill>
          <a:blip r:embed="rId3"/>
          <a:stretch>
            <a:fillRect/>
          </a:stretch>
        </p:blipFill>
        <p:spPr>
          <a:xfrm>
            <a:off x="6939066" y="112426"/>
            <a:ext cx="3784059" cy="2438290"/>
          </a:xfrm>
          <a:prstGeom prst="rect">
            <a:avLst/>
          </a:prstGeom>
        </p:spPr>
      </p:pic>
      <p:sp>
        <p:nvSpPr>
          <p:cNvPr id="32" name="Title 3">
            <a:extLst>
              <a:ext uri="{FF2B5EF4-FFF2-40B4-BE49-F238E27FC236}">
                <a16:creationId xmlns:a16="http://schemas.microsoft.com/office/drawing/2014/main" id="{B9FB1718-4097-44FC-B1DF-5E9FA575917D}"/>
              </a:ext>
            </a:extLst>
          </p:cNvPr>
          <p:cNvSpPr txBox="1">
            <a:spLocks/>
          </p:cNvSpPr>
          <p:nvPr/>
        </p:nvSpPr>
        <p:spPr>
          <a:xfrm>
            <a:off x="7476065" y="2550716"/>
            <a:ext cx="3263271" cy="440732"/>
          </a:xfrm>
          <a:prstGeom prst="rect">
            <a:avLst/>
          </a:prstGeom>
          <a:effectLst/>
        </p:spPr>
        <p:txBody>
          <a:bodyPr vert="horz" lIns="91440" tIns="45720" rIns="91440" bIns="45720" rtlCol="0" anchor="ctr">
            <a:normAutofit fontScale="60000" lnSpcReduction="20000"/>
          </a:bodyPr>
          <a:lstStyle>
            <a:lvl1pPr algn="l" defTabSz="457200" rtl="0" eaLnBrk="1" latinLnBrk="0" hangingPunct="1">
              <a:spcBef>
                <a:spcPct val="0"/>
              </a:spcBef>
              <a:buNone/>
              <a:defRPr sz="32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Product Engineering</a:t>
            </a:r>
          </a:p>
        </p:txBody>
      </p:sp>
    </p:spTree>
    <p:extLst>
      <p:ext uri="{BB962C8B-B14F-4D97-AF65-F5344CB8AC3E}">
        <p14:creationId xmlns:p14="http://schemas.microsoft.com/office/powerpoint/2010/main" val="1934735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CE712C-A4DC-44D4-BC78-4F394CCD47D4}"/>
              </a:ext>
            </a:extLst>
          </p:cNvPr>
          <p:cNvPicPr>
            <a:picLocks noChangeAspect="1"/>
          </p:cNvPicPr>
          <p:nvPr/>
        </p:nvPicPr>
        <p:blipFill>
          <a:blip r:embed="rId2"/>
          <a:stretch>
            <a:fillRect/>
          </a:stretch>
        </p:blipFill>
        <p:spPr>
          <a:xfrm>
            <a:off x="157162" y="352425"/>
            <a:ext cx="11877675" cy="6153150"/>
          </a:xfrm>
          <a:prstGeom prst="rect">
            <a:avLst/>
          </a:prstGeom>
        </p:spPr>
      </p:pic>
    </p:spTree>
    <p:extLst>
      <p:ext uri="{BB962C8B-B14F-4D97-AF65-F5344CB8AC3E}">
        <p14:creationId xmlns:p14="http://schemas.microsoft.com/office/powerpoint/2010/main" val="1525488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87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4E8587-B7A7-4BDA-BF70-F0D18F70D15C}"/>
              </a:ext>
            </a:extLst>
          </p:cNvPr>
          <p:cNvSpPr>
            <a:spLocks noGrp="1"/>
          </p:cNvSpPr>
          <p:nvPr>
            <p:ph type="title"/>
          </p:nvPr>
        </p:nvSpPr>
        <p:spPr>
          <a:xfrm>
            <a:off x="282136" y="189689"/>
            <a:ext cx="5813864" cy="520430"/>
          </a:xfrm>
        </p:spPr>
        <p:txBody>
          <a:bodyPr>
            <a:normAutofit fontScale="90000"/>
          </a:bodyPr>
          <a:lstStyle/>
          <a:p>
            <a:r>
              <a:rPr lang="en-US"/>
              <a:t>Model Based Engineering</a:t>
            </a:r>
            <a:endParaRPr lang="en-US" dirty="0"/>
          </a:p>
        </p:txBody>
      </p:sp>
      <p:sp>
        <p:nvSpPr>
          <p:cNvPr id="29" name="Text Placeholder 2">
            <a:extLst>
              <a:ext uri="{FF2B5EF4-FFF2-40B4-BE49-F238E27FC236}">
                <a16:creationId xmlns:a16="http://schemas.microsoft.com/office/drawing/2014/main" id="{96D91D20-E56B-4971-93EA-700AB4B5D70E}"/>
              </a:ext>
            </a:extLst>
          </p:cNvPr>
          <p:cNvSpPr>
            <a:spLocks noGrp="1"/>
          </p:cNvSpPr>
          <p:nvPr>
            <p:ph type="body" idx="1"/>
          </p:nvPr>
        </p:nvSpPr>
        <p:spPr>
          <a:xfrm>
            <a:off x="176502" y="829809"/>
            <a:ext cx="11661272" cy="5257724"/>
          </a:xfrm>
        </p:spPr>
        <p:txBody>
          <a:bodyPr>
            <a:normAutofit/>
          </a:bodyPr>
          <a:lstStyle/>
          <a:p>
            <a:pPr marL="342900" indent="-342900">
              <a:buFontTx/>
              <a:buChar char="-"/>
            </a:pPr>
            <a:r>
              <a:rPr lang="en-US" dirty="0"/>
              <a:t>An approach to engineering that uses models as an integral part of the technical baseline that includes the requirements, analysis, design, implementation, and verification of the product throughout the acquisition life cycle.</a:t>
            </a:r>
          </a:p>
          <a:p>
            <a:pPr marL="342900" indent="-342900">
              <a:buFontTx/>
              <a:buChar char="-"/>
            </a:pPr>
            <a:r>
              <a:rPr lang="en-US" b="1" dirty="0"/>
              <a:t>MIL Simulation </a:t>
            </a:r>
            <a:r>
              <a:rPr lang="en-US" dirty="0"/>
              <a:t>: Plant, Controller &amp; Input are modelled &amp; simulated (Build's confidence)</a:t>
            </a:r>
          </a:p>
          <a:p>
            <a:pPr marL="342900" indent="-342900">
              <a:buFontTx/>
              <a:buChar char="-"/>
            </a:pPr>
            <a:r>
              <a:rPr lang="en-US" b="1" dirty="0"/>
              <a:t>SIL Simulation </a:t>
            </a:r>
            <a:r>
              <a:rPr lang="en-US" dirty="0"/>
              <a:t>: The code generated from Algorithm is run in the host computer to drive the plant model. Used to test code coverage, execution time metrics etc.</a:t>
            </a:r>
          </a:p>
          <a:p>
            <a:pPr marL="342900" indent="-342900">
              <a:buFontTx/>
              <a:buChar char="-"/>
            </a:pPr>
            <a:r>
              <a:rPr lang="en-US" b="1" dirty="0"/>
              <a:t>PIL Simulation </a:t>
            </a:r>
            <a:r>
              <a:rPr lang="en-US" dirty="0"/>
              <a:t>: code generated from a Simulink® model runs directly on the target hardware, which means you can test models on the hardware using the same test cases as on the host. PIL tests are designed to expose problems with execution in the embedded environment. For instance, does your control loop fit within the execution time available on the embedded processor?</a:t>
            </a:r>
          </a:p>
          <a:p>
            <a:pPr marL="342900" indent="-342900">
              <a:buFontTx/>
              <a:buChar char="-"/>
            </a:pPr>
            <a:r>
              <a:rPr lang="en-US" b="1" dirty="0"/>
              <a:t>HIL Simulation </a:t>
            </a:r>
            <a:r>
              <a:rPr lang="en-US" dirty="0"/>
              <a:t>: Plant simulated in HW; Code generated is ported to the Embedded HW</a:t>
            </a:r>
          </a:p>
        </p:txBody>
      </p:sp>
    </p:spTree>
    <p:extLst>
      <p:ext uri="{BB962C8B-B14F-4D97-AF65-F5344CB8AC3E}">
        <p14:creationId xmlns:p14="http://schemas.microsoft.com/office/powerpoint/2010/main" val="2391072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65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4E8587-B7A7-4BDA-BF70-F0D18F70D15C}"/>
              </a:ext>
            </a:extLst>
          </p:cNvPr>
          <p:cNvSpPr>
            <a:spLocks noGrp="1"/>
          </p:cNvSpPr>
          <p:nvPr>
            <p:ph type="title"/>
          </p:nvPr>
        </p:nvSpPr>
        <p:spPr>
          <a:xfrm>
            <a:off x="282136" y="189689"/>
            <a:ext cx="5813864" cy="520430"/>
          </a:xfrm>
        </p:spPr>
        <p:txBody>
          <a:bodyPr>
            <a:normAutofit fontScale="90000"/>
          </a:bodyPr>
          <a:lstStyle/>
          <a:p>
            <a:r>
              <a:rPr lang="en-US"/>
              <a:t>Solving the Model</a:t>
            </a:r>
            <a:endParaRPr lang="en-US" dirty="0"/>
          </a:p>
        </p:txBody>
      </p:sp>
      <p:sp>
        <p:nvSpPr>
          <p:cNvPr id="29" name="Text Placeholder 2">
            <a:extLst>
              <a:ext uri="{FF2B5EF4-FFF2-40B4-BE49-F238E27FC236}">
                <a16:creationId xmlns:a16="http://schemas.microsoft.com/office/drawing/2014/main" id="{96D91D20-E56B-4971-93EA-700AB4B5D70E}"/>
              </a:ext>
            </a:extLst>
          </p:cNvPr>
          <p:cNvSpPr>
            <a:spLocks noGrp="1"/>
          </p:cNvSpPr>
          <p:nvPr>
            <p:ph type="body" idx="1"/>
          </p:nvPr>
        </p:nvSpPr>
        <p:spPr>
          <a:xfrm>
            <a:off x="176502" y="710119"/>
            <a:ext cx="11661272" cy="5439221"/>
          </a:xfrm>
        </p:spPr>
        <p:txBody>
          <a:bodyPr>
            <a:normAutofit fontScale="77500" lnSpcReduction="20000"/>
          </a:bodyPr>
          <a:lstStyle/>
          <a:p>
            <a:pPr marL="342900" indent="-342900">
              <a:buFontTx/>
              <a:buChar char="-"/>
            </a:pPr>
            <a:r>
              <a:rPr lang="en-US" dirty="0">
                <a:solidFill>
                  <a:schemeClr val="accent1"/>
                </a:solidFill>
              </a:rPr>
              <a:t>The process of computing the states of a model at successive time steps over a specified time span.</a:t>
            </a:r>
          </a:p>
          <a:p>
            <a:pPr marL="342900" indent="-342900">
              <a:buFontTx/>
              <a:buChar char="-"/>
            </a:pPr>
            <a:r>
              <a:rPr lang="en-US" dirty="0">
                <a:solidFill>
                  <a:schemeClr val="accent1"/>
                </a:solidFill>
              </a:rPr>
              <a:t>Solver selection based on time &amp; accuracy</a:t>
            </a:r>
          </a:p>
          <a:p>
            <a:pPr marL="342900" indent="-342900">
              <a:buFontTx/>
              <a:buChar char="-"/>
            </a:pPr>
            <a:r>
              <a:rPr lang="en-US" dirty="0">
                <a:solidFill>
                  <a:schemeClr val="accent1"/>
                </a:solidFill>
              </a:rPr>
              <a:t>Step Size: Size of each successive time interval</a:t>
            </a:r>
          </a:p>
          <a:p>
            <a:pPr marL="342900" indent="-342900">
              <a:buFontTx/>
              <a:buChar char="-"/>
            </a:pPr>
            <a:r>
              <a:rPr lang="en-US" dirty="0">
                <a:solidFill>
                  <a:schemeClr val="accent1"/>
                </a:solidFill>
              </a:rPr>
              <a:t>Solver  : A solver is a program that applies a numerical method to solve the set of ODEs that represent the continuous states of dynamic system/model. </a:t>
            </a:r>
          </a:p>
          <a:p>
            <a:pPr marL="342900" indent="-342900">
              <a:buFontTx/>
              <a:buChar char="-"/>
            </a:pPr>
            <a:r>
              <a:rPr lang="en-US" dirty="0">
                <a:solidFill>
                  <a:schemeClr val="accent1"/>
                </a:solidFill>
              </a:rPr>
              <a:t>Sequence of Operation: Left to Right, Top to Bottom; solves sequentially (See sorted execution order)</a:t>
            </a:r>
          </a:p>
          <a:p>
            <a:pPr marL="800100" lvl="1" indent="-342900">
              <a:buFontTx/>
              <a:buChar char="-"/>
            </a:pPr>
            <a:r>
              <a:rPr lang="en-US" b="1" dirty="0"/>
              <a:t>Fixed Step/Variable Step </a:t>
            </a:r>
            <a:r>
              <a:rPr lang="en-US" dirty="0"/>
              <a:t>: </a:t>
            </a:r>
            <a:r>
              <a:rPr lang="en-US" b="0" i="0" dirty="0">
                <a:solidFill>
                  <a:srgbClr val="404040"/>
                </a:solidFill>
                <a:effectLst/>
                <a:latin typeface="Arial" panose="020B0604020202020204" pitchFamily="34" charset="0"/>
              </a:rPr>
              <a:t> With a fixed-step solver, the step size remains constant throughout the simulation. With a variable-step solver, the step size can vary from step to step, depending on the model dynamics. In particular, a variable-step solver increases or reduces the step size to meet the error tolerances that you specify.</a:t>
            </a:r>
            <a:endParaRPr lang="en-US" dirty="0"/>
          </a:p>
          <a:p>
            <a:pPr marL="800100" lvl="1" indent="-342900">
              <a:buFontTx/>
              <a:buChar char="-"/>
            </a:pPr>
            <a:r>
              <a:rPr lang="en-US" b="0" i="1" dirty="0">
                <a:solidFill>
                  <a:srgbClr val="404040"/>
                </a:solidFill>
                <a:effectLst/>
                <a:latin typeface="Arial" panose="020B0604020202020204" pitchFamily="34" charset="0"/>
              </a:rPr>
              <a:t>Fixed-step solvers</a:t>
            </a:r>
            <a:r>
              <a:rPr lang="en-US" b="0" i="0" dirty="0">
                <a:solidFill>
                  <a:srgbClr val="404040"/>
                </a:solidFill>
                <a:effectLst/>
                <a:latin typeface="Arial" panose="020B0604020202020204" pitchFamily="34" charset="0"/>
              </a:rPr>
              <a:t> solve the model at regular time intervals from the beginning to the end of the simulation. You can specify the step size or let the solver choose the step size. Generally, decreasing the step size increases the accuracy of the results while increasing the time required to simulate the system.</a:t>
            </a:r>
          </a:p>
          <a:p>
            <a:pPr marL="800100" lvl="1" indent="-342900">
              <a:buFontTx/>
              <a:buChar char="-"/>
            </a:pPr>
            <a:r>
              <a:rPr lang="en-US" b="0" i="1" dirty="0">
                <a:solidFill>
                  <a:srgbClr val="404040"/>
                </a:solidFill>
                <a:effectLst/>
                <a:latin typeface="Arial" panose="020B0604020202020204" pitchFamily="34" charset="0"/>
              </a:rPr>
              <a:t>Variable-step solvers </a:t>
            </a:r>
            <a:r>
              <a:rPr lang="en-US" b="0" i="0" dirty="0">
                <a:solidFill>
                  <a:srgbClr val="404040"/>
                </a:solidFill>
                <a:effectLst/>
                <a:latin typeface="Arial" panose="020B0604020202020204" pitchFamily="34" charset="0"/>
              </a:rPr>
              <a:t>vary the step size during the simulation. They reduce the step size to increase accuracy when a model's states are changing rapidly and increase the step size to avoid taking unnecessary steps when the model's states are changing slowly. Computing the step size adds to the computational overhead at each step but can reduce the total number of steps, and hence the simulation time required to maintain a specified level of accuracy for models with rapidly changing or piecewise continuous states.</a:t>
            </a:r>
          </a:p>
          <a:p>
            <a:pPr marL="800100" lvl="1" indent="-342900">
              <a:buFontTx/>
              <a:buChar char="-"/>
            </a:pPr>
            <a:r>
              <a:rPr lang="en-US" b="1" dirty="0"/>
              <a:t>Continuous /Discrete</a:t>
            </a:r>
          </a:p>
          <a:p>
            <a:pPr marL="800100" lvl="1" indent="-342900">
              <a:buFontTx/>
              <a:buChar char="-"/>
            </a:pPr>
            <a:r>
              <a:rPr lang="en-US" b="0" i="1" dirty="0">
                <a:solidFill>
                  <a:srgbClr val="404040"/>
                </a:solidFill>
                <a:effectLst/>
                <a:latin typeface="Arial" panose="020B0604020202020204" pitchFamily="34" charset="0"/>
              </a:rPr>
              <a:t>Continuous solvers</a:t>
            </a:r>
            <a:r>
              <a:rPr lang="en-US" b="0" i="0" dirty="0">
                <a:solidFill>
                  <a:srgbClr val="404040"/>
                </a:solidFill>
                <a:effectLst/>
                <a:latin typeface="Arial" panose="020B0604020202020204" pitchFamily="34" charset="0"/>
              </a:rPr>
              <a:t> use numerical integration to compute a model's continuous states at the current time step based on the states at previous time steps and the state derivatives. Continuous solvers rely on the individual blocks to compute the values of the model's discrete states at each time step.</a:t>
            </a:r>
          </a:p>
          <a:p>
            <a:pPr marL="800100" lvl="1" indent="-342900">
              <a:buFontTx/>
              <a:buChar char="-"/>
            </a:pPr>
            <a:r>
              <a:rPr lang="en-US" b="0" i="1" dirty="0">
                <a:solidFill>
                  <a:srgbClr val="404040"/>
                </a:solidFill>
                <a:effectLst/>
                <a:latin typeface="Arial" panose="020B0604020202020204" pitchFamily="34" charset="0"/>
              </a:rPr>
              <a:t>Discrete solvers</a:t>
            </a:r>
            <a:r>
              <a:rPr lang="en-US" b="0" i="0" dirty="0">
                <a:solidFill>
                  <a:srgbClr val="404040"/>
                </a:solidFill>
                <a:effectLst/>
                <a:latin typeface="Arial" panose="020B0604020202020204" pitchFamily="34" charset="0"/>
              </a:rPr>
              <a:t> exist primarily to solve purely discrete models. They compute the next simulation time step for a model and nothing else. In performing these computations, they rely on each block in the model to update its individual discrete states.</a:t>
            </a:r>
            <a:endParaRPr lang="en-US" dirty="0"/>
          </a:p>
        </p:txBody>
      </p:sp>
    </p:spTree>
    <p:extLst>
      <p:ext uri="{BB962C8B-B14F-4D97-AF65-F5344CB8AC3E}">
        <p14:creationId xmlns:p14="http://schemas.microsoft.com/office/powerpoint/2010/main" val="3767819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4E8587-B7A7-4BDA-BF70-F0D18F70D15C}"/>
              </a:ext>
            </a:extLst>
          </p:cNvPr>
          <p:cNvSpPr>
            <a:spLocks noGrp="1"/>
          </p:cNvSpPr>
          <p:nvPr>
            <p:ph type="title"/>
          </p:nvPr>
        </p:nvSpPr>
        <p:spPr>
          <a:xfrm>
            <a:off x="282136" y="189689"/>
            <a:ext cx="5813864" cy="520430"/>
          </a:xfrm>
        </p:spPr>
        <p:txBody>
          <a:bodyPr>
            <a:normAutofit fontScale="90000"/>
          </a:bodyPr>
          <a:lstStyle/>
          <a:p>
            <a:r>
              <a:rPr lang="en-US" dirty="0"/>
              <a:t>Resources</a:t>
            </a:r>
          </a:p>
        </p:txBody>
      </p:sp>
      <p:sp>
        <p:nvSpPr>
          <p:cNvPr id="29" name="Text Placeholder 2">
            <a:extLst>
              <a:ext uri="{FF2B5EF4-FFF2-40B4-BE49-F238E27FC236}">
                <a16:creationId xmlns:a16="http://schemas.microsoft.com/office/drawing/2014/main" id="{96D91D20-E56B-4971-93EA-700AB4B5D70E}"/>
              </a:ext>
            </a:extLst>
          </p:cNvPr>
          <p:cNvSpPr>
            <a:spLocks noGrp="1"/>
          </p:cNvSpPr>
          <p:nvPr>
            <p:ph type="body" idx="1"/>
          </p:nvPr>
        </p:nvSpPr>
        <p:spPr>
          <a:xfrm>
            <a:off x="176502" y="829809"/>
            <a:ext cx="11661272" cy="2712461"/>
          </a:xfrm>
        </p:spPr>
        <p:txBody>
          <a:bodyPr>
            <a:normAutofit/>
          </a:bodyPr>
          <a:lstStyle/>
          <a:p>
            <a:pPr marL="342900" indent="-342900">
              <a:buFontTx/>
              <a:buChar char="-"/>
            </a:pPr>
            <a:r>
              <a:rPr lang="en-US" dirty="0"/>
              <a:t>Simulink on Ramp</a:t>
            </a:r>
          </a:p>
          <a:p>
            <a:pPr marL="342900" indent="-342900">
              <a:buFontTx/>
              <a:buChar char="-"/>
            </a:pPr>
            <a:r>
              <a:rPr lang="en-US" dirty="0" err="1"/>
              <a:t>Matlab</a:t>
            </a:r>
            <a:r>
              <a:rPr lang="en-US" dirty="0"/>
              <a:t> on Ramp</a:t>
            </a:r>
          </a:p>
          <a:p>
            <a:pPr marL="342900" indent="-342900">
              <a:buFontTx/>
              <a:buChar char="-"/>
            </a:pPr>
            <a:r>
              <a:rPr lang="en-US" dirty="0"/>
              <a:t>‘</a:t>
            </a:r>
            <a:r>
              <a:rPr lang="en-US" dirty="0" err="1"/>
              <a:t>sldemo</a:t>
            </a:r>
            <a:r>
              <a:rPr lang="en-US" dirty="0"/>
              <a:t>’ in command window</a:t>
            </a:r>
          </a:p>
          <a:p>
            <a:pPr marL="342900" indent="-342900">
              <a:buFontTx/>
              <a:buChar char="-"/>
            </a:pPr>
            <a:r>
              <a:rPr lang="en-US" dirty="0"/>
              <a:t> MATLAB help</a:t>
            </a:r>
          </a:p>
          <a:p>
            <a:pPr marL="342900" indent="-342900">
              <a:buFontTx/>
              <a:buChar char="-"/>
            </a:pPr>
            <a:r>
              <a:rPr lang="en-US" dirty="0"/>
              <a:t>For help on </a:t>
            </a:r>
            <a:r>
              <a:rPr lang="en-US" dirty="0" err="1"/>
              <a:t>matlab</a:t>
            </a:r>
            <a:r>
              <a:rPr lang="en-US" dirty="0"/>
              <a:t> commands type, help ‘your command’ in command window</a:t>
            </a:r>
          </a:p>
          <a:p>
            <a:pPr marL="342900" indent="-342900">
              <a:buFontTx/>
              <a:buChar char="-"/>
            </a:pPr>
            <a:endParaRPr lang="en-US" dirty="0"/>
          </a:p>
        </p:txBody>
      </p:sp>
    </p:spTree>
    <p:extLst>
      <p:ext uri="{BB962C8B-B14F-4D97-AF65-F5344CB8AC3E}">
        <p14:creationId xmlns:p14="http://schemas.microsoft.com/office/powerpoint/2010/main" val="2671096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4E8587-B7A7-4BDA-BF70-F0D18F70D15C}"/>
              </a:ext>
            </a:extLst>
          </p:cNvPr>
          <p:cNvSpPr>
            <a:spLocks noGrp="1"/>
          </p:cNvSpPr>
          <p:nvPr>
            <p:ph type="title"/>
          </p:nvPr>
        </p:nvSpPr>
        <p:spPr>
          <a:xfrm>
            <a:off x="282136" y="189689"/>
            <a:ext cx="5813864" cy="520430"/>
          </a:xfrm>
        </p:spPr>
        <p:txBody>
          <a:bodyPr>
            <a:normAutofit fontScale="90000"/>
          </a:bodyPr>
          <a:lstStyle/>
          <a:p>
            <a:r>
              <a:rPr lang="en-US" dirty="0" err="1"/>
              <a:t>eXAMPLES</a:t>
            </a:r>
            <a:endParaRPr lang="en-US" dirty="0"/>
          </a:p>
        </p:txBody>
      </p:sp>
      <p:pic>
        <p:nvPicPr>
          <p:cNvPr id="5" name="Picture 4">
            <a:extLst>
              <a:ext uri="{FF2B5EF4-FFF2-40B4-BE49-F238E27FC236}">
                <a16:creationId xmlns:a16="http://schemas.microsoft.com/office/drawing/2014/main" id="{3425BA8D-928C-41F5-8A93-D1BE11DE5903}"/>
              </a:ext>
            </a:extLst>
          </p:cNvPr>
          <p:cNvPicPr>
            <a:picLocks noChangeAspect="1"/>
          </p:cNvPicPr>
          <p:nvPr/>
        </p:nvPicPr>
        <p:blipFill>
          <a:blip r:embed="rId2"/>
          <a:stretch>
            <a:fillRect/>
          </a:stretch>
        </p:blipFill>
        <p:spPr>
          <a:xfrm>
            <a:off x="1166812" y="1195387"/>
            <a:ext cx="9858375" cy="4467225"/>
          </a:xfrm>
          <a:prstGeom prst="rect">
            <a:avLst/>
          </a:prstGeom>
        </p:spPr>
      </p:pic>
    </p:spTree>
    <p:extLst>
      <p:ext uri="{BB962C8B-B14F-4D97-AF65-F5344CB8AC3E}">
        <p14:creationId xmlns:p14="http://schemas.microsoft.com/office/powerpoint/2010/main" val="3269358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4E8587-B7A7-4BDA-BF70-F0D18F70D15C}"/>
              </a:ext>
            </a:extLst>
          </p:cNvPr>
          <p:cNvSpPr>
            <a:spLocks noGrp="1"/>
          </p:cNvSpPr>
          <p:nvPr>
            <p:ph type="title"/>
          </p:nvPr>
        </p:nvSpPr>
        <p:spPr>
          <a:xfrm>
            <a:off x="282136" y="189689"/>
            <a:ext cx="5813864" cy="520430"/>
          </a:xfrm>
        </p:spPr>
        <p:txBody>
          <a:bodyPr>
            <a:normAutofit fontScale="90000"/>
          </a:bodyPr>
          <a:lstStyle/>
          <a:p>
            <a:r>
              <a:rPr lang="en-US" dirty="0" err="1"/>
              <a:t>eXAMPLES</a:t>
            </a:r>
            <a:endParaRPr lang="en-US" dirty="0"/>
          </a:p>
        </p:txBody>
      </p:sp>
      <p:pic>
        <p:nvPicPr>
          <p:cNvPr id="2" name="Picture 1">
            <a:extLst>
              <a:ext uri="{FF2B5EF4-FFF2-40B4-BE49-F238E27FC236}">
                <a16:creationId xmlns:a16="http://schemas.microsoft.com/office/drawing/2014/main" id="{FA86F38F-06E8-4D66-BA44-92F76921D14A}"/>
              </a:ext>
            </a:extLst>
          </p:cNvPr>
          <p:cNvPicPr>
            <a:picLocks noChangeAspect="1"/>
          </p:cNvPicPr>
          <p:nvPr/>
        </p:nvPicPr>
        <p:blipFill>
          <a:blip r:embed="rId2"/>
          <a:stretch>
            <a:fillRect/>
          </a:stretch>
        </p:blipFill>
        <p:spPr>
          <a:xfrm>
            <a:off x="3171825" y="1157287"/>
            <a:ext cx="5848350" cy="4543425"/>
          </a:xfrm>
          <a:prstGeom prst="rect">
            <a:avLst/>
          </a:prstGeom>
        </p:spPr>
      </p:pic>
    </p:spTree>
    <p:extLst>
      <p:ext uri="{BB962C8B-B14F-4D97-AF65-F5344CB8AC3E}">
        <p14:creationId xmlns:p14="http://schemas.microsoft.com/office/powerpoint/2010/main" val="288211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4E8587-B7A7-4BDA-BF70-F0D18F70D15C}"/>
              </a:ext>
            </a:extLst>
          </p:cNvPr>
          <p:cNvSpPr>
            <a:spLocks noGrp="1"/>
          </p:cNvSpPr>
          <p:nvPr>
            <p:ph type="title"/>
          </p:nvPr>
        </p:nvSpPr>
        <p:spPr>
          <a:xfrm>
            <a:off x="282136" y="189689"/>
            <a:ext cx="5813864" cy="520430"/>
          </a:xfrm>
        </p:spPr>
        <p:txBody>
          <a:bodyPr>
            <a:normAutofit fontScale="90000"/>
          </a:bodyPr>
          <a:lstStyle/>
          <a:p>
            <a:r>
              <a:rPr lang="en-US" dirty="0" err="1"/>
              <a:t>eXAMPLES</a:t>
            </a:r>
            <a:endParaRPr lang="en-US" dirty="0"/>
          </a:p>
        </p:txBody>
      </p:sp>
      <p:pic>
        <p:nvPicPr>
          <p:cNvPr id="3" name="Picture 2">
            <a:extLst>
              <a:ext uri="{FF2B5EF4-FFF2-40B4-BE49-F238E27FC236}">
                <a16:creationId xmlns:a16="http://schemas.microsoft.com/office/drawing/2014/main" id="{53802286-386B-40F3-BC4F-4EC508269423}"/>
              </a:ext>
            </a:extLst>
          </p:cNvPr>
          <p:cNvPicPr>
            <a:picLocks noChangeAspect="1"/>
          </p:cNvPicPr>
          <p:nvPr/>
        </p:nvPicPr>
        <p:blipFill>
          <a:blip r:embed="rId2"/>
          <a:stretch>
            <a:fillRect/>
          </a:stretch>
        </p:blipFill>
        <p:spPr>
          <a:xfrm>
            <a:off x="0" y="1182537"/>
            <a:ext cx="12192000" cy="4492925"/>
          </a:xfrm>
          <a:prstGeom prst="rect">
            <a:avLst/>
          </a:prstGeom>
        </p:spPr>
      </p:pic>
    </p:spTree>
    <p:extLst>
      <p:ext uri="{BB962C8B-B14F-4D97-AF65-F5344CB8AC3E}">
        <p14:creationId xmlns:p14="http://schemas.microsoft.com/office/powerpoint/2010/main" val="74867140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1</TotalTime>
  <Words>658</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Slice</vt:lpstr>
      <vt:lpstr>Model Based Design – Matlab/Simulink</vt:lpstr>
      <vt:lpstr>SDLC –- V Model</vt:lpstr>
      <vt:lpstr>PowerPoint Presentation</vt:lpstr>
      <vt:lpstr>Model Based Engineering</vt:lpstr>
      <vt:lpstr>Solving the Model</vt:lpstr>
      <vt:lpstr>Resources</vt:lpstr>
      <vt:lpstr>eXAMPLES</vt:lpstr>
      <vt:lpstr>eXAMPLES</vt:lpstr>
      <vt:lpstr>eXAMPLES</vt:lpstr>
      <vt:lpstr>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Based Design – Matlab/Simulink</dc:title>
  <dc:creator>Suryakiran M George</dc:creator>
  <cp:lastModifiedBy>Suryakiran M George</cp:lastModifiedBy>
  <cp:revision>2</cp:revision>
  <dcterms:created xsi:type="dcterms:W3CDTF">2021-02-15T18:18:56Z</dcterms:created>
  <dcterms:modified xsi:type="dcterms:W3CDTF">2021-02-15T18:23:41Z</dcterms:modified>
</cp:coreProperties>
</file>