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0" r:id="rId16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76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281683"/>
            <a:ext cx="149860" cy="378460"/>
          </a:xfrm>
          <a:custGeom>
            <a:avLst/>
            <a:gdLst/>
            <a:ahLst/>
            <a:cxnLst/>
            <a:rect l="l" t="t" r="r" b="b"/>
            <a:pathLst>
              <a:path w="149860" h="378460">
                <a:moveTo>
                  <a:pt x="149352" y="377952"/>
                </a:moveTo>
                <a:lnTo>
                  <a:pt x="0" y="377952"/>
                </a:lnTo>
                <a:lnTo>
                  <a:pt x="0" y="0"/>
                </a:lnTo>
                <a:lnTo>
                  <a:pt x="149352" y="0"/>
                </a:lnTo>
                <a:lnTo>
                  <a:pt x="149352" y="377952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80360" y="2217419"/>
            <a:ext cx="4285488" cy="372008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81671" y="3596639"/>
            <a:ext cx="89916" cy="8991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69835" y="4974335"/>
            <a:ext cx="89916" cy="8991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93892" y="5873496"/>
            <a:ext cx="89915" cy="89915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89647" y="2249424"/>
            <a:ext cx="89916" cy="89916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86811" y="3596639"/>
            <a:ext cx="89916" cy="89916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81883" y="4981955"/>
            <a:ext cx="91439" cy="89915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81883" y="2257044"/>
            <a:ext cx="91439" cy="89916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53255" y="5873496"/>
            <a:ext cx="89915" cy="89915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3907535" y="2592324"/>
            <a:ext cx="2260600" cy="2260600"/>
          </a:xfrm>
          <a:custGeom>
            <a:avLst/>
            <a:gdLst/>
            <a:ahLst/>
            <a:cxnLst/>
            <a:rect l="l" t="t" r="r" b="b"/>
            <a:pathLst>
              <a:path w="2260600" h="2260600">
                <a:moveTo>
                  <a:pt x="1129283" y="2260091"/>
                </a:moveTo>
                <a:lnTo>
                  <a:pt x="1081574" y="2259100"/>
                </a:lnTo>
                <a:lnTo>
                  <a:pt x="1034367" y="2256152"/>
                </a:lnTo>
                <a:lnTo>
                  <a:pt x="987701" y="2251287"/>
                </a:lnTo>
                <a:lnTo>
                  <a:pt x="941617" y="2244543"/>
                </a:lnTo>
                <a:lnTo>
                  <a:pt x="896152" y="2235961"/>
                </a:lnTo>
                <a:lnTo>
                  <a:pt x="851347" y="2225580"/>
                </a:lnTo>
                <a:lnTo>
                  <a:pt x="807240" y="2213438"/>
                </a:lnTo>
                <a:lnTo>
                  <a:pt x="763872" y="2199576"/>
                </a:lnTo>
                <a:lnTo>
                  <a:pt x="721281" y="2184032"/>
                </a:lnTo>
                <a:lnTo>
                  <a:pt x="679507" y="2166846"/>
                </a:lnTo>
                <a:lnTo>
                  <a:pt x="638588" y="2148058"/>
                </a:lnTo>
                <a:lnTo>
                  <a:pt x="598565" y="2127705"/>
                </a:lnTo>
                <a:lnTo>
                  <a:pt x="559477" y="2105829"/>
                </a:lnTo>
                <a:lnTo>
                  <a:pt x="521362" y="2082467"/>
                </a:lnTo>
                <a:lnTo>
                  <a:pt x="484261" y="2057660"/>
                </a:lnTo>
                <a:lnTo>
                  <a:pt x="448212" y="2031447"/>
                </a:lnTo>
                <a:lnTo>
                  <a:pt x="413255" y="2003867"/>
                </a:lnTo>
                <a:lnTo>
                  <a:pt x="379430" y="1974959"/>
                </a:lnTo>
                <a:lnTo>
                  <a:pt x="346774" y="1944762"/>
                </a:lnTo>
                <a:lnTo>
                  <a:pt x="315329" y="1913317"/>
                </a:lnTo>
                <a:lnTo>
                  <a:pt x="285132" y="1880661"/>
                </a:lnTo>
                <a:lnTo>
                  <a:pt x="256224" y="1846836"/>
                </a:lnTo>
                <a:lnTo>
                  <a:pt x="228644" y="1811879"/>
                </a:lnTo>
                <a:lnTo>
                  <a:pt x="202431" y="1775830"/>
                </a:lnTo>
                <a:lnTo>
                  <a:pt x="177624" y="1738729"/>
                </a:lnTo>
                <a:lnTo>
                  <a:pt x="154262" y="1700614"/>
                </a:lnTo>
                <a:lnTo>
                  <a:pt x="132386" y="1661526"/>
                </a:lnTo>
                <a:lnTo>
                  <a:pt x="112033" y="1621503"/>
                </a:lnTo>
                <a:lnTo>
                  <a:pt x="93245" y="1580584"/>
                </a:lnTo>
                <a:lnTo>
                  <a:pt x="76059" y="1538810"/>
                </a:lnTo>
                <a:lnTo>
                  <a:pt x="60515" y="1496219"/>
                </a:lnTo>
                <a:lnTo>
                  <a:pt x="46653" y="1452851"/>
                </a:lnTo>
                <a:lnTo>
                  <a:pt x="34511" y="1408744"/>
                </a:lnTo>
                <a:lnTo>
                  <a:pt x="24130" y="1363939"/>
                </a:lnTo>
                <a:lnTo>
                  <a:pt x="15548" y="1318474"/>
                </a:lnTo>
                <a:lnTo>
                  <a:pt x="8804" y="1272390"/>
                </a:lnTo>
                <a:lnTo>
                  <a:pt x="3939" y="1225724"/>
                </a:lnTo>
                <a:lnTo>
                  <a:pt x="991" y="1178517"/>
                </a:lnTo>
                <a:lnTo>
                  <a:pt x="0" y="1130808"/>
                </a:lnTo>
                <a:lnTo>
                  <a:pt x="991" y="1082984"/>
                </a:lnTo>
                <a:lnTo>
                  <a:pt x="3939" y="1035668"/>
                </a:lnTo>
                <a:lnTo>
                  <a:pt x="8804" y="988900"/>
                </a:lnTo>
                <a:lnTo>
                  <a:pt x="15548" y="942718"/>
                </a:lnTo>
                <a:lnTo>
                  <a:pt x="24130" y="897162"/>
                </a:lnTo>
                <a:lnTo>
                  <a:pt x="34511" y="852270"/>
                </a:lnTo>
                <a:lnTo>
                  <a:pt x="46653" y="808082"/>
                </a:lnTo>
                <a:lnTo>
                  <a:pt x="60515" y="764637"/>
                </a:lnTo>
                <a:lnTo>
                  <a:pt x="76059" y="721975"/>
                </a:lnTo>
                <a:lnTo>
                  <a:pt x="93245" y="680133"/>
                </a:lnTo>
                <a:lnTo>
                  <a:pt x="112033" y="639152"/>
                </a:lnTo>
                <a:lnTo>
                  <a:pt x="132386" y="599071"/>
                </a:lnTo>
                <a:lnTo>
                  <a:pt x="154262" y="559928"/>
                </a:lnTo>
                <a:lnTo>
                  <a:pt x="177624" y="521764"/>
                </a:lnTo>
                <a:lnTo>
                  <a:pt x="202431" y="484616"/>
                </a:lnTo>
                <a:lnTo>
                  <a:pt x="228644" y="448525"/>
                </a:lnTo>
                <a:lnTo>
                  <a:pt x="256224" y="413529"/>
                </a:lnTo>
                <a:lnTo>
                  <a:pt x="285132" y="379668"/>
                </a:lnTo>
                <a:lnTo>
                  <a:pt x="315329" y="346980"/>
                </a:lnTo>
                <a:lnTo>
                  <a:pt x="346774" y="315505"/>
                </a:lnTo>
                <a:lnTo>
                  <a:pt x="379430" y="285282"/>
                </a:lnTo>
                <a:lnTo>
                  <a:pt x="413255" y="256351"/>
                </a:lnTo>
                <a:lnTo>
                  <a:pt x="448212" y="228749"/>
                </a:lnTo>
                <a:lnTo>
                  <a:pt x="484261" y="202517"/>
                </a:lnTo>
                <a:lnTo>
                  <a:pt x="521362" y="177694"/>
                </a:lnTo>
                <a:lnTo>
                  <a:pt x="559477" y="154319"/>
                </a:lnTo>
                <a:lnTo>
                  <a:pt x="598565" y="132430"/>
                </a:lnTo>
                <a:lnTo>
                  <a:pt x="638588" y="112068"/>
                </a:lnTo>
                <a:lnTo>
                  <a:pt x="679507" y="93270"/>
                </a:lnTo>
                <a:lnTo>
                  <a:pt x="721281" y="76077"/>
                </a:lnTo>
                <a:lnTo>
                  <a:pt x="763872" y="60528"/>
                </a:lnTo>
                <a:lnTo>
                  <a:pt x="807240" y="46661"/>
                </a:lnTo>
                <a:lnTo>
                  <a:pt x="851347" y="34517"/>
                </a:lnTo>
                <a:lnTo>
                  <a:pt x="896152" y="24133"/>
                </a:lnTo>
                <a:lnTo>
                  <a:pt x="941617" y="15549"/>
                </a:lnTo>
                <a:lnTo>
                  <a:pt x="987701" y="8805"/>
                </a:lnTo>
                <a:lnTo>
                  <a:pt x="1034367" y="3939"/>
                </a:lnTo>
                <a:lnTo>
                  <a:pt x="1081574" y="991"/>
                </a:lnTo>
                <a:lnTo>
                  <a:pt x="1129283" y="0"/>
                </a:lnTo>
                <a:lnTo>
                  <a:pt x="1177107" y="991"/>
                </a:lnTo>
                <a:lnTo>
                  <a:pt x="1224423" y="3939"/>
                </a:lnTo>
                <a:lnTo>
                  <a:pt x="1271191" y="8805"/>
                </a:lnTo>
                <a:lnTo>
                  <a:pt x="1317373" y="15549"/>
                </a:lnTo>
                <a:lnTo>
                  <a:pt x="1362929" y="24133"/>
                </a:lnTo>
                <a:lnTo>
                  <a:pt x="1407821" y="34517"/>
                </a:lnTo>
                <a:lnTo>
                  <a:pt x="1452009" y="46661"/>
                </a:lnTo>
                <a:lnTo>
                  <a:pt x="1495454" y="60528"/>
                </a:lnTo>
                <a:lnTo>
                  <a:pt x="1538116" y="76077"/>
                </a:lnTo>
                <a:lnTo>
                  <a:pt x="1579958" y="93270"/>
                </a:lnTo>
                <a:lnTo>
                  <a:pt x="1620939" y="112068"/>
                </a:lnTo>
                <a:lnTo>
                  <a:pt x="1661020" y="132430"/>
                </a:lnTo>
                <a:lnTo>
                  <a:pt x="1700163" y="154319"/>
                </a:lnTo>
                <a:lnTo>
                  <a:pt x="1738327" y="177694"/>
                </a:lnTo>
                <a:lnTo>
                  <a:pt x="1775475" y="202517"/>
                </a:lnTo>
                <a:lnTo>
                  <a:pt x="1811566" y="228749"/>
                </a:lnTo>
                <a:lnTo>
                  <a:pt x="1846562" y="256351"/>
                </a:lnTo>
                <a:lnTo>
                  <a:pt x="1880423" y="285282"/>
                </a:lnTo>
                <a:lnTo>
                  <a:pt x="1913111" y="315505"/>
                </a:lnTo>
                <a:lnTo>
                  <a:pt x="1944586" y="346980"/>
                </a:lnTo>
                <a:lnTo>
                  <a:pt x="1974809" y="379668"/>
                </a:lnTo>
                <a:lnTo>
                  <a:pt x="2003740" y="413529"/>
                </a:lnTo>
                <a:lnTo>
                  <a:pt x="2031342" y="448525"/>
                </a:lnTo>
                <a:lnTo>
                  <a:pt x="2057574" y="484616"/>
                </a:lnTo>
                <a:lnTo>
                  <a:pt x="2082397" y="521764"/>
                </a:lnTo>
                <a:lnTo>
                  <a:pt x="2105772" y="559928"/>
                </a:lnTo>
                <a:lnTo>
                  <a:pt x="2127661" y="599071"/>
                </a:lnTo>
                <a:lnTo>
                  <a:pt x="2148023" y="639152"/>
                </a:lnTo>
                <a:lnTo>
                  <a:pt x="2166821" y="680133"/>
                </a:lnTo>
                <a:lnTo>
                  <a:pt x="2184014" y="721975"/>
                </a:lnTo>
                <a:lnTo>
                  <a:pt x="2199563" y="764637"/>
                </a:lnTo>
                <a:lnTo>
                  <a:pt x="2213430" y="808082"/>
                </a:lnTo>
                <a:lnTo>
                  <a:pt x="2225574" y="852270"/>
                </a:lnTo>
                <a:lnTo>
                  <a:pt x="2235958" y="897162"/>
                </a:lnTo>
                <a:lnTo>
                  <a:pt x="2244542" y="942718"/>
                </a:lnTo>
                <a:lnTo>
                  <a:pt x="2251286" y="988900"/>
                </a:lnTo>
                <a:lnTo>
                  <a:pt x="2256152" y="1035668"/>
                </a:lnTo>
                <a:lnTo>
                  <a:pt x="2259100" y="1082984"/>
                </a:lnTo>
                <a:lnTo>
                  <a:pt x="2260091" y="1130808"/>
                </a:lnTo>
                <a:lnTo>
                  <a:pt x="2259100" y="1178517"/>
                </a:lnTo>
                <a:lnTo>
                  <a:pt x="2256152" y="1225724"/>
                </a:lnTo>
                <a:lnTo>
                  <a:pt x="2251286" y="1272390"/>
                </a:lnTo>
                <a:lnTo>
                  <a:pt x="2244542" y="1318474"/>
                </a:lnTo>
                <a:lnTo>
                  <a:pt x="2235958" y="1363939"/>
                </a:lnTo>
                <a:lnTo>
                  <a:pt x="2225574" y="1408744"/>
                </a:lnTo>
                <a:lnTo>
                  <a:pt x="2213430" y="1452851"/>
                </a:lnTo>
                <a:lnTo>
                  <a:pt x="2199563" y="1496219"/>
                </a:lnTo>
                <a:lnTo>
                  <a:pt x="2184014" y="1538810"/>
                </a:lnTo>
                <a:lnTo>
                  <a:pt x="2166821" y="1580584"/>
                </a:lnTo>
                <a:lnTo>
                  <a:pt x="2148023" y="1621503"/>
                </a:lnTo>
                <a:lnTo>
                  <a:pt x="2127661" y="1661526"/>
                </a:lnTo>
                <a:lnTo>
                  <a:pt x="2105772" y="1700614"/>
                </a:lnTo>
                <a:lnTo>
                  <a:pt x="2082397" y="1738729"/>
                </a:lnTo>
                <a:lnTo>
                  <a:pt x="2057574" y="1775830"/>
                </a:lnTo>
                <a:lnTo>
                  <a:pt x="2031342" y="1811879"/>
                </a:lnTo>
                <a:lnTo>
                  <a:pt x="2003740" y="1846836"/>
                </a:lnTo>
                <a:lnTo>
                  <a:pt x="1974809" y="1880661"/>
                </a:lnTo>
                <a:lnTo>
                  <a:pt x="1944586" y="1913317"/>
                </a:lnTo>
                <a:lnTo>
                  <a:pt x="1913111" y="1944762"/>
                </a:lnTo>
                <a:lnTo>
                  <a:pt x="1880423" y="1974959"/>
                </a:lnTo>
                <a:lnTo>
                  <a:pt x="1846562" y="2003867"/>
                </a:lnTo>
                <a:lnTo>
                  <a:pt x="1811566" y="2031447"/>
                </a:lnTo>
                <a:lnTo>
                  <a:pt x="1775475" y="2057660"/>
                </a:lnTo>
                <a:lnTo>
                  <a:pt x="1738327" y="2082467"/>
                </a:lnTo>
                <a:lnTo>
                  <a:pt x="1700163" y="2105829"/>
                </a:lnTo>
                <a:lnTo>
                  <a:pt x="1661020" y="2127705"/>
                </a:lnTo>
                <a:lnTo>
                  <a:pt x="1620939" y="2148058"/>
                </a:lnTo>
                <a:lnTo>
                  <a:pt x="1579958" y="2166846"/>
                </a:lnTo>
                <a:lnTo>
                  <a:pt x="1538116" y="2184032"/>
                </a:lnTo>
                <a:lnTo>
                  <a:pt x="1495454" y="2199576"/>
                </a:lnTo>
                <a:lnTo>
                  <a:pt x="1452009" y="2213438"/>
                </a:lnTo>
                <a:lnTo>
                  <a:pt x="1407821" y="2225580"/>
                </a:lnTo>
                <a:lnTo>
                  <a:pt x="1362929" y="2235961"/>
                </a:lnTo>
                <a:lnTo>
                  <a:pt x="1317373" y="2244543"/>
                </a:lnTo>
                <a:lnTo>
                  <a:pt x="1271191" y="2251287"/>
                </a:lnTo>
                <a:lnTo>
                  <a:pt x="1224423" y="2256152"/>
                </a:lnTo>
                <a:lnTo>
                  <a:pt x="1177107" y="2259100"/>
                </a:lnTo>
                <a:lnTo>
                  <a:pt x="1129283" y="2260091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907535" y="2592324"/>
            <a:ext cx="2260600" cy="2260600"/>
          </a:xfrm>
          <a:custGeom>
            <a:avLst/>
            <a:gdLst/>
            <a:ahLst/>
            <a:cxnLst/>
            <a:rect l="l" t="t" r="r" b="b"/>
            <a:pathLst>
              <a:path w="2260600" h="2260600">
                <a:moveTo>
                  <a:pt x="0" y="1130808"/>
                </a:moveTo>
                <a:lnTo>
                  <a:pt x="991" y="1082984"/>
                </a:lnTo>
                <a:lnTo>
                  <a:pt x="3939" y="1035668"/>
                </a:lnTo>
                <a:lnTo>
                  <a:pt x="8804" y="988900"/>
                </a:lnTo>
                <a:lnTo>
                  <a:pt x="15548" y="942718"/>
                </a:lnTo>
                <a:lnTo>
                  <a:pt x="24130" y="897162"/>
                </a:lnTo>
                <a:lnTo>
                  <a:pt x="34511" y="852270"/>
                </a:lnTo>
                <a:lnTo>
                  <a:pt x="46653" y="808082"/>
                </a:lnTo>
                <a:lnTo>
                  <a:pt x="60515" y="764637"/>
                </a:lnTo>
                <a:lnTo>
                  <a:pt x="76059" y="721975"/>
                </a:lnTo>
                <a:lnTo>
                  <a:pt x="93245" y="680133"/>
                </a:lnTo>
                <a:lnTo>
                  <a:pt x="112033" y="639152"/>
                </a:lnTo>
                <a:lnTo>
                  <a:pt x="132386" y="599071"/>
                </a:lnTo>
                <a:lnTo>
                  <a:pt x="154262" y="559928"/>
                </a:lnTo>
                <a:lnTo>
                  <a:pt x="177624" y="521764"/>
                </a:lnTo>
                <a:lnTo>
                  <a:pt x="202431" y="484616"/>
                </a:lnTo>
                <a:lnTo>
                  <a:pt x="228644" y="448525"/>
                </a:lnTo>
                <a:lnTo>
                  <a:pt x="256224" y="413529"/>
                </a:lnTo>
                <a:lnTo>
                  <a:pt x="285132" y="379668"/>
                </a:lnTo>
                <a:lnTo>
                  <a:pt x="315329" y="346980"/>
                </a:lnTo>
                <a:lnTo>
                  <a:pt x="346774" y="315505"/>
                </a:lnTo>
                <a:lnTo>
                  <a:pt x="379430" y="285282"/>
                </a:lnTo>
                <a:lnTo>
                  <a:pt x="413255" y="256351"/>
                </a:lnTo>
                <a:lnTo>
                  <a:pt x="448212" y="228749"/>
                </a:lnTo>
                <a:lnTo>
                  <a:pt x="484261" y="202517"/>
                </a:lnTo>
                <a:lnTo>
                  <a:pt x="521362" y="177694"/>
                </a:lnTo>
                <a:lnTo>
                  <a:pt x="559477" y="154319"/>
                </a:lnTo>
                <a:lnTo>
                  <a:pt x="598565" y="132430"/>
                </a:lnTo>
                <a:lnTo>
                  <a:pt x="638588" y="112068"/>
                </a:lnTo>
                <a:lnTo>
                  <a:pt x="679507" y="93270"/>
                </a:lnTo>
                <a:lnTo>
                  <a:pt x="721281" y="76077"/>
                </a:lnTo>
                <a:lnTo>
                  <a:pt x="763872" y="60528"/>
                </a:lnTo>
                <a:lnTo>
                  <a:pt x="807240" y="46661"/>
                </a:lnTo>
                <a:lnTo>
                  <a:pt x="851347" y="34517"/>
                </a:lnTo>
                <a:lnTo>
                  <a:pt x="896152" y="24133"/>
                </a:lnTo>
                <a:lnTo>
                  <a:pt x="941617" y="15549"/>
                </a:lnTo>
                <a:lnTo>
                  <a:pt x="987701" y="8805"/>
                </a:lnTo>
                <a:lnTo>
                  <a:pt x="1034367" y="3939"/>
                </a:lnTo>
                <a:lnTo>
                  <a:pt x="1081574" y="991"/>
                </a:lnTo>
                <a:lnTo>
                  <a:pt x="1129283" y="0"/>
                </a:lnTo>
                <a:lnTo>
                  <a:pt x="1177107" y="991"/>
                </a:lnTo>
                <a:lnTo>
                  <a:pt x="1224423" y="3939"/>
                </a:lnTo>
                <a:lnTo>
                  <a:pt x="1271191" y="8805"/>
                </a:lnTo>
                <a:lnTo>
                  <a:pt x="1317373" y="15549"/>
                </a:lnTo>
                <a:lnTo>
                  <a:pt x="1362929" y="24133"/>
                </a:lnTo>
                <a:lnTo>
                  <a:pt x="1407821" y="34517"/>
                </a:lnTo>
                <a:lnTo>
                  <a:pt x="1452009" y="46661"/>
                </a:lnTo>
                <a:lnTo>
                  <a:pt x="1495454" y="60528"/>
                </a:lnTo>
                <a:lnTo>
                  <a:pt x="1538116" y="76077"/>
                </a:lnTo>
                <a:lnTo>
                  <a:pt x="1579958" y="93270"/>
                </a:lnTo>
                <a:lnTo>
                  <a:pt x="1620939" y="112068"/>
                </a:lnTo>
                <a:lnTo>
                  <a:pt x="1661020" y="132430"/>
                </a:lnTo>
                <a:lnTo>
                  <a:pt x="1700163" y="154319"/>
                </a:lnTo>
                <a:lnTo>
                  <a:pt x="1738327" y="177694"/>
                </a:lnTo>
                <a:lnTo>
                  <a:pt x="1775475" y="202517"/>
                </a:lnTo>
                <a:lnTo>
                  <a:pt x="1811566" y="228749"/>
                </a:lnTo>
                <a:lnTo>
                  <a:pt x="1846562" y="256351"/>
                </a:lnTo>
                <a:lnTo>
                  <a:pt x="1880423" y="285282"/>
                </a:lnTo>
                <a:lnTo>
                  <a:pt x="1913111" y="315505"/>
                </a:lnTo>
                <a:lnTo>
                  <a:pt x="1944586" y="346980"/>
                </a:lnTo>
                <a:lnTo>
                  <a:pt x="1974809" y="379668"/>
                </a:lnTo>
                <a:lnTo>
                  <a:pt x="2003740" y="413529"/>
                </a:lnTo>
                <a:lnTo>
                  <a:pt x="2031342" y="448525"/>
                </a:lnTo>
                <a:lnTo>
                  <a:pt x="2057574" y="484616"/>
                </a:lnTo>
                <a:lnTo>
                  <a:pt x="2082397" y="521764"/>
                </a:lnTo>
                <a:lnTo>
                  <a:pt x="2105772" y="559928"/>
                </a:lnTo>
                <a:lnTo>
                  <a:pt x="2127661" y="599071"/>
                </a:lnTo>
                <a:lnTo>
                  <a:pt x="2148023" y="639152"/>
                </a:lnTo>
                <a:lnTo>
                  <a:pt x="2166821" y="680133"/>
                </a:lnTo>
                <a:lnTo>
                  <a:pt x="2184014" y="721975"/>
                </a:lnTo>
                <a:lnTo>
                  <a:pt x="2199563" y="764637"/>
                </a:lnTo>
                <a:lnTo>
                  <a:pt x="2213430" y="808082"/>
                </a:lnTo>
                <a:lnTo>
                  <a:pt x="2225574" y="852270"/>
                </a:lnTo>
                <a:lnTo>
                  <a:pt x="2235958" y="897162"/>
                </a:lnTo>
                <a:lnTo>
                  <a:pt x="2244542" y="942718"/>
                </a:lnTo>
                <a:lnTo>
                  <a:pt x="2251286" y="988900"/>
                </a:lnTo>
                <a:lnTo>
                  <a:pt x="2256152" y="1035668"/>
                </a:lnTo>
                <a:lnTo>
                  <a:pt x="2259100" y="1082984"/>
                </a:lnTo>
                <a:lnTo>
                  <a:pt x="2260091" y="1130808"/>
                </a:lnTo>
                <a:lnTo>
                  <a:pt x="2259100" y="1178517"/>
                </a:lnTo>
                <a:lnTo>
                  <a:pt x="2256152" y="1225724"/>
                </a:lnTo>
                <a:lnTo>
                  <a:pt x="2251286" y="1272390"/>
                </a:lnTo>
                <a:lnTo>
                  <a:pt x="2244542" y="1318474"/>
                </a:lnTo>
                <a:lnTo>
                  <a:pt x="2235958" y="1363939"/>
                </a:lnTo>
                <a:lnTo>
                  <a:pt x="2225574" y="1408744"/>
                </a:lnTo>
                <a:lnTo>
                  <a:pt x="2213430" y="1452851"/>
                </a:lnTo>
                <a:lnTo>
                  <a:pt x="2199563" y="1496219"/>
                </a:lnTo>
                <a:lnTo>
                  <a:pt x="2184014" y="1538810"/>
                </a:lnTo>
                <a:lnTo>
                  <a:pt x="2166821" y="1580584"/>
                </a:lnTo>
                <a:lnTo>
                  <a:pt x="2148023" y="1621503"/>
                </a:lnTo>
                <a:lnTo>
                  <a:pt x="2127661" y="1661526"/>
                </a:lnTo>
                <a:lnTo>
                  <a:pt x="2105772" y="1700614"/>
                </a:lnTo>
                <a:lnTo>
                  <a:pt x="2082397" y="1738729"/>
                </a:lnTo>
                <a:lnTo>
                  <a:pt x="2057574" y="1775830"/>
                </a:lnTo>
                <a:lnTo>
                  <a:pt x="2031342" y="1811879"/>
                </a:lnTo>
                <a:lnTo>
                  <a:pt x="2003740" y="1846836"/>
                </a:lnTo>
                <a:lnTo>
                  <a:pt x="1974809" y="1880661"/>
                </a:lnTo>
                <a:lnTo>
                  <a:pt x="1944586" y="1913317"/>
                </a:lnTo>
                <a:lnTo>
                  <a:pt x="1913111" y="1944762"/>
                </a:lnTo>
                <a:lnTo>
                  <a:pt x="1880423" y="1974959"/>
                </a:lnTo>
                <a:lnTo>
                  <a:pt x="1846562" y="2003867"/>
                </a:lnTo>
                <a:lnTo>
                  <a:pt x="1811566" y="2031447"/>
                </a:lnTo>
                <a:lnTo>
                  <a:pt x="1775475" y="2057660"/>
                </a:lnTo>
                <a:lnTo>
                  <a:pt x="1738327" y="2082467"/>
                </a:lnTo>
                <a:lnTo>
                  <a:pt x="1700163" y="2105829"/>
                </a:lnTo>
                <a:lnTo>
                  <a:pt x="1661020" y="2127705"/>
                </a:lnTo>
                <a:lnTo>
                  <a:pt x="1620939" y="2148058"/>
                </a:lnTo>
                <a:lnTo>
                  <a:pt x="1579958" y="2166846"/>
                </a:lnTo>
                <a:lnTo>
                  <a:pt x="1538116" y="2184032"/>
                </a:lnTo>
                <a:lnTo>
                  <a:pt x="1495454" y="2199576"/>
                </a:lnTo>
                <a:lnTo>
                  <a:pt x="1452009" y="2213438"/>
                </a:lnTo>
                <a:lnTo>
                  <a:pt x="1407821" y="2225580"/>
                </a:lnTo>
                <a:lnTo>
                  <a:pt x="1362929" y="2235961"/>
                </a:lnTo>
                <a:lnTo>
                  <a:pt x="1317373" y="2244543"/>
                </a:lnTo>
                <a:lnTo>
                  <a:pt x="1271191" y="2251287"/>
                </a:lnTo>
                <a:lnTo>
                  <a:pt x="1224423" y="2256152"/>
                </a:lnTo>
                <a:lnTo>
                  <a:pt x="1177107" y="2259100"/>
                </a:lnTo>
                <a:lnTo>
                  <a:pt x="1129283" y="2260091"/>
                </a:lnTo>
                <a:lnTo>
                  <a:pt x="1081574" y="2259100"/>
                </a:lnTo>
                <a:lnTo>
                  <a:pt x="1034367" y="2256152"/>
                </a:lnTo>
                <a:lnTo>
                  <a:pt x="987701" y="2251287"/>
                </a:lnTo>
                <a:lnTo>
                  <a:pt x="941617" y="2244543"/>
                </a:lnTo>
                <a:lnTo>
                  <a:pt x="896152" y="2235961"/>
                </a:lnTo>
                <a:lnTo>
                  <a:pt x="851347" y="2225580"/>
                </a:lnTo>
                <a:lnTo>
                  <a:pt x="807240" y="2213438"/>
                </a:lnTo>
                <a:lnTo>
                  <a:pt x="763872" y="2199576"/>
                </a:lnTo>
                <a:lnTo>
                  <a:pt x="721281" y="2184032"/>
                </a:lnTo>
                <a:lnTo>
                  <a:pt x="679507" y="2166846"/>
                </a:lnTo>
                <a:lnTo>
                  <a:pt x="638588" y="2148058"/>
                </a:lnTo>
                <a:lnTo>
                  <a:pt x="598565" y="2127705"/>
                </a:lnTo>
                <a:lnTo>
                  <a:pt x="559477" y="2105829"/>
                </a:lnTo>
                <a:lnTo>
                  <a:pt x="521362" y="2082467"/>
                </a:lnTo>
                <a:lnTo>
                  <a:pt x="484261" y="2057660"/>
                </a:lnTo>
                <a:lnTo>
                  <a:pt x="448212" y="2031447"/>
                </a:lnTo>
                <a:lnTo>
                  <a:pt x="413255" y="2003867"/>
                </a:lnTo>
                <a:lnTo>
                  <a:pt x="379430" y="1974959"/>
                </a:lnTo>
                <a:lnTo>
                  <a:pt x="346774" y="1944762"/>
                </a:lnTo>
                <a:lnTo>
                  <a:pt x="315329" y="1913317"/>
                </a:lnTo>
                <a:lnTo>
                  <a:pt x="285132" y="1880661"/>
                </a:lnTo>
                <a:lnTo>
                  <a:pt x="256224" y="1846836"/>
                </a:lnTo>
                <a:lnTo>
                  <a:pt x="228644" y="1811879"/>
                </a:lnTo>
                <a:lnTo>
                  <a:pt x="202431" y="1775830"/>
                </a:lnTo>
                <a:lnTo>
                  <a:pt x="177624" y="1738729"/>
                </a:lnTo>
                <a:lnTo>
                  <a:pt x="154262" y="1700614"/>
                </a:lnTo>
                <a:lnTo>
                  <a:pt x="132386" y="1661526"/>
                </a:lnTo>
                <a:lnTo>
                  <a:pt x="112033" y="1621503"/>
                </a:lnTo>
                <a:lnTo>
                  <a:pt x="93245" y="1580584"/>
                </a:lnTo>
                <a:lnTo>
                  <a:pt x="76059" y="1538810"/>
                </a:lnTo>
                <a:lnTo>
                  <a:pt x="60515" y="1496219"/>
                </a:lnTo>
                <a:lnTo>
                  <a:pt x="46653" y="1452851"/>
                </a:lnTo>
                <a:lnTo>
                  <a:pt x="34511" y="1408744"/>
                </a:lnTo>
                <a:lnTo>
                  <a:pt x="24130" y="1363939"/>
                </a:lnTo>
                <a:lnTo>
                  <a:pt x="15548" y="1318474"/>
                </a:lnTo>
                <a:lnTo>
                  <a:pt x="8804" y="1272390"/>
                </a:lnTo>
                <a:lnTo>
                  <a:pt x="3939" y="1225724"/>
                </a:lnTo>
                <a:lnTo>
                  <a:pt x="991" y="1178517"/>
                </a:lnTo>
                <a:lnTo>
                  <a:pt x="0" y="1130808"/>
                </a:lnTo>
              </a:path>
            </a:pathLst>
          </a:custGeom>
          <a:ln w="27432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966972" y="2651760"/>
            <a:ext cx="2139950" cy="2141220"/>
          </a:xfrm>
          <a:custGeom>
            <a:avLst/>
            <a:gdLst/>
            <a:ahLst/>
            <a:cxnLst/>
            <a:rect l="l" t="t" r="r" b="b"/>
            <a:pathLst>
              <a:path w="2139950" h="2141220">
                <a:moveTo>
                  <a:pt x="1069848" y="2141220"/>
                </a:moveTo>
                <a:lnTo>
                  <a:pt x="1022275" y="2140175"/>
                </a:lnTo>
                <a:lnTo>
                  <a:pt x="975227" y="2137070"/>
                </a:lnTo>
                <a:lnTo>
                  <a:pt x="928747" y="2131949"/>
                </a:lnTo>
                <a:lnTo>
                  <a:pt x="882880" y="2124856"/>
                </a:lnTo>
                <a:lnTo>
                  <a:pt x="837670" y="2115834"/>
                </a:lnTo>
                <a:lnTo>
                  <a:pt x="793159" y="2104927"/>
                </a:lnTo>
                <a:lnTo>
                  <a:pt x="749393" y="2092180"/>
                </a:lnTo>
                <a:lnTo>
                  <a:pt x="706415" y="2077635"/>
                </a:lnTo>
                <a:lnTo>
                  <a:pt x="664268" y="2061338"/>
                </a:lnTo>
                <a:lnTo>
                  <a:pt x="622998" y="2043331"/>
                </a:lnTo>
                <a:lnTo>
                  <a:pt x="582647" y="2023659"/>
                </a:lnTo>
                <a:lnTo>
                  <a:pt x="543259" y="2002366"/>
                </a:lnTo>
                <a:lnTo>
                  <a:pt x="504879" y="1979495"/>
                </a:lnTo>
                <a:lnTo>
                  <a:pt x="467550" y="1955090"/>
                </a:lnTo>
                <a:lnTo>
                  <a:pt x="431315" y="1929196"/>
                </a:lnTo>
                <a:lnTo>
                  <a:pt x="396220" y="1901856"/>
                </a:lnTo>
                <a:lnTo>
                  <a:pt x="362308" y="1873113"/>
                </a:lnTo>
                <a:lnTo>
                  <a:pt x="329622" y="1843012"/>
                </a:lnTo>
                <a:lnTo>
                  <a:pt x="298207" y="1811597"/>
                </a:lnTo>
                <a:lnTo>
                  <a:pt x="268106" y="1778911"/>
                </a:lnTo>
                <a:lnTo>
                  <a:pt x="239364" y="1744999"/>
                </a:lnTo>
                <a:lnTo>
                  <a:pt x="212023" y="1709904"/>
                </a:lnTo>
                <a:lnTo>
                  <a:pt x="186129" y="1673669"/>
                </a:lnTo>
                <a:lnTo>
                  <a:pt x="161724" y="1636340"/>
                </a:lnTo>
                <a:lnTo>
                  <a:pt x="138853" y="1597960"/>
                </a:lnTo>
                <a:lnTo>
                  <a:pt x="117560" y="1558572"/>
                </a:lnTo>
                <a:lnTo>
                  <a:pt x="97888" y="1518221"/>
                </a:lnTo>
                <a:lnTo>
                  <a:pt x="79881" y="1476951"/>
                </a:lnTo>
                <a:lnTo>
                  <a:pt x="63584" y="1434804"/>
                </a:lnTo>
                <a:lnTo>
                  <a:pt x="49039" y="1391826"/>
                </a:lnTo>
                <a:lnTo>
                  <a:pt x="36292" y="1348060"/>
                </a:lnTo>
                <a:lnTo>
                  <a:pt x="25385" y="1303549"/>
                </a:lnTo>
                <a:lnTo>
                  <a:pt x="16363" y="1258339"/>
                </a:lnTo>
                <a:lnTo>
                  <a:pt x="9270" y="1212472"/>
                </a:lnTo>
                <a:lnTo>
                  <a:pt x="4149" y="1165993"/>
                </a:lnTo>
                <a:lnTo>
                  <a:pt x="1044" y="1118944"/>
                </a:lnTo>
                <a:lnTo>
                  <a:pt x="0" y="1071372"/>
                </a:lnTo>
                <a:lnTo>
                  <a:pt x="1044" y="1023678"/>
                </a:lnTo>
                <a:lnTo>
                  <a:pt x="4149" y="976517"/>
                </a:lnTo>
                <a:lnTo>
                  <a:pt x="9270" y="929930"/>
                </a:lnTo>
                <a:lnTo>
                  <a:pt x="16363" y="883961"/>
                </a:lnTo>
                <a:lnTo>
                  <a:pt x="25385" y="838655"/>
                </a:lnTo>
                <a:lnTo>
                  <a:pt x="36292" y="794056"/>
                </a:lnTo>
                <a:lnTo>
                  <a:pt x="49039" y="750205"/>
                </a:lnTo>
                <a:lnTo>
                  <a:pt x="63584" y="707149"/>
                </a:lnTo>
                <a:lnTo>
                  <a:pt x="79881" y="664929"/>
                </a:lnTo>
                <a:lnTo>
                  <a:pt x="97888" y="623590"/>
                </a:lnTo>
                <a:lnTo>
                  <a:pt x="117560" y="583175"/>
                </a:lnTo>
                <a:lnTo>
                  <a:pt x="138853" y="543729"/>
                </a:lnTo>
                <a:lnTo>
                  <a:pt x="161724" y="505295"/>
                </a:lnTo>
                <a:lnTo>
                  <a:pt x="186129" y="467916"/>
                </a:lnTo>
                <a:lnTo>
                  <a:pt x="212023" y="431636"/>
                </a:lnTo>
                <a:lnTo>
                  <a:pt x="239364" y="396499"/>
                </a:lnTo>
                <a:lnTo>
                  <a:pt x="268106" y="362549"/>
                </a:lnTo>
                <a:lnTo>
                  <a:pt x="298207" y="329829"/>
                </a:lnTo>
                <a:lnTo>
                  <a:pt x="329622" y="298382"/>
                </a:lnTo>
                <a:lnTo>
                  <a:pt x="362308" y="268254"/>
                </a:lnTo>
                <a:lnTo>
                  <a:pt x="396220" y="239487"/>
                </a:lnTo>
                <a:lnTo>
                  <a:pt x="431315" y="212125"/>
                </a:lnTo>
                <a:lnTo>
                  <a:pt x="467550" y="186211"/>
                </a:lnTo>
                <a:lnTo>
                  <a:pt x="504879" y="161790"/>
                </a:lnTo>
                <a:lnTo>
                  <a:pt x="543259" y="138905"/>
                </a:lnTo>
                <a:lnTo>
                  <a:pt x="582647" y="117600"/>
                </a:lnTo>
                <a:lnTo>
                  <a:pt x="622998" y="97918"/>
                </a:lnTo>
                <a:lnTo>
                  <a:pt x="664268" y="79903"/>
                </a:lnTo>
                <a:lnTo>
                  <a:pt x="706415" y="63599"/>
                </a:lnTo>
                <a:lnTo>
                  <a:pt x="749393" y="49050"/>
                </a:lnTo>
                <a:lnTo>
                  <a:pt x="793159" y="36299"/>
                </a:lnTo>
                <a:lnTo>
                  <a:pt x="837670" y="25389"/>
                </a:lnTo>
                <a:lnTo>
                  <a:pt x="882880" y="16365"/>
                </a:lnTo>
                <a:lnTo>
                  <a:pt x="928747" y="9271"/>
                </a:lnTo>
                <a:lnTo>
                  <a:pt x="975227" y="4149"/>
                </a:lnTo>
                <a:lnTo>
                  <a:pt x="1022275" y="1044"/>
                </a:lnTo>
                <a:lnTo>
                  <a:pt x="1069848" y="0"/>
                </a:lnTo>
                <a:lnTo>
                  <a:pt x="1117537" y="1044"/>
                </a:lnTo>
                <a:lnTo>
                  <a:pt x="1164690" y="4149"/>
                </a:lnTo>
                <a:lnTo>
                  <a:pt x="1211261" y="9271"/>
                </a:lnTo>
                <a:lnTo>
                  <a:pt x="1257208" y="16365"/>
                </a:lnTo>
                <a:lnTo>
                  <a:pt x="1302488" y="25389"/>
                </a:lnTo>
                <a:lnTo>
                  <a:pt x="1347056" y="36299"/>
                </a:lnTo>
                <a:lnTo>
                  <a:pt x="1390871" y="49050"/>
                </a:lnTo>
                <a:lnTo>
                  <a:pt x="1433887" y="63599"/>
                </a:lnTo>
                <a:lnTo>
                  <a:pt x="1476063" y="79903"/>
                </a:lnTo>
                <a:lnTo>
                  <a:pt x="1517355" y="97918"/>
                </a:lnTo>
                <a:lnTo>
                  <a:pt x="1557719" y="117600"/>
                </a:lnTo>
                <a:lnTo>
                  <a:pt x="1597113" y="138905"/>
                </a:lnTo>
                <a:lnTo>
                  <a:pt x="1635492" y="161790"/>
                </a:lnTo>
                <a:lnTo>
                  <a:pt x="1672814" y="186211"/>
                </a:lnTo>
                <a:lnTo>
                  <a:pt x="1709035" y="212125"/>
                </a:lnTo>
                <a:lnTo>
                  <a:pt x="1744112" y="239487"/>
                </a:lnTo>
                <a:lnTo>
                  <a:pt x="1778001" y="268254"/>
                </a:lnTo>
                <a:lnTo>
                  <a:pt x="1810659" y="298382"/>
                </a:lnTo>
                <a:lnTo>
                  <a:pt x="1842044" y="329829"/>
                </a:lnTo>
                <a:lnTo>
                  <a:pt x="1872111" y="362549"/>
                </a:lnTo>
                <a:lnTo>
                  <a:pt x="1900817" y="396499"/>
                </a:lnTo>
                <a:lnTo>
                  <a:pt x="1928119" y="431636"/>
                </a:lnTo>
                <a:lnTo>
                  <a:pt x="1953973" y="467916"/>
                </a:lnTo>
                <a:lnTo>
                  <a:pt x="1978337" y="505295"/>
                </a:lnTo>
                <a:lnTo>
                  <a:pt x="2001167" y="543729"/>
                </a:lnTo>
                <a:lnTo>
                  <a:pt x="2022419" y="583175"/>
                </a:lnTo>
                <a:lnTo>
                  <a:pt x="2042051" y="623590"/>
                </a:lnTo>
                <a:lnTo>
                  <a:pt x="2060019" y="664929"/>
                </a:lnTo>
                <a:lnTo>
                  <a:pt x="2076279" y="707149"/>
                </a:lnTo>
                <a:lnTo>
                  <a:pt x="2090788" y="750205"/>
                </a:lnTo>
                <a:lnTo>
                  <a:pt x="2103504" y="794056"/>
                </a:lnTo>
                <a:lnTo>
                  <a:pt x="2114382" y="838655"/>
                </a:lnTo>
                <a:lnTo>
                  <a:pt x="2123379" y="883961"/>
                </a:lnTo>
                <a:lnTo>
                  <a:pt x="2130453" y="929930"/>
                </a:lnTo>
                <a:lnTo>
                  <a:pt x="2135559" y="976517"/>
                </a:lnTo>
                <a:lnTo>
                  <a:pt x="2138654" y="1023678"/>
                </a:lnTo>
                <a:lnTo>
                  <a:pt x="2139695" y="1071372"/>
                </a:lnTo>
                <a:lnTo>
                  <a:pt x="2138654" y="1118944"/>
                </a:lnTo>
                <a:lnTo>
                  <a:pt x="2135559" y="1165993"/>
                </a:lnTo>
                <a:lnTo>
                  <a:pt x="2130453" y="1212472"/>
                </a:lnTo>
                <a:lnTo>
                  <a:pt x="2123379" y="1258339"/>
                </a:lnTo>
                <a:lnTo>
                  <a:pt x="2114382" y="1303549"/>
                </a:lnTo>
                <a:lnTo>
                  <a:pt x="2103504" y="1348060"/>
                </a:lnTo>
                <a:lnTo>
                  <a:pt x="2090788" y="1391826"/>
                </a:lnTo>
                <a:lnTo>
                  <a:pt x="2076279" y="1434804"/>
                </a:lnTo>
                <a:lnTo>
                  <a:pt x="2060019" y="1476951"/>
                </a:lnTo>
                <a:lnTo>
                  <a:pt x="2042051" y="1518221"/>
                </a:lnTo>
                <a:lnTo>
                  <a:pt x="2022419" y="1558572"/>
                </a:lnTo>
                <a:lnTo>
                  <a:pt x="2001167" y="1597960"/>
                </a:lnTo>
                <a:lnTo>
                  <a:pt x="1978337" y="1636340"/>
                </a:lnTo>
                <a:lnTo>
                  <a:pt x="1953973" y="1673669"/>
                </a:lnTo>
                <a:lnTo>
                  <a:pt x="1928119" y="1709904"/>
                </a:lnTo>
                <a:lnTo>
                  <a:pt x="1900817" y="1744999"/>
                </a:lnTo>
                <a:lnTo>
                  <a:pt x="1872111" y="1778911"/>
                </a:lnTo>
                <a:lnTo>
                  <a:pt x="1842044" y="1811597"/>
                </a:lnTo>
                <a:lnTo>
                  <a:pt x="1810659" y="1843012"/>
                </a:lnTo>
                <a:lnTo>
                  <a:pt x="1778001" y="1873113"/>
                </a:lnTo>
                <a:lnTo>
                  <a:pt x="1744112" y="1901856"/>
                </a:lnTo>
                <a:lnTo>
                  <a:pt x="1709035" y="1929196"/>
                </a:lnTo>
                <a:lnTo>
                  <a:pt x="1672814" y="1955090"/>
                </a:lnTo>
                <a:lnTo>
                  <a:pt x="1635492" y="1979495"/>
                </a:lnTo>
                <a:lnTo>
                  <a:pt x="1597113" y="2002366"/>
                </a:lnTo>
                <a:lnTo>
                  <a:pt x="1557719" y="2023659"/>
                </a:lnTo>
                <a:lnTo>
                  <a:pt x="1517355" y="2043331"/>
                </a:lnTo>
                <a:lnTo>
                  <a:pt x="1476063" y="2061338"/>
                </a:lnTo>
                <a:lnTo>
                  <a:pt x="1433887" y="2077635"/>
                </a:lnTo>
                <a:lnTo>
                  <a:pt x="1390871" y="2092180"/>
                </a:lnTo>
                <a:lnTo>
                  <a:pt x="1347056" y="2104927"/>
                </a:lnTo>
                <a:lnTo>
                  <a:pt x="1302488" y="2115834"/>
                </a:lnTo>
                <a:lnTo>
                  <a:pt x="1257208" y="2124856"/>
                </a:lnTo>
                <a:lnTo>
                  <a:pt x="1211261" y="2131949"/>
                </a:lnTo>
                <a:lnTo>
                  <a:pt x="1164690" y="2137070"/>
                </a:lnTo>
                <a:lnTo>
                  <a:pt x="1117537" y="2140175"/>
                </a:lnTo>
                <a:lnTo>
                  <a:pt x="1069848" y="21412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057655"/>
            <a:ext cx="10058400" cy="565861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704" y="5056632"/>
            <a:ext cx="192405" cy="411480"/>
          </a:xfrm>
          <a:custGeom>
            <a:avLst/>
            <a:gdLst/>
            <a:ahLst/>
            <a:cxnLst/>
            <a:rect l="l" t="t" r="r" b="b"/>
            <a:pathLst>
              <a:path w="192404" h="411479">
                <a:moveTo>
                  <a:pt x="192023" y="411480"/>
                </a:moveTo>
                <a:lnTo>
                  <a:pt x="0" y="411480"/>
                </a:lnTo>
                <a:lnTo>
                  <a:pt x="0" y="0"/>
                </a:lnTo>
                <a:lnTo>
                  <a:pt x="192023" y="0"/>
                </a:lnTo>
                <a:lnTo>
                  <a:pt x="192023" y="411480"/>
                </a:lnTo>
                <a:close/>
              </a:path>
            </a:pathLst>
          </a:custGeom>
          <a:solidFill>
            <a:srgbClr val="C88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94715" y="5289803"/>
            <a:ext cx="0" cy="1224280"/>
          </a:xfrm>
          <a:custGeom>
            <a:avLst/>
            <a:gdLst/>
            <a:ahLst/>
            <a:cxnLst/>
            <a:rect l="l" t="t" r="r" b="b"/>
            <a:pathLst>
              <a:path h="1224279">
                <a:moveTo>
                  <a:pt x="0" y="0"/>
                </a:moveTo>
                <a:lnTo>
                  <a:pt x="0" y="1223772"/>
                </a:lnTo>
              </a:path>
            </a:pathLst>
          </a:custGeom>
          <a:ln w="13716">
            <a:solidFill>
              <a:srgbClr val="C88C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94715" y="1533144"/>
            <a:ext cx="0" cy="3093720"/>
          </a:xfrm>
          <a:custGeom>
            <a:avLst/>
            <a:gdLst/>
            <a:ahLst/>
            <a:cxnLst/>
            <a:rect l="l" t="t" r="r" b="b"/>
            <a:pathLst>
              <a:path h="3093720">
                <a:moveTo>
                  <a:pt x="0" y="0"/>
                </a:moveTo>
                <a:lnTo>
                  <a:pt x="0" y="3093720"/>
                </a:lnTo>
              </a:path>
            </a:pathLst>
          </a:custGeom>
          <a:ln w="13716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98704" y="1307591"/>
            <a:ext cx="192405" cy="410209"/>
          </a:xfrm>
          <a:custGeom>
            <a:avLst/>
            <a:gdLst/>
            <a:ahLst/>
            <a:cxnLst/>
            <a:rect l="l" t="t" r="r" b="b"/>
            <a:pathLst>
              <a:path w="192404" h="410210">
                <a:moveTo>
                  <a:pt x="192023" y="409956"/>
                </a:moveTo>
                <a:lnTo>
                  <a:pt x="0" y="409956"/>
                </a:lnTo>
                <a:lnTo>
                  <a:pt x="0" y="0"/>
                </a:lnTo>
                <a:lnTo>
                  <a:pt x="192023" y="0"/>
                </a:lnTo>
                <a:lnTo>
                  <a:pt x="192023" y="409956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6404" y="1954905"/>
            <a:ext cx="9565591" cy="392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585" y="3301746"/>
            <a:ext cx="4794885" cy="2888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uryaks2602/NM-DSCET-7.gi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63752"/>
            <a:ext cx="10058400" cy="5648325"/>
            <a:chOff x="0" y="1063752"/>
            <a:chExt cx="10058400" cy="5648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63752"/>
              <a:ext cx="10058400" cy="56479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81000" y="4642103"/>
              <a:ext cx="579120" cy="0"/>
            </a:xfrm>
            <a:custGeom>
              <a:avLst/>
              <a:gdLst/>
              <a:ahLst/>
              <a:cxnLst/>
              <a:rect l="l" t="t" r="r" b="b"/>
              <a:pathLst>
                <a:path w="579119">
                  <a:moveTo>
                    <a:pt x="0" y="0"/>
                  </a:moveTo>
                  <a:lnTo>
                    <a:pt x="579120" y="0"/>
                  </a:lnTo>
                </a:path>
              </a:pathLst>
            </a:custGeom>
            <a:ln w="32004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74426" y="3967929"/>
            <a:ext cx="2749774" cy="1236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b="1" spc="-10" dirty="0">
                <a:solidFill>
                  <a:srgbClr val="213669"/>
                </a:solidFill>
                <a:latin typeface="Trebuchet MS"/>
                <a:cs typeface="Trebuchet MS"/>
              </a:rPr>
              <a:t>“</a:t>
            </a:r>
            <a:r>
              <a:rPr lang="en-IN" sz="2000" b="1" spc="-10" dirty="0">
                <a:solidFill>
                  <a:srgbClr val="213669"/>
                </a:solidFill>
                <a:latin typeface="Trebuchet MS"/>
                <a:cs typeface="Trebuchet MS"/>
              </a:rPr>
              <a:t>Portfolio website</a:t>
            </a:r>
            <a:r>
              <a:rPr sz="2650" b="1" spc="-20" dirty="0">
                <a:solidFill>
                  <a:srgbClr val="213669"/>
                </a:solidFill>
                <a:latin typeface="Trebuchet MS"/>
                <a:cs typeface="Trebuchet MS"/>
              </a:rPr>
              <a:t>”</a:t>
            </a:r>
            <a:endParaRPr sz="26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650" b="1" dirty="0">
                <a:solidFill>
                  <a:srgbClr val="213669"/>
                </a:solidFill>
                <a:latin typeface="Trebuchet MS"/>
                <a:cs typeface="Trebuchet MS"/>
              </a:rPr>
              <a:t>Task</a:t>
            </a:r>
            <a:r>
              <a:rPr sz="2650" b="1" spc="2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650" b="1" dirty="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sz="2650" b="1" spc="-9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lang="en-IN" sz="2650" b="1" spc="-50" dirty="0">
                <a:solidFill>
                  <a:srgbClr val="213669"/>
                </a:solidFill>
                <a:latin typeface="Trebuchet MS"/>
                <a:cs typeface="Trebuchet MS"/>
              </a:rPr>
              <a:t>5</a:t>
            </a:r>
            <a:endParaRPr sz="265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3067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9195" y="1349756"/>
            <a:ext cx="8942070" cy="51885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dirty="0">
                <a:latin typeface="Arial MT"/>
                <a:cs typeface="Arial MT"/>
              </a:rPr>
              <a:t>Additional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Considerations: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500">
              <a:latin typeface="Arial MT"/>
              <a:cs typeface="Arial MT"/>
            </a:endParaRPr>
          </a:p>
          <a:p>
            <a:pPr marL="175895" indent="-163195">
              <a:lnSpc>
                <a:spcPct val="100000"/>
              </a:lnSpc>
              <a:buSzPct val="93333"/>
              <a:buAutoNum type="arabicPeriod"/>
              <a:tabLst>
                <a:tab pos="175895" algn="l"/>
              </a:tabLst>
            </a:pPr>
            <a:r>
              <a:rPr sz="1500" dirty="0">
                <a:latin typeface="Arial MT"/>
                <a:cs typeface="Arial MT"/>
              </a:rPr>
              <a:t>Migrate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Indexes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Views:</a:t>
            </a:r>
            <a:endParaRPr sz="1500">
              <a:latin typeface="Arial MT"/>
              <a:cs typeface="Arial MT"/>
            </a:endParaRPr>
          </a:p>
          <a:p>
            <a:pPr marL="326390" marR="294005" lvl="1" indent="-314325">
              <a:lnSpc>
                <a:spcPct val="102699"/>
              </a:lnSpc>
              <a:buChar char="•"/>
              <a:tabLst>
                <a:tab pos="32639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you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have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custom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indexes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views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your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existing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MongoDB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deployment,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ensure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they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are </a:t>
            </a:r>
            <a:r>
              <a:rPr sz="1500" dirty="0">
                <a:latin typeface="Arial MT"/>
                <a:cs typeface="Arial MT"/>
              </a:rPr>
              <a:t>migrated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MongoDB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Atlas.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500">
              <a:latin typeface="Arial MT"/>
              <a:cs typeface="Arial MT"/>
            </a:endParaRPr>
          </a:p>
          <a:p>
            <a:pPr marL="175895" indent="-163195">
              <a:lnSpc>
                <a:spcPct val="100000"/>
              </a:lnSpc>
              <a:buSzPct val="93333"/>
              <a:buAutoNum type="arabicPeriod" startAt="2"/>
              <a:tabLst>
                <a:tab pos="175895" algn="l"/>
              </a:tabLst>
            </a:pPr>
            <a:r>
              <a:rPr sz="1500" dirty="0">
                <a:latin typeface="Arial MT"/>
                <a:cs typeface="Arial MT"/>
              </a:rPr>
              <a:t>Monitoring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Alerts:</a:t>
            </a:r>
            <a:endParaRPr sz="1500">
              <a:latin typeface="Arial MT"/>
              <a:cs typeface="Arial MT"/>
            </a:endParaRPr>
          </a:p>
          <a:p>
            <a:pPr marL="326390" lvl="1" indent="-313690">
              <a:lnSpc>
                <a:spcPct val="100000"/>
              </a:lnSpc>
              <a:spcBef>
                <a:spcPts val="50"/>
              </a:spcBef>
              <a:buChar char="•"/>
              <a:tabLst>
                <a:tab pos="326390" algn="l"/>
              </a:tabLst>
            </a:pPr>
            <a:r>
              <a:rPr sz="1500" dirty="0">
                <a:latin typeface="Arial MT"/>
                <a:cs typeface="Arial MT"/>
              </a:rPr>
              <a:t>Set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up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monitoring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alerts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MongoDB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Atlas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notified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any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issues.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500">
              <a:latin typeface="Arial MT"/>
              <a:cs typeface="Arial MT"/>
            </a:endParaRPr>
          </a:p>
          <a:p>
            <a:pPr marL="175895" indent="-163195">
              <a:lnSpc>
                <a:spcPct val="100000"/>
              </a:lnSpc>
              <a:buSzPct val="93333"/>
              <a:buAutoNum type="arabicPeriod" startAt="3"/>
              <a:tabLst>
                <a:tab pos="175895" algn="l"/>
              </a:tabLst>
            </a:pPr>
            <a:r>
              <a:rPr sz="1500" dirty="0">
                <a:latin typeface="Arial MT"/>
                <a:cs typeface="Arial MT"/>
              </a:rPr>
              <a:t>Review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Security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Settings:</a:t>
            </a:r>
            <a:endParaRPr sz="1500">
              <a:latin typeface="Arial MT"/>
              <a:cs typeface="Arial MT"/>
            </a:endParaRPr>
          </a:p>
          <a:p>
            <a:pPr marL="326390" lvl="1" indent="-313690">
              <a:lnSpc>
                <a:spcPct val="100000"/>
              </a:lnSpc>
              <a:spcBef>
                <a:spcPts val="50"/>
              </a:spcBef>
              <a:buChar char="•"/>
              <a:tabLst>
                <a:tab pos="326390" algn="l"/>
              </a:tabLst>
            </a:pPr>
            <a:r>
              <a:rPr sz="1500" dirty="0">
                <a:latin typeface="Arial MT"/>
                <a:cs typeface="Arial MT"/>
              </a:rPr>
              <a:t>Review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configure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security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settings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MongoDB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Atlas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based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your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application's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requirements.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500">
              <a:latin typeface="Arial MT"/>
              <a:cs typeface="Arial MT"/>
            </a:endParaRPr>
          </a:p>
          <a:p>
            <a:pPr marL="175895" indent="-163195">
              <a:lnSpc>
                <a:spcPct val="100000"/>
              </a:lnSpc>
              <a:buSzPct val="93333"/>
              <a:buAutoNum type="arabicPeriod" startAt="4"/>
              <a:tabLst>
                <a:tab pos="175895" algn="l"/>
              </a:tabLst>
            </a:pPr>
            <a:r>
              <a:rPr sz="1500" dirty="0">
                <a:latin typeface="Arial MT"/>
                <a:cs typeface="Arial MT"/>
              </a:rPr>
              <a:t>Backup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Restore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Options:</a:t>
            </a:r>
            <a:endParaRPr sz="1500">
              <a:latin typeface="Arial MT"/>
              <a:cs typeface="Arial MT"/>
            </a:endParaRPr>
          </a:p>
          <a:p>
            <a:pPr marL="326390" marR="239395" lvl="1" indent="-314325">
              <a:lnSpc>
                <a:spcPct val="102699"/>
              </a:lnSpc>
              <a:buChar char="•"/>
              <a:tabLst>
                <a:tab pos="326390" algn="l"/>
              </a:tabLst>
            </a:pPr>
            <a:r>
              <a:rPr sz="1500" dirty="0">
                <a:latin typeface="Arial MT"/>
                <a:cs typeface="Arial MT"/>
              </a:rPr>
              <a:t>MongoDB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Atlas</a:t>
            </a:r>
            <a:r>
              <a:rPr sz="1500" spc="1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provides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automated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backups.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Review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configure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backup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options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according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to </a:t>
            </a:r>
            <a:r>
              <a:rPr sz="1500" dirty="0">
                <a:latin typeface="Arial MT"/>
                <a:cs typeface="Arial MT"/>
              </a:rPr>
              <a:t>your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needs.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500">
              <a:latin typeface="Arial MT"/>
              <a:cs typeface="Arial MT"/>
            </a:endParaRPr>
          </a:p>
          <a:p>
            <a:pPr marL="175895" indent="-163195">
              <a:lnSpc>
                <a:spcPct val="100000"/>
              </a:lnSpc>
              <a:buSzPct val="93333"/>
              <a:buAutoNum type="arabicPeriod" startAt="5"/>
              <a:tabLst>
                <a:tab pos="175895" algn="l"/>
              </a:tabLst>
            </a:pPr>
            <a:r>
              <a:rPr sz="1500" dirty="0">
                <a:latin typeface="Arial MT"/>
                <a:cs typeface="Arial MT"/>
              </a:rPr>
              <a:t>DNS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Configuration:</a:t>
            </a:r>
            <a:endParaRPr sz="1500">
              <a:latin typeface="Arial MT"/>
              <a:cs typeface="Arial MT"/>
            </a:endParaRPr>
          </a:p>
          <a:p>
            <a:pPr marL="326390" marR="553085" lvl="1" indent="-314325">
              <a:lnSpc>
                <a:spcPct val="102699"/>
              </a:lnSpc>
              <a:buChar char="•"/>
              <a:tabLst>
                <a:tab pos="32639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your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application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relies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DNS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connecting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database,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ensure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DNS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records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are </a:t>
            </a:r>
            <a:r>
              <a:rPr sz="1500" dirty="0">
                <a:latin typeface="Arial MT"/>
                <a:cs typeface="Arial MT"/>
              </a:rPr>
              <a:t>updated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point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new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MongoDB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Atlas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cluster.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500">
              <a:latin typeface="Arial MT"/>
              <a:cs typeface="Arial MT"/>
            </a:endParaRPr>
          </a:p>
          <a:p>
            <a:pPr marL="175895" indent="-163195">
              <a:lnSpc>
                <a:spcPct val="100000"/>
              </a:lnSpc>
              <a:buSzPct val="93333"/>
              <a:buAutoNum type="arabicPeriod" startAt="6"/>
              <a:tabLst>
                <a:tab pos="175895" algn="l"/>
              </a:tabLst>
            </a:pPr>
            <a:r>
              <a:rPr sz="1500" dirty="0">
                <a:latin typeface="Arial MT"/>
                <a:cs typeface="Arial MT"/>
              </a:rPr>
              <a:t>Adjust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Connection</a:t>
            </a:r>
            <a:r>
              <a:rPr sz="1500" spc="1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Pooling:</a:t>
            </a:r>
            <a:endParaRPr sz="1500">
              <a:latin typeface="Arial MT"/>
              <a:cs typeface="Arial MT"/>
            </a:endParaRPr>
          </a:p>
          <a:p>
            <a:pPr marL="326390" lvl="1" indent="-313690">
              <a:lnSpc>
                <a:spcPct val="100000"/>
              </a:lnSpc>
              <a:spcBef>
                <a:spcPts val="50"/>
              </a:spcBef>
              <a:buChar char="•"/>
              <a:tabLst>
                <a:tab pos="32639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your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application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uses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connection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pooling,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adjust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configuration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work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with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MongoDB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Atlas.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52" y="1375663"/>
            <a:ext cx="6813550" cy="40208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26390" indent="-313690">
              <a:lnSpc>
                <a:spcPct val="100000"/>
              </a:lnSpc>
              <a:spcBef>
                <a:spcPts val="135"/>
              </a:spcBef>
              <a:buFont typeface="Wingdings"/>
              <a:buChar char=""/>
              <a:tabLst>
                <a:tab pos="326390" algn="l"/>
              </a:tabLst>
            </a:pPr>
            <a:r>
              <a:rPr sz="1500" spc="-25" dirty="0">
                <a:latin typeface="Times New Roman"/>
                <a:cs typeface="Times New Roman"/>
              </a:rPr>
              <a:t>Build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react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app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hosted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server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0"/>
              </a:spcBef>
              <a:buFont typeface="Wingdings"/>
              <a:buChar char=""/>
            </a:pPr>
            <a:endParaRPr sz="150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</a:pP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2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create-react-</a:t>
            </a:r>
            <a:r>
              <a:rPr sz="1500" spc="-25" dirty="0">
                <a:latin typeface="Arial MT"/>
                <a:cs typeface="Arial MT"/>
              </a:rPr>
              <a:t>app</a:t>
            </a:r>
            <a:endParaRPr sz="1500">
              <a:latin typeface="Arial MT"/>
              <a:cs typeface="Arial MT"/>
            </a:endParaRPr>
          </a:p>
          <a:p>
            <a:pPr marL="845819" marR="2963545">
              <a:lnSpc>
                <a:spcPct val="102699"/>
              </a:lnSpc>
            </a:pPr>
            <a:r>
              <a:rPr sz="1500" dirty="0">
                <a:latin typeface="Arial MT"/>
                <a:cs typeface="Arial MT"/>
              </a:rPr>
              <a:t>npx</a:t>
            </a:r>
            <a:r>
              <a:rPr sz="1500" spc="1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create-react-app</a:t>
            </a:r>
            <a:r>
              <a:rPr sz="1500" spc="1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my-react-</a:t>
            </a:r>
            <a:r>
              <a:rPr sz="1500" spc="-25" dirty="0">
                <a:latin typeface="Arial MT"/>
                <a:cs typeface="Arial MT"/>
              </a:rPr>
              <a:t>app </a:t>
            </a:r>
            <a:r>
              <a:rPr sz="1500" dirty="0">
                <a:latin typeface="Arial MT"/>
                <a:cs typeface="Arial MT"/>
              </a:rPr>
              <a:t>cd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my-react-</a:t>
            </a:r>
            <a:r>
              <a:rPr sz="1500" spc="-25" dirty="0">
                <a:latin typeface="Arial MT"/>
                <a:cs typeface="Arial MT"/>
              </a:rPr>
              <a:t>app</a:t>
            </a:r>
            <a:endParaRPr sz="1500">
              <a:latin typeface="Arial MT"/>
              <a:cs typeface="Arial MT"/>
            </a:endParaRPr>
          </a:p>
          <a:p>
            <a:pPr marL="899160" marR="4311015" indent="-649605">
              <a:lnSpc>
                <a:spcPct val="102699"/>
              </a:lnSpc>
            </a:pPr>
            <a:r>
              <a:rPr sz="1500" dirty="0">
                <a:latin typeface="Arial MT"/>
                <a:cs typeface="Arial MT"/>
              </a:rPr>
              <a:t>Start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Development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Server </a:t>
            </a:r>
            <a:r>
              <a:rPr sz="1500" dirty="0">
                <a:latin typeface="Arial MT"/>
                <a:cs typeface="Arial MT"/>
              </a:rPr>
              <a:t>npm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start</a:t>
            </a:r>
            <a:endParaRPr sz="1500">
              <a:latin typeface="Arial MT"/>
              <a:cs typeface="Arial MT"/>
            </a:endParaRPr>
          </a:p>
          <a:p>
            <a:pPr marL="563880" lvl="1" indent="-313690">
              <a:lnSpc>
                <a:spcPct val="100000"/>
              </a:lnSpc>
              <a:spcBef>
                <a:spcPts val="45"/>
              </a:spcBef>
              <a:buChar char="•"/>
              <a:tabLst>
                <a:tab pos="563880" algn="l"/>
              </a:tabLst>
            </a:pPr>
            <a:r>
              <a:rPr sz="1500" dirty="0">
                <a:latin typeface="Arial MT"/>
                <a:cs typeface="Arial MT"/>
              </a:rPr>
              <a:t>Open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http://localhost:3000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your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browser.</a:t>
            </a:r>
            <a:endParaRPr sz="1500">
              <a:latin typeface="Arial MT"/>
              <a:cs typeface="Arial MT"/>
            </a:endParaRPr>
          </a:p>
          <a:p>
            <a:pPr marL="845819" marR="4491355" indent="-596265">
              <a:lnSpc>
                <a:spcPct val="102699"/>
              </a:lnSpc>
            </a:pPr>
            <a:r>
              <a:rPr sz="1500" dirty="0">
                <a:latin typeface="Arial MT"/>
                <a:cs typeface="Arial MT"/>
              </a:rPr>
              <a:t>Prepare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Deployment </a:t>
            </a:r>
            <a:r>
              <a:rPr sz="1500" dirty="0">
                <a:latin typeface="Arial MT"/>
                <a:cs typeface="Arial MT"/>
              </a:rPr>
              <a:t>npm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run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build</a:t>
            </a:r>
            <a:endParaRPr sz="1500">
              <a:latin typeface="Arial MT"/>
              <a:cs typeface="Arial MT"/>
            </a:endParaRPr>
          </a:p>
          <a:p>
            <a:pPr marL="250190" marR="2472690" lvl="1" indent="313690">
              <a:lnSpc>
                <a:spcPct val="102699"/>
              </a:lnSpc>
              <a:buChar char="•"/>
              <a:tabLst>
                <a:tab pos="563880" algn="l"/>
              </a:tabLst>
            </a:pPr>
            <a:r>
              <a:rPr sz="1500" dirty="0">
                <a:latin typeface="Arial MT"/>
                <a:cs typeface="Arial MT"/>
              </a:rPr>
              <a:t>Generates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optimized</a:t>
            </a:r>
            <a:r>
              <a:rPr sz="1500" spc="1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production-ready</a:t>
            </a:r>
            <a:r>
              <a:rPr sz="1500" spc="1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files. </a:t>
            </a:r>
            <a:r>
              <a:rPr sz="1500" dirty="0">
                <a:latin typeface="Arial MT"/>
                <a:cs typeface="Arial MT"/>
              </a:rPr>
              <a:t>Hosting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Platform</a:t>
            </a:r>
            <a:endParaRPr sz="1500">
              <a:latin typeface="Arial MT"/>
              <a:cs typeface="Arial MT"/>
            </a:endParaRPr>
          </a:p>
          <a:p>
            <a:pPr marL="563880" marR="5080" lvl="1" indent="-314325">
              <a:lnSpc>
                <a:spcPct val="102699"/>
              </a:lnSpc>
              <a:buChar char="•"/>
              <a:tabLst>
                <a:tab pos="563880" algn="l"/>
              </a:tabLst>
            </a:pPr>
            <a:r>
              <a:rPr sz="1500" dirty="0">
                <a:latin typeface="Arial MT"/>
                <a:cs typeface="Arial MT"/>
              </a:rPr>
              <a:t>AWS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S3,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Netlify,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Vercel,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GitHub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Pages,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Firebase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Hosting,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DigitalOcean, </a:t>
            </a:r>
            <a:r>
              <a:rPr sz="1500" spc="-20" dirty="0">
                <a:latin typeface="Arial MT"/>
                <a:cs typeface="Arial MT"/>
              </a:rPr>
              <a:t>etc.</a:t>
            </a:r>
            <a:endParaRPr sz="1500">
              <a:latin typeface="Arial MT"/>
              <a:cs typeface="Arial MT"/>
            </a:endParaRPr>
          </a:p>
          <a:p>
            <a:pPr marL="250190">
              <a:lnSpc>
                <a:spcPct val="100000"/>
              </a:lnSpc>
              <a:spcBef>
                <a:spcPts val="45"/>
              </a:spcBef>
            </a:pPr>
            <a:r>
              <a:rPr sz="1500" dirty="0">
                <a:latin typeface="Arial MT"/>
                <a:cs typeface="Arial MT"/>
              </a:rPr>
              <a:t>Deploy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GitHub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Pages</a:t>
            </a:r>
            <a:endParaRPr sz="1500">
              <a:latin typeface="Arial MT"/>
              <a:cs typeface="Arial MT"/>
            </a:endParaRPr>
          </a:p>
          <a:p>
            <a:pPr marL="563880" lvl="1" indent="-313690">
              <a:lnSpc>
                <a:spcPct val="100000"/>
              </a:lnSpc>
              <a:spcBef>
                <a:spcPts val="50"/>
              </a:spcBef>
              <a:buChar char="•"/>
              <a:tabLst>
                <a:tab pos="563880" algn="l"/>
              </a:tabLst>
            </a:pPr>
            <a:r>
              <a:rPr sz="1500" dirty="0">
                <a:latin typeface="Arial MT"/>
                <a:cs typeface="Arial MT"/>
              </a:rPr>
              <a:t>Install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gh-pages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package:</a:t>
            </a:r>
            <a:endParaRPr sz="1500">
              <a:latin typeface="Arial MT"/>
              <a:cs typeface="Arial MT"/>
            </a:endParaRPr>
          </a:p>
          <a:p>
            <a:pPr marL="791210">
              <a:lnSpc>
                <a:spcPct val="100000"/>
              </a:lnSpc>
              <a:spcBef>
                <a:spcPts val="50"/>
              </a:spcBef>
            </a:pPr>
            <a:r>
              <a:rPr sz="1500" dirty="0">
                <a:latin typeface="Arial MT"/>
                <a:cs typeface="Arial MT"/>
              </a:rPr>
              <a:t>npm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install</a:t>
            </a:r>
            <a:r>
              <a:rPr sz="1500" spc="1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gh-pages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--save-</a:t>
            </a:r>
            <a:r>
              <a:rPr sz="1500" spc="-25" dirty="0">
                <a:latin typeface="Arial MT"/>
                <a:cs typeface="Arial MT"/>
              </a:rPr>
              <a:t>dev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7655"/>
            <a:ext cx="10058400" cy="5659120"/>
            <a:chOff x="0" y="1057655"/>
            <a:chExt cx="10058400" cy="56591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7655"/>
              <a:ext cx="10058400" cy="565861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8704" y="4852415"/>
              <a:ext cx="192405" cy="481965"/>
            </a:xfrm>
            <a:custGeom>
              <a:avLst/>
              <a:gdLst/>
              <a:ahLst/>
              <a:cxnLst/>
              <a:rect l="l" t="t" r="r" b="b"/>
              <a:pathLst>
                <a:path w="192404" h="481964">
                  <a:moveTo>
                    <a:pt x="192023" y="481583"/>
                  </a:moveTo>
                  <a:lnTo>
                    <a:pt x="0" y="481583"/>
                  </a:lnTo>
                  <a:lnTo>
                    <a:pt x="0" y="0"/>
                  </a:lnTo>
                  <a:lnTo>
                    <a:pt x="192023" y="0"/>
                  </a:lnTo>
                  <a:lnTo>
                    <a:pt x="192023" y="481583"/>
                  </a:lnTo>
                  <a:close/>
                </a:path>
              </a:pathLst>
            </a:custGeom>
            <a:solidFill>
              <a:srgbClr val="C88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4715" y="5125211"/>
              <a:ext cx="0" cy="1434465"/>
            </a:xfrm>
            <a:custGeom>
              <a:avLst/>
              <a:gdLst/>
              <a:ahLst/>
              <a:cxnLst/>
              <a:rect l="l" t="t" r="r" b="b"/>
              <a:pathLst>
                <a:path h="1434465">
                  <a:moveTo>
                    <a:pt x="0" y="0"/>
                  </a:moveTo>
                  <a:lnTo>
                    <a:pt x="0" y="1434083"/>
                  </a:lnTo>
                </a:path>
              </a:pathLst>
            </a:custGeom>
            <a:ln w="13716">
              <a:solidFill>
                <a:srgbClr val="C88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1668" y="1572767"/>
              <a:ext cx="3175" cy="2941320"/>
            </a:xfrm>
            <a:custGeom>
              <a:avLst/>
              <a:gdLst/>
              <a:ahLst/>
              <a:cxnLst/>
              <a:rect l="l" t="t" r="r" b="b"/>
              <a:pathLst>
                <a:path w="3175" h="2941320">
                  <a:moveTo>
                    <a:pt x="3048" y="0"/>
                  </a:moveTo>
                  <a:lnTo>
                    <a:pt x="0" y="2941320"/>
                  </a:lnTo>
                </a:path>
              </a:pathLst>
            </a:custGeom>
            <a:ln w="13716">
              <a:solidFill>
                <a:srgbClr val="2136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8704" y="1307591"/>
              <a:ext cx="192405" cy="481965"/>
            </a:xfrm>
            <a:custGeom>
              <a:avLst/>
              <a:gdLst/>
              <a:ahLst/>
              <a:cxnLst/>
              <a:rect l="l" t="t" r="r" b="b"/>
              <a:pathLst>
                <a:path w="192404" h="481964">
                  <a:moveTo>
                    <a:pt x="192023" y="481583"/>
                  </a:moveTo>
                  <a:lnTo>
                    <a:pt x="0" y="481583"/>
                  </a:lnTo>
                  <a:lnTo>
                    <a:pt x="0" y="0"/>
                  </a:lnTo>
                  <a:lnTo>
                    <a:pt x="192023" y="0"/>
                  </a:lnTo>
                  <a:lnTo>
                    <a:pt x="192023" y="481583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0555" y="4931204"/>
            <a:ext cx="4422775" cy="13963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10" dirty="0">
                <a:solidFill>
                  <a:srgbClr val="C88C31"/>
                </a:solidFill>
                <a:latin typeface="Times New Roman"/>
                <a:cs typeface="Times New Roman"/>
              </a:rPr>
              <a:t>Learning</a:t>
            </a:r>
            <a:r>
              <a:rPr sz="1500" b="1" spc="-75" dirty="0">
                <a:solidFill>
                  <a:srgbClr val="C88C31"/>
                </a:solidFill>
                <a:latin typeface="Times New Roman"/>
                <a:cs typeface="Times New Roman"/>
              </a:rPr>
              <a:t> </a:t>
            </a:r>
            <a:r>
              <a:rPr sz="1500" b="1" spc="-10" dirty="0">
                <a:solidFill>
                  <a:srgbClr val="C88C31"/>
                </a:solidFill>
                <a:latin typeface="Times New Roman"/>
                <a:cs typeface="Times New Roman"/>
              </a:rPr>
              <a:t>outcome</a:t>
            </a:r>
            <a:endParaRPr sz="1500">
              <a:latin typeface="Times New Roman"/>
              <a:cs typeface="Times New Roman"/>
            </a:endParaRPr>
          </a:p>
          <a:p>
            <a:pPr marL="606425" indent="-188595">
              <a:lnSpc>
                <a:spcPct val="100000"/>
              </a:lnSpc>
              <a:spcBef>
                <a:spcPts val="1610"/>
              </a:spcBef>
              <a:buSzPct val="80000"/>
              <a:buChar char="▪"/>
              <a:tabLst>
                <a:tab pos="606425" algn="l"/>
              </a:tabLst>
            </a:pPr>
            <a:r>
              <a:rPr sz="1500" dirty="0">
                <a:latin typeface="Times New Roman"/>
                <a:cs typeface="Times New Roman"/>
              </a:rPr>
              <a:t>Understand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how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host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60" dirty="0">
                <a:latin typeface="Times New Roman"/>
                <a:cs typeface="Times New Roman"/>
              </a:rPr>
              <a:t>a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Times New Roman"/>
                <a:cs typeface="Times New Roman"/>
              </a:rPr>
              <a:t>web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api</a:t>
            </a:r>
            <a:endParaRPr sz="1500">
              <a:latin typeface="Times New Roman"/>
              <a:cs typeface="Times New Roman"/>
            </a:endParaRPr>
          </a:p>
          <a:p>
            <a:pPr marL="606425" indent="-188595">
              <a:lnSpc>
                <a:spcPct val="100000"/>
              </a:lnSpc>
              <a:spcBef>
                <a:spcPts val="969"/>
              </a:spcBef>
              <a:buSzPct val="80000"/>
              <a:buChar char="▪"/>
              <a:tabLst>
                <a:tab pos="606425" algn="l"/>
              </a:tabLst>
            </a:pPr>
            <a:r>
              <a:rPr sz="1500" dirty="0">
                <a:latin typeface="Times New Roman"/>
                <a:cs typeface="Times New Roman"/>
              </a:rPr>
              <a:t>How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25" dirty="0">
                <a:latin typeface="Times New Roman"/>
                <a:cs typeface="Times New Roman"/>
              </a:rPr>
              <a:t> deploy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production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Times New Roman"/>
                <a:cs typeface="Times New Roman"/>
              </a:rPr>
              <a:t>ready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react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applications</a:t>
            </a:r>
            <a:endParaRPr sz="1500">
              <a:latin typeface="Times New Roman"/>
              <a:cs typeface="Times New Roman"/>
            </a:endParaRPr>
          </a:p>
          <a:p>
            <a:pPr marL="606425" indent="-188595">
              <a:lnSpc>
                <a:spcPct val="100000"/>
              </a:lnSpc>
              <a:spcBef>
                <a:spcPts val="969"/>
              </a:spcBef>
              <a:buSzPct val="80000"/>
              <a:buChar char="▪"/>
              <a:tabLst>
                <a:tab pos="606425" algn="l"/>
              </a:tabLst>
            </a:pPr>
            <a:r>
              <a:rPr sz="1500" spc="-25" dirty="0">
                <a:latin typeface="Times New Roman"/>
                <a:cs typeface="Times New Roman"/>
              </a:rPr>
              <a:t>Setting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up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environment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for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production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0463" y="3321827"/>
            <a:ext cx="2693035" cy="5759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-20" dirty="0">
                <a:latin typeface="Times New Roman"/>
                <a:cs typeface="Times New Roman"/>
              </a:rPr>
              <a:t>Evaluation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Metric:</a:t>
            </a:r>
            <a:endParaRPr sz="1300">
              <a:latin typeface="Times New Roman"/>
              <a:cs typeface="Times New Roman"/>
            </a:endParaRPr>
          </a:p>
          <a:p>
            <a:pPr marL="349250">
              <a:lnSpc>
                <a:spcPct val="100000"/>
              </a:lnSpc>
              <a:spcBef>
                <a:spcPts val="1185"/>
              </a:spcBef>
            </a:pPr>
            <a:r>
              <a:rPr sz="1300" spc="-80" dirty="0">
                <a:latin typeface="Times New Roman"/>
                <a:cs typeface="Times New Roman"/>
              </a:rPr>
              <a:t>100%</a:t>
            </a:r>
            <a:r>
              <a:rPr sz="1300" spc="-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Completion</a:t>
            </a:r>
            <a:r>
              <a:rPr sz="1300" spc="-10" dirty="0">
                <a:latin typeface="Times New Roman"/>
                <a:cs typeface="Times New Roman"/>
              </a:rPr>
              <a:t> of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spc="-45" dirty="0">
                <a:latin typeface="Times New Roman"/>
                <a:cs typeface="Times New Roman"/>
              </a:rPr>
              <a:t>above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tasks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8268" y="2012052"/>
            <a:ext cx="2978150" cy="72961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1065"/>
              </a:spcBef>
              <a:buSzPct val="80000"/>
              <a:buChar char="▪"/>
              <a:tabLst>
                <a:tab pos="201295" algn="l"/>
              </a:tabLst>
            </a:pPr>
            <a:r>
              <a:rPr sz="1500" spc="-50" dirty="0">
                <a:latin typeface="Times New Roman"/>
                <a:cs typeface="Times New Roman"/>
              </a:rPr>
              <a:t>Set </a:t>
            </a:r>
            <a:r>
              <a:rPr sz="1500" spc="-10" dirty="0">
                <a:latin typeface="Times New Roman"/>
                <a:cs typeface="Times New Roman"/>
              </a:rPr>
              <a:t>hosted</a:t>
            </a:r>
            <a:r>
              <a:rPr sz="1500" spc="-25" dirty="0">
                <a:latin typeface="Times New Roman"/>
                <a:cs typeface="Times New Roman"/>
              </a:rPr>
              <a:t> backed </a:t>
            </a:r>
            <a:r>
              <a:rPr sz="1500" dirty="0">
                <a:latin typeface="Times New Roman"/>
                <a:cs typeface="Times New Roman"/>
              </a:rPr>
              <a:t>url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frontend</a:t>
            </a:r>
            <a:endParaRPr sz="1500">
              <a:latin typeface="Times New Roman"/>
              <a:cs typeface="Times New Roman"/>
            </a:endParaRPr>
          </a:p>
          <a:p>
            <a:pPr marL="201295" indent="-188595">
              <a:lnSpc>
                <a:spcPct val="100000"/>
              </a:lnSpc>
              <a:spcBef>
                <a:spcPts val="969"/>
              </a:spcBef>
              <a:buSzPct val="80000"/>
              <a:buChar char="▪"/>
              <a:tabLst>
                <a:tab pos="201295" algn="l"/>
              </a:tabLst>
            </a:pPr>
            <a:r>
              <a:rPr sz="1500" dirty="0">
                <a:latin typeface="Times New Roman"/>
                <a:cs typeface="Times New Roman"/>
              </a:rPr>
              <a:t>Test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entire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frontend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backend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6440" y="3544201"/>
            <a:ext cx="117602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Check-</a:t>
            </a:r>
            <a:r>
              <a:rPr sz="195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List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2451" y="2184920"/>
            <a:ext cx="13970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35" dirty="0">
                <a:latin typeface="Times New Roman"/>
                <a:cs typeface="Times New Roman"/>
              </a:rPr>
              <a:t>create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AWS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EC2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instance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2736" y="3451419"/>
            <a:ext cx="178435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Times New Roman"/>
                <a:cs typeface="Times New Roman"/>
              </a:rPr>
              <a:t>add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all</a:t>
            </a:r>
            <a:r>
              <a:rPr sz="1100" spc="-30" dirty="0">
                <a:latin typeface="Times New Roman"/>
                <a:cs typeface="Times New Roman"/>
              </a:rPr>
              <a:t> dependencies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required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for</a:t>
            </a:r>
            <a:endParaRPr sz="11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</a:pPr>
            <a:r>
              <a:rPr sz="1100" spc="-10" dirty="0">
                <a:latin typeface="Times New Roman"/>
                <a:cs typeface="Times New Roman"/>
              </a:rPr>
              <a:t>deployment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5110" y="4838216"/>
            <a:ext cx="140906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Times New Roman"/>
                <a:cs typeface="Times New Roman"/>
              </a:rPr>
              <a:t>Migrate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entire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Times New Roman"/>
                <a:cs typeface="Times New Roman"/>
              </a:rPr>
              <a:t>database</a:t>
            </a:r>
            <a:r>
              <a:rPr sz="1100" spc="-25" dirty="0">
                <a:latin typeface="Times New Roman"/>
                <a:cs typeface="Times New Roman"/>
              </a:rPr>
              <a:t> to</a:t>
            </a:r>
            <a:endParaRPr sz="1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100" spc="-10" dirty="0">
                <a:latin typeface="Times New Roman"/>
                <a:cs typeface="Times New Roman"/>
              </a:rPr>
              <a:t>mongodb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atlas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8172" y="5728256"/>
            <a:ext cx="233934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run</a:t>
            </a:r>
            <a:r>
              <a:rPr sz="1100" spc="-10" dirty="0">
                <a:latin typeface="Times New Roman"/>
                <a:cs typeface="Times New Roman"/>
              </a:rPr>
              <a:t> node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server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development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using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pm2</a:t>
            </a:r>
            <a:endParaRPr sz="11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</a:pPr>
            <a:r>
              <a:rPr sz="1100" spc="-55" dirty="0">
                <a:latin typeface="Times New Roman"/>
                <a:cs typeface="Times New Roman"/>
              </a:rPr>
              <a:t>service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manager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6446" y="2184920"/>
            <a:ext cx="23399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Times New Roman"/>
                <a:cs typeface="Times New Roman"/>
              </a:rPr>
              <a:t>build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your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react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application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for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production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55448" y="3451419"/>
            <a:ext cx="1675764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Times New Roman"/>
                <a:cs typeface="Times New Roman"/>
              </a:rPr>
              <a:t>forwared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required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ports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ec2 </a:t>
            </a:r>
            <a:r>
              <a:rPr sz="1100" spc="-10" dirty="0">
                <a:latin typeface="Times New Roman"/>
                <a:cs typeface="Times New Roman"/>
              </a:rPr>
              <a:t>instance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1303" y="4838216"/>
            <a:ext cx="151765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35" dirty="0">
                <a:latin typeface="Times New Roman"/>
                <a:cs typeface="Times New Roman"/>
              </a:rPr>
              <a:t>set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all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environment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Times New Roman"/>
                <a:cs typeface="Times New Roman"/>
              </a:rPr>
              <a:t>varialble </a:t>
            </a:r>
            <a:r>
              <a:rPr sz="1100" spc="-25" dirty="0">
                <a:latin typeface="Times New Roman"/>
                <a:cs typeface="Times New Roman"/>
              </a:rPr>
              <a:t>withs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appropriate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32584" y="5728256"/>
            <a:ext cx="167005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Host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your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react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application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on </a:t>
            </a:r>
            <a:r>
              <a:rPr sz="1100" spc="-10" dirty="0">
                <a:latin typeface="Times New Roman"/>
                <a:cs typeface="Times New Roman"/>
              </a:rPr>
              <a:t>server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1122" y="1259687"/>
            <a:ext cx="314833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i="0" spc="-50" dirty="0">
                <a:solidFill>
                  <a:srgbClr val="C88C31"/>
                </a:solidFill>
                <a:latin typeface="Times New Roman"/>
                <a:cs typeface="Times New Roman"/>
              </a:rPr>
              <a:t>Assessment</a:t>
            </a:r>
            <a:r>
              <a:rPr sz="2650" i="0" spc="-85" dirty="0">
                <a:solidFill>
                  <a:srgbClr val="C88C31"/>
                </a:solidFill>
                <a:latin typeface="Times New Roman"/>
                <a:cs typeface="Times New Roman"/>
              </a:rPr>
              <a:t> </a:t>
            </a:r>
            <a:r>
              <a:rPr sz="2650" i="0" spc="-60" dirty="0">
                <a:solidFill>
                  <a:srgbClr val="C88C31"/>
                </a:solidFill>
                <a:latin typeface="Times New Roman"/>
                <a:cs typeface="Times New Roman"/>
              </a:rPr>
              <a:t>Parameter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1560"/>
            <a:ext cx="10058400" cy="5669280"/>
            <a:chOff x="0" y="1051560"/>
            <a:chExt cx="10058400" cy="5669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1560"/>
              <a:ext cx="10058400" cy="56692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64307" y="2607564"/>
              <a:ext cx="5293360" cy="83820"/>
            </a:xfrm>
            <a:custGeom>
              <a:avLst/>
              <a:gdLst/>
              <a:ahLst/>
              <a:cxnLst/>
              <a:rect l="l" t="t" r="r" b="b"/>
              <a:pathLst>
                <a:path w="5293359" h="83819">
                  <a:moveTo>
                    <a:pt x="5292852" y="83819"/>
                  </a:moveTo>
                  <a:lnTo>
                    <a:pt x="0" y="83819"/>
                  </a:lnTo>
                  <a:lnTo>
                    <a:pt x="0" y="0"/>
                  </a:lnTo>
                  <a:lnTo>
                    <a:pt x="5292852" y="0"/>
                  </a:lnTo>
                  <a:lnTo>
                    <a:pt x="5292852" y="83819"/>
                  </a:lnTo>
                  <a:close/>
                </a:path>
              </a:pathLst>
            </a:custGeom>
            <a:solidFill>
              <a:srgbClr val="EFC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6560" y="3015996"/>
              <a:ext cx="1312163" cy="13091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456688" y="1734312"/>
              <a:ext cx="5300980" cy="873760"/>
            </a:xfrm>
            <a:custGeom>
              <a:avLst/>
              <a:gdLst/>
              <a:ahLst/>
              <a:cxnLst/>
              <a:rect l="l" t="t" r="r" b="b"/>
              <a:pathLst>
                <a:path w="5300980" h="873760">
                  <a:moveTo>
                    <a:pt x="5300472" y="873252"/>
                  </a:moveTo>
                  <a:lnTo>
                    <a:pt x="0" y="873252"/>
                  </a:lnTo>
                  <a:lnTo>
                    <a:pt x="0" y="0"/>
                  </a:lnTo>
                  <a:lnTo>
                    <a:pt x="5300472" y="0"/>
                  </a:lnTo>
                  <a:lnTo>
                    <a:pt x="5300472" y="873252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56688" y="2008077"/>
            <a:ext cx="530098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5"/>
              </a:spcBef>
            </a:pPr>
            <a:r>
              <a:rPr sz="1950" i="1" dirty="0">
                <a:solidFill>
                  <a:srgbClr val="FFFFFF"/>
                </a:solidFill>
                <a:latin typeface="Trebuchet MS"/>
                <a:cs typeface="Trebuchet MS"/>
              </a:rPr>
              <a:t>Submission</a:t>
            </a:r>
            <a:r>
              <a:rPr sz="1950" i="1" spc="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950" i="1" spc="-10" dirty="0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9122" y="3362731"/>
            <a:ext cx="3154045" cy="1099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IN" sz="1400" b="1" dirty="0">
                <a:hlinkClick r:id="rId4"/>
              </a:rPr>
              <a:t>https://github.com/suryaks2602/NM-DSCET-7.git</a:t>
            </a:r>
            <a:endParaRPr lang="en-IN" sz="1400" b="1" dirty="0"/>
          </a:p>
          <a:p>
            <a:pPr marL="12700">
              <a:spcBef>
                <a:spcPts val="95"/>
              </a:spcBef>
            </a:pPr>
            <a:r>
              <a:rPr lang="en-IN" sz="1400" b="1" dirty="0"/>
              <a:t>https://nm-dscet-7-1pbk-gokuls-projects-2cfa458d.vercel.app/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3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4303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848" y="2380488"/>
            <a:ext cx="3096767" cy="30175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20896" y="5907023"/>
            <a:ext cx="731520" cy="2743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69023" y="4931664"/>
            <a:ext cx="3389376" cy="17800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24271" y="3514344"/>
            <a:ext cx="3276600" cy="12496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63000" y="3404615"/>
            <a:ext cx="655320" cy="66141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557272" y="1065275"/>
            <a:ext cx="6248400" cy="0"/>
          </a:xfrm>
          <a:custGeom>
            <a:avLst/>
            <a:gdLst/>
            <a:ahLst/>
            <a:cxnLst/>
            <a:rect l="l" t="t" r="r" b="b"/>
            <a:pathLst>
              <a:path w="6248400">
                <a:moveTo>
                  <a:pt x="0" y="0"/>
                </a:moveTo>
                <a:lnTo>
                  <a:pt x="6248400" y="0"/>
                </a:lnTo>
              </a:path>
            </a:pathLst>
          </a:custGeom>
          <a:ln w="33528">
            <a:solidFill>
              <a:srgbClr val="13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32789" y="983488"/>
            <a:ext cx="129413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0725" algn="l"/>
              </a:tabLst>
            </a:pPr>
            <a:r>
              <a:rPr sz="1900" spc="-35" dirty="0">
                <a:solidFill>
                  <a:srgbClr val="114B75"/>
                </a:solidFill>
                <a:latin typeface="Arial MT"/>
                <a:cs typeface="Arial MT"/>
              </a:rPr>
              <a:t>”W</a:t>
            </a:r>
            <a:r>
              <a:rPr sz="1900" spc="-170" dirty="0">
                <a:solidFill>
                  <a:srgbClr val="114B75"/>
                </a:solidFill>
                <a:latin typeface="Arial MT"/>
                <a:cs typeface="Arial MT"/>
              </a:rPr>
              <a:t> </a:t>
            </a:r>
            <a:r>
              <a:rPr sz="1900" spc="-35" dirty="0">
                <a:solidFill>
                  <a:srgbClr val="1F3B69"/>
                </a:solidFill>
                <a:latin typeface="Arial MT"/>
                <a:cs typeface="Arial MT"/>
              </a:rPr>
              <a:t>su</a:t>
            </a:r>
            <a:r>
              <a:rPr sz="1900" dirty="0">
                <a:solidFill>
                  <a:srgbClr val="1F3B69"/>
                </a:solidFill>
                <a:latin typeface="Arial MT"/>
                <a:cs typeface="Arial MT"/>
              </a:rPr>
              <a:t>	</a:t>
            </a:r>
            <a:r>
              <a:rPr sz="1900" spc="-30" dirty="0">
                <a:solidFill>
                  <a:srgbClr val="1F3B69"/>
                </a:solidFill>
                <a:latin typeface="Arial MT"/>
                <a:cs typeface="Arial MT"/>
              </a:rPr>
              <a:t>wone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1560"/>
            <a:ext cx="10058400" cy="5669280"/>
            <a:chOff x="0" y="1051560"/>
            <a:chExt cx="10058400" cy="5669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1560"/>
              <a:ext cx="10058400" cy="566927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760220"/>
              <a:ext cx="5207635" cy="4434840"/>
            </a:xfrm>
            <a:custGeom>
              <a:avLst/>
              <a:gdLst/>
              <a:ahLst/>
              <a:cxnLst/>
              <a:rect l="l" t="t" r="r" b="b"/>
              <a:pathLst>
                <a:path w="5207635" h="4434840">
                  <a:moveTo>
                    <a:pt x="5207507" y="4434840"/>
                  </a:moveTo>
                  <a:lnTo>
                    <a:pt x="0" y="4434840"/>
                  </a:lnTo>
                  <a:lnTo>
                    <a:pt x="0" y="0"/>
                  </a:lnTo>
                  <a:lnTo>
                    <a:pt x="5207507" y="0"/>
                  </a:lnTo>
                  <a:lnTo>
                    <a:pt x="5207507" y="443484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959863"/>
              <a:ext cx="160020" cy="355600"/>
            </a:xfrm>
            <a:custGeom>
              <a:avLst/>
              <a:gdLst/>
              <a:ahLst/>
              <a:cxnLst/>
              <a:rect l="l" t="t" r="r" b="b"/>
              <a:pathLst>
                <a:path w="160020" h="355600">
                  <a:moveTo>
                    <a:pt x="160019" y="355091"/>
                  </a:moveTo>
                  <a:lnTo>
                    <a:pt x="0" y="355091"/>
                  </a:lnTo>
                  <a:lnTo>
                    <a:pt x="0" y="0"/>
                  </a:lnTo>
                  <a:lnTo>
                    <a:pt x="160019" y="0"/>
                  </a:lnTo>
                  <a:lnTo>
                    <a:pt x="160019" y="355091"/>
                  </a:lnTo>
                  <a:close/>
                </a:path>
              </a:pathLst>
            </a:custGeom>
            <a:solidFill>
              <a:srgbClr val="C689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7962" y="1945610"/>
            <a:ext cx="2190437" cy="3135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950" dirty="0"/>
              <a:t>Portfolio website</a:t>
            </a:r>
            <a:endParaRPr sz="1950" dirty="0"/>
          </a:p>
        </p:txBody>
      </p:sp>
      <p:sp>
        <p:nvSpPr>
          <p:cNvPr id="7" name="object 7"/>
          <p:cNvSpPr txBox="1"/>
          <p:nvPr/>
        </p:nvSpPr>
        <p:spPr>
          <a:xfrm>
            <a:off x="250911" y="2492722"/>
            <a:ext cx="4155440" cy="22980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065" marR="5080">
              <a:lnSpc>
                <a:spcPct val="102699"/>
              </a:lnSpc>
              <a:spcBef>
                <a:spcPts val="50"/>
              </a:spcBef>
              <a:tabLst>
                <a:tab pos="326390" algn="l"/>
              </a:tabLst>
            </a:pPr>
            <a:r>
              <a:rPr lang="en-IN" sz="1500" dirty="0">
                <a:solidFill>
                  <a:srgbClr val="FFFFFF"/>
                </a:solidFill>
                <a:latin typeface="Times New Roman"/>
                <a:cs typeface="Times New Roman"/>
              </a:rPr>
              <a:t>A portfolio website is similar to resume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500" dirty="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4776" y="1313687"/>
            <a:ext cx="5373623" cy="5407151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107837"/>
              </p:ext>
            </p:extLst>
          </p:nvPr>
        </p:nvGraphicFramePr>
        <p:xfrm>
          <a:off x="184404" y="3137916"/>
          <a:ext cx="4707255" cy="288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500" b="1" dirty="0">
                          <a:solidFill>
                            <a:srgbClr val="E46B0A"/>
                          </a:solidFill>
                          <a:latin typeface="Calibri"/>
                          <a:cs typeface="Calibri"/>
                        </a:rPr>
                        <a:t>LMS</a:t>
                      </a:r>
                      <a:r>
                        <a:rPr sz="1500" b="1" spc="15" dirty="0">
                          <a:solidFill>
                            <a:srgbClr val="E46B0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spc="-10" dirty="0">
                          <a:solidFill>
                            <a:srgbClr val="E46B0A"/>
                          </a:solidFill>
                          <a:latin typeface="Calibri"/>
                          <a:cs typeface="Calibri"/>
                        </a:rPr>
                        <a:t>Username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500" b="1" spc="-20" dirty="0">
                          <a:solidFill>
                            <a:srgbClr val="E46B0A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500" b="1" spc="-10" dirty="0">
                          <a:solidFill>
                            <a:srgbClr val="E46B0A"/>
                          </a:solidFill>
                          <a:latin typeface="Calibri"/>
                          <a:cs typeface="Calibri"/>
                        </a:rPr>
                        <a:t>Batch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au310520</a:t>
                      </a:r>
                      <a:r>
                        <a:rPr lang="en-IN" sz="15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104036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5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B.Gokul</a:t>
                      </a:r>
                      <a:r>
                        <a:rPr lang="en-IN" sz="1500" baseline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IN" sz="1500" baseline="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krishnan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5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lang="en-IN" sz="15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au310520</a:t>
                      </a:r>
                      <a:r>
                        <a:rPr lang="en-IN" sz="15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104039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en-IN" sz="15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G.Hariharan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5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lang="en-IN" sz="15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au310520</a:t>
                      </a:r>
                      <a:r>
                        <a:rPr lang="en-IN" sz="15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104042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en-IN" sz="15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S.Jayaprakash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5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lang="en-IN" sz="15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au3105</a:t>
                      </a:r>
                      <a:r>
                        <a:rPr lang="en-IN" sz="15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20104130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en-IN" sz="15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K.S.surya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5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lang="en-IN" sz="15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69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123" y="1267462"/>
            <a:ext cx="7157084" cy="480568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500" spc="60" dirty="0">
                <a:solidFill>
                  <a:srgbClr val="213669"/>
                </a:solidFill>
                <a:latin typeface="Times New Roman"/>
                <a:cs typeface="Times New Roman"/>
              </a:rPr>
              <a:t>Task</a:t>
            </a:r>
            <a:r>
              <a:rPr sz="1500" spc="75" dirty="0">
                <a:solidFill>
                  <a:srgbClr val="213669"/>
                </a:solidFill>
                <a:latin typeface="Times New Roman"/>
                <a:cs typeface="Times New Roman"/>
              </a:rPr>
              <a:t> 5</a:t>
            </a:r>
            <a:r>
              <a:rPr sz="1500" spc="70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13669"/>
                </a:solidFill>
                <a:latin typeface="Times New Roman"/>
                <a:cs typeface="Times New Roman"/>
              </a:rPr>
              <a:t>::</a:t>
            </a:r>
            <a:r>
              <a:rPr sz="1500" spc="4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500" spc="70" dirty="0">
                <a:solidFill>
                  <a:srgbClr val="213669"/>
                </a:solidFill>
                <a:latin typeface="Times New Roman"/>
                <a:cs typeface="Times New Roman"/>
              </a:rPr>
              <a:t>Hosting</a:t>
            </a:r>
            <a:r>
              <a:rPr sz="1500" spc="80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13669"/>
                </a:solidFill>
                <a:latin typeface="Times New Roman"/>
                <a:cs typeface="Times New Roman"/>
              </a:rPr>
              <a:t>(Module</a:t>
            </a:r>
            <a:r>
              <a:rPr sz="1500" spc="60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213669"/>
                </a:solidFill>
                <a:latin typeface="Times New Roman"/>
                <a:cs typeface="Times New Roman"/>
              </a:rPr>
              <a:t>5)</a:t>
            </a:r>
            <a:endParaRPr sz="150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  <a:spcBef>
                <a:spcPts val="490"/>
              </a:spcBef>
            </a:pPr>
            <a:r>
              <a:rPr sz="1200" b="1" dirty="0">
                <a:latin typeface="Times New Roman"/>
                <a:cs typeface="Times New Roman"/>
              </a:rPr>
              <a:t>Hosting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website so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that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it</a:t>
            </a:r>
            <a:r>
              <a:rPr sz="1200" b="1" spc="-20" dirty="0">
                <a:latin typeface="Times New Roman"/>
                <a:cs typeface="Times New Roman"/>
              </a:rPr>
              <a:t> can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be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35" dirty="0">
                <a:latin typeface="Times New Roman"/>
                <a:cs typeface="Times New Roman"/>
              </a:rPr>
              <a:t>accessed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from</a:t>
            </a:r>
            <a:r>
              <a:rPr sz="1200" b="1" spc="-10" dirty="0">
                <a:latin typeface="Times New Roman"/>
                <a:cs typeface="Times New Roman"/>
              </a:rPr>
              <a:t> anywhere</a:t>
            </a:r>
            <a:endParaRPr sz="1200">
              <a:latin typeface="Times New Roman"/>
              <a:cs typeface="Times New Roman"/>
            </a:endParaRPr>
          </a:p>
          <a:p>
            <a:pPr marL="263525" indent="-188595">
              <a:lnSpc>
                <a:spcPct val="100000"/>
              </a:lnSpc>
              <a:spcBef>
                <a:spcPts val="585"/>
              </a:spcBef>
              <a:buSzPct val="92307"/>
              <a:buFont typeface="Wingdings"/>
              <a:buChar char=""/>
              <a:tabLst>
                <a:tab pos="263525" algn="l"/>
              </a:tabLst>
            </a:pPr>
            <a:r>
              <a:rPr sz="1300" dirty="0">
                <a:latin typeface="Calibri"/>
                <a:cs typeface="Calibri"/>
              </a:rPr>
              <a:t>Host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backend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on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aws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with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all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environment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setup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5"/>
              </a:spcBef>
              <a:buFont typeface="Wingdings"/>
              <a:buChar char=""/>
            </a:pPr>
            <a:endParaRPr sz="1300">
              <a:latin typeface="Calibri"/>
              <a:cs typeface="Calibri"/>
            </a:endParaRPr>
          </a:p>
          <a:p>
            <a:pPr marL="1259205" lvl="1" indent="-1238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259205" algn="l"/>
              </a:tabLst>
            </a:pPr>
            <a:r>
              <a:rPr sz="1100" spc="-70" dirty="0">
                <a:latin typeface="Times New Roman"/>
                <a:cs typeface="Times New Roman"/>
              </a:rPr>
              <a:t>AWS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Account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Setup:</a:t>
            </a:r>
            <a:endParaRPr sz="1100">
              <a:latin typeface="Times New Roman"/>
              <a:cs typeface="Times New Roman"/>
            </a:endParaRPr>
          </a:p>
          <a:p>
            <a:pPr marL="1135380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you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don't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have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AWS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account,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45" dirty="0">
                <a:latin typeface="Times New Roman"/>
                <a:cs typeface="Times New Roman"/>
              </a:rPr>
              <a:t>sign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at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AWS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Console.</a:t>
            </a:r>
            <a:endParaRPr sz="1100">
              <a:latin typeface="Times New Roman"/>
              <a:cs typeface="Times New Roman"/>
            </a:endParaRPr>
          </a:p>
          <a:p>
            <a:pPr marL="1135380">
              <a:lnSpc>
                <a:spcPct val="100000"/>
              </a:lnSpc>
              <a:spcBef>
                <a:spcPts val="660"/>
              </a:spcBef>
            </a:pPr>
            <a:r>
              <a:rPr sz="1100" spc="-20" dirty="0">
                <a:latin typeface="Times New Roman"/>
                <a:cs typeface="Times New Roman"/>
              </a:rPr>
              <a:t>Create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an </a:t>
            </a:r>
            <a:r>
              <a:rPr sz="1100" spc="-10" dirty="0">
                <a:latin typeface="Times New Roman"/>
                <a:cs typeface="Times New Roman"/>
              </a:rPr>
              <a:t>IAM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user</a:t>
            </a:r>
            <a:r>
              <a:rPr sz="1100" spc="-10" dirty="0">
                <a:latin typeface="Times New Roman"/>
                <a:cs typeface="Times New Roman"/>
              </a:rPr>
              <a:t> with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programmatic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65" dirty="0">
                <a:latin typeface="Times New Roman"/>
                <a:cs typeface="Times New Roman"/>
              </a:rPr>
              <a:t>access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administrative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permissions.</a:t>
            </a:r>
            <a:endParaRPr sz="1100">
              <a:latin typeface="Times New Roman"/>
              <a:cs typeface="Times New Roman"/>
            </a:endParaRPr>
          </a:p>
          <a:p>
            <a:pPr marL="1259205" lvl="1" indent="-123825">
              <a:lnSpc>
                <a:spcPct val="100000"/>
              </a:lnSpc>
              <a:spcBef>
                <a:spcPts val="655"/>
              </a:spcBef>
              <a:buAutoNum type="arabicPeriod" startAt="2"/>
              <a:tabLst>
                <a:tab pos="1259205" algn="l"/>
              </a:tabLst>
            </a:pPr>
            <a:r>
              <a:rPr sz="1100" spc="-70" dirty="0">
                <a:latin typeface="Times New Roman"/>
                <a:cs typeface="Times New Roman"/>
              </a:rPr>
              <a:t>AWS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CLI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and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SDKs:</a:t>
            </a:r>
            <a:endParaRPr sz="1100">
              <a:latin typeface="Times New Roman"/>
              <a:cs typeface="Times New Roman"/>
            </a:endParaRPr>
          </a:p>
          <a:p>
            <a:pPr marL="1135380">
              <a:lnSpc>
                <a:spcPct val="100000"/>
              </a:lnSpc>
              <a:spcBef>
                <a:spcPts val="665"/>
              </a:spcBef>
            </a:pPr>
            <a:r>
              <a:rPr sz="1100" spc="-25" dirty="0">
                <a:latin typeface="Times New Roman"/>
                <a:cs typeface="Times New Roman"/>
              </a:rPr>
              <a:t>Install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AWS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CLI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your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40" dirty="0">
                <a:latin typeface="Times New Roman"/>
                <a:cs typeface="Times New Roman"/>
              </a:rPr>
              <a:t>local </a:t>
            </a:r>
            <a:r>
              <a:rPr sz="1100" spc="-10" dirty="0">
                <a:latin typeface="Times New Roman"/>
                <a:cs typeface="Times New Roman"/>
              </a:rPr>
              <a:t>machine.</a:t>
            </a:r>
            <a:endParaRPr sz="1100">
              <a:latin typeface="Times New Roman"/>
              <a:cs typeface="Times New Roman"/>
            </a:endParaRPr>
          </a:p>
          <a:p>
            <a:pPr marL="1135380">
              <a:lnSpc>
                <a:spcPct val="100000"/>
              </a:lnSpc>
              <a:spcBef>
                <a:spcPts val="655"/>
              </a:spcBef>
            </a:pPr>
            <a:r>
              <a:rPr sz="1100" spc="-10" dirty="0">
                <a:latin typeface="Times New Roman"/>
                <a:cs typeface="Times New Roman"/>
              </a:rPr>
              <a:t>Optionally,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install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60" dirty="0">
                <a:latin typeface="Times New Roman"/>
                <a:cs typeface="Times New Roman"/>
              </a:rPr>
              <a:t>SDKs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your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programming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45" dirty="0">
                <a:latin typeface="Times New Roman"/>
                <a:cs typeface="Times New Roman"/>
              </a:rPr>
              <a:t>language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45" dirty="0">
                <a:latin typeface="Times New Roman"/>
                <a:cs typeface="Times New Roman"/>
              </a:rPr>
              <a:t>(e.g.,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Boto3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for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Python,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AWS</a:t>
            </a:r>
            <a:r>
              <a:rPr sz="1100" spc="-50" dirty="0">
                <a:latin typeface="Times New Roman"/>
                <a:cs typeface="Times New Roman"/>
              </a:rPr>
              <a:t> SDK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for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40" dirty="0">
                <a:latin typeface="Times New Roman"/>
                <a:cs typeface="Times New Roman"/>
              </a:rPr>
              <a:t>JavaScript,</a:t>
            </a:r>
            <a:r>
              <a:rPr sz="1100" spc="-10" dirty="0">
                <a:latin typeface="Times New Roman"/>
                <a:cs typeface="Times New Roman"/>
              </a:rPr>
              <a:t> etc.).</a:t>
            </a:r>
            <a:endParaRPr sz="1100">
              <a:latin typeface="Times New Roman"/>
              <a:cs typeface="Times New Roman"/>
            </a:endParaRPr>
          </a:p>
          <a:p>
            <a:pPr marL="1259205" lvl="1" indent="-123825">
              <a:lnSpc>
                <a:spcPct val="100000"/>
              </a:lnSpc>
              <a:spcBef>
                <a:spcPts val="665"/>
              </a:spcBef>
              <a:buAutoNum type="arabicPeriod" startAt="3"/>
              <a:tabLst>
                <a:tab pos="1259205" algn="l"/>
              </a:tabLst>
            </a:pPr>
            <a:r>
              <a:rPr sz="1100" spc="-20" dirty="0">
                <a:latin typeface="Times New Roman"/>
                <a:cs typeface="Times New Roman"/>
              </a:rPr>
              <a:t>Create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5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 Virtual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Private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Cloud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(VPC):</a:t>
            </a:r>
            <a:endParaRPr sz="1100">
              <a:latin typeface="Times New Roman"/>
              <a:cs typeface="Times New Roman"/>
            </a:endParaRPr>
          </a:p>
          <a:p>
            <a:pPr marL="1135380">
              <a:lnSpc>
                <a:spcPct val="100000"/>
              </a:lnSpc>
              <a:spcBef>
                <a:spcPts val="655"/>
              </a:spcBef>
            </a:pPr>
            <a:r>
              <a:rPr sz="1100" dirty="0">
                <a:latin typeface="Times New Roman"/>
                <a:cs typeface="Times New Roman"/>
              </a:rPr>
              <a:t>Go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VPC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Dashboard.</a:t>
            </a:r>
            <a:endParaRPr sz="1100">
              <a:latin typeface="Times New Roman"/>
              <a:cs typeface="Times New Roman"/>
            </a:endParaRPr>
          </a:p>
          <a:p>
            <a:pPr marL="1135380">
              <a:lnSpc>
                <a:spcPct val="100000"/>
              </a:lnSpc>
              <a:spcBef>
                <a:spcPts val="665"/>
              </a:spcBef>
            </a:pPr>
            <a:r>
              <a:rPr sz="1100" spc="-20" dirty="0">
                <a:latin typeface="Times New Roman"/>
                <a:cs typeface="Times New Roman"/>
              </a:rPr>
              <a:t>Create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55" dirty="0">
                <a:latin typeface="Times New Roman"/>
                <a:cs typeface="Times New Roman"/>
              </a:rPr>
              <a:t>a</a:t>
            </a:r>
            <a:r>
              <a:rPr sz="1100" spc="-35" dirty="0">
                <a:latin typeface="Times New Roman"/>
                <a:cs typeface="Times New Roman"/>
              </a:rPr>
              <a:t> new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VPC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with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public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private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subnets.</a:t>
            </a:r>
            <a:endParaRPr sz="1100">
              <a:latin typeface="Times New Roman"/>
              <a:cs typeface="Times New Roman"/>
            </a:endParaRPr>
          </a:p>
          <a:p>
            <a:pPr marL="1259205" lvl="1" indent="-123825">
              <a:lnSpc>
                <a:spcPct val="100000"/>
              </a:lnSpc>
              <a:spcBef>
                <a:spcPts val="655"/>
              </a:spcBef>
              <a:buAutoNum type="arabicPeriod" startAt="4"/>
              <a:tabLst>
                <a:tab pos="1259205" algn="l"/>
              </a:tabLst>
            </a:pPr>
            <a:r>
              <a:rPr sz="1100" spc="-30" dirty="0">
                <a:latin typeface="Times New Roman"/>
                <a:cs typeface="Times New Roman"/>
              </a:rPr>
              <a:t>Amazon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RDS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(Database):</a:t>
            </a:r>
            <a:endParaRPr sz="1100">
              <a:latin typeface="Times New Roman"/>
              <a:cs typeface="Times New Roman"/>
            </a:endParaRPr>
          </a:p>
          <a:p>
            <a:pPr marL="1135380">
              <a:lnSpc>
                <a:spcPct val="100000"/>
              </a:lnSpc>
              <a:spcBef>
                <a:spcPts val="665"/>
              </a:spcBef>
            </a:pPr>
            <a:r>
              <a:rPr sz="1100" spc="-45" dirty="0">
                <a:latin typeface="Times New Roman"/>
                <a:cs typeface="Times New Roman"/>
              </a:rPr>
              <a:t>Set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5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relational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Times New Roman"/>
                <a:cs typeface="Times New Roman"/>
              </a:rPr>
              <a:t>database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using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Amazon</a:t>
            </a:r>
            <a:r>
              <a:rPr sz="1100" spc="-20" dirty="0">
                <a:latin typeface="Times New Roman"/>
                <a:cs typeface="Times New Roman"/>
              </a:rPr>
              <a:t> RDS.</a:t>
            </a:r>
            <a:endParaRPr sz="1100">
              <a:latin typeface="Times New Roman"/>
              <a:cs typeface="Times New Roman"/>
            </a:endParaRPr>
          </a:p>
          <a:p>
            <a:pPr marL="1135380">
              <a:lnSpc>
                <a:spcPct val="100000"/>
              </a:lnSpc>
              <a:spcBef>
                <a:spcPts val="655"/>
              </a:spcBef>
            </a:pPr>
            <a:r>
              <a:rPr sz="1100" spc="-20" dirty="0">
                <a:latin typeface="Times New Roman"/>
                <a:cs typeface="Times New Roman"/>
              </a:rPr>
              <a:t>Choose</a:t>
            </a:r>
            <a:r>
              <a:rPr sz="1100" spc="-10" dirty="0">
                <a:latin typeface="Times New Roman"/>
                <a:cs typeface="Times New Roman"/>
              </a:rPr>
              <a:t> the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Times New Roman"/>
                <a:cs typeface="Times New Roman"/>
              </a:rPr>
              <a:t>database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Times New Roman"/>
                <a:cs typeface="Times New Roman"/>
              </a:rPr>
              <a:t>engine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Times New Roman"/>
                <a:cs typeface="Times New Roman"/>
              </a:rPr>
              <a:t>(MySQL,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Times New Roman"/>
                <a:cs typeface="Times New Roman"/>
              </a:rPr>
              <a:t>PostgreSQL,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etc.)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configure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instance.</a:t>
            </a:r>
            <a:endParaRPr sz="1100">
              <a:latin typeface="Times New Roman"/>
              <a:cs typeface="Times New Roman"/>
            </a:endParaRPr>
          </a:p>
          <a:p>
            <a:pPr marL="1259205" lvl="1" indent="-123825">
              <a:lnSpc>
                <a:spcPct val="100000"/>
              </a:lnSpc>
              <a:spcBef>
                <a:spcPts val="665"/>
              </a:spcBef>
              <a:buAutoNum type="arabicPeriod" startAt="5"/>
              <a:tabLst>
                <a:tab pos="1259205" algn="l"/>
              </a:tabLst>
            </a:pPr>
            <a:r>
              <a:rPr sz="1100" spc="-70" dirty="0">
                <a:latin typeface="Times New Roman"/>
                <a:cs typeface="Times New Roman"/>
              </a:rPr>
              <a:t>AWS</a:t>
            </a:r>
            <a:r>
              <a:rPr sz="1100" spc="-25" dirty="0">
                <a:latin typeface="Times New Roman"/>
                <a:cs typeface="Times New Roman"/>
              </a:rPr>
              <a:t> Lambda</a:t>
            </a:r>
            <a:r>
              <a:rPr sz="1100" spc="-55" dirty="0">
                <a:latin typeface="Times New Roman"/>
                <a:cs typeface="Times New Roman"/>
              </a:rPr>
              <a:t> (Serverless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Functions):</a:t>
            </a:r>
            <a:endParaRPr sz="1100">
              <a:latin typeface="Times New Roman"/>
              <a:cs typeface="Times New Roman"/>
            </a:endParaRPr>
          </a:p>
          <a:p>
            <a:pPr marL="1135380">
              <a:lnSpc>
                <a:spcPct val="100000"/>
              </a:lnSpc>
              <a:spcBef>
                <a:spcPts val="655"/>
              </a:spcBef>
            </a:pPr>
            <a:r>
              <a:rPr sz="1100" spc="-20" dirty="0">
                <a:latin typeface="Times New Roman"/>
                <a:cs typeface="Times New Roman"/>
              </a:rPr>
              <a:t>Create</a:t>
            </a:r>
            <a:r>
              <a:rPr sz="1100" spc="-25" dirty="0">
                <a:latin typeface="Times New Roman"/>
                <a:cs typeface="Times New Roman"/>
              </a:rPr>
              <a:t> Lambda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functions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for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5" dirty="0">
                <a:latin typeface="Times New Roman"/>
                <a:cs typeface="Times New Roman"/>
              </a:rPr>
              <a:t>serverless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computing.</a:t>
            </a:r>
            <a:endParaRPr sz="1100">
              <a:latin typeface="Times New Roman"/>
              <a:cs typeface="Times New Roman"/>
            </a:endParaRPr>
          </a:p>
          <a:p>
            <a:pPr marL="1135380">
              <a:lnSpc>
                <a:spcPct val="100000"/>
              </a:lnSpc>
              <a:spcBef>
                <a:spcPts val="665"/>
              </a:spcBef>
            </a:pPr>
            <a:r>
              <a:rPr sz="1100" spc="-45" dirty="0">
                <a:latin typeface="Times New Roman"/>
                <a:cs typeface="Times New Roman"/>
              </a:rPr>
              <a:t>Use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AWS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Lambda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for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functions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can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run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independently.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2503" y="1321528"/>
            <a:ext cx="4525010" cy="428307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50495" indent="-137795">
              <a:lnSpc>
                <a:spcPct val="100000"/>
              </a:lnSpc>
              <a:spcBef>
                <a:spcPts val="600"/>
              </a:spcBef>
              <a:buAutoNum type="arabicPeriod" startAt="6"/>
              <a:tabLst>
                <a:tab pos="150495" algn="l"/>
              </a:tabLst>
            </a:pPr>
            <a:r>
              <a:rPr sz="1100" dirty="0">
                <a:latin typeface="Calibri"/>
                <a:cs typeface="Calibri"/>
              </a:rPr>
              <a:t>AWS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Elastic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Beanstalk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(PaaS):</a:t>
            </a:r>
            <a:endParaRPr sz="1100">
              <a:latin typeface="Calibri"/>
              <a:cs typeface="Calibri"/>
            </a:endParaRPr>
          </a:p>
          <a:p>
            <a:pPr marL="326390" lvl="1" indent="-313690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326390" algn="l"/>
              </a:tabLst>
            </a:pPr>
            <a:r>
              <a:rPr sz="1100" dirty="0">
                <a:latin typeface="Calibri"/>
                <a:cs typeface="Calibri"/>
              </a:rPr>
              <a:t>Set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up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AWS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Elastic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Beanstalk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easy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deployment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scaling.</a:t>
            </a:r>
            <a:endParaRPr sz="1100">
              <a:latin typeface="Calibri"/>
              <a:cs typeface="Calibri"/>
            </a:endParaRPr>
          </a:p>
          <a:p>
            <a:pPr marL="326390" lvl="1" indent="-313690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326390" algn="l"/>
              </a:tabLst>
            </a:pPr>
            <a:r>
              <a:rPr sz="1100" dirty="0">
                <a:latin typeface="Calibri"/>
                <a:cs typeface="Calibri"/>
              </a:rPr>
              <a:t>Configure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environment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variables,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instance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type,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other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settings.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Calibri"/>
                <a:cs typeface="Calibri"/>
              </a:rPr>
              <a:t>7.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Amazon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EC2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(IaaS):</a:t>
            </a:r>
            <a:endParaRPr sz="1100">
              <a:latin typeface="Calibri"/>
              <a:cs typeface="Calibri"/>
            </a:endParaRPr>
          </a:p>
          <a:p>
            <a:pPr marL="326390" indent="-313690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326390" algn="l"/>
              </a:tabLst>
            </a:pPr>
            <a:r>
              <a:rPr sz="1100" dirty="0">
                <a:latin typeface="Calibri"/>
                <a:cs typeface="Calibri"/>
              </a:rPr>
              <a:t>For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control,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Amazon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EC2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instances.</a:t>
            </a:r>
            <a:endParaRPr sz="1100">
              <a:latin typeface="Calibri"/>
              <a:cs typeface="Calibri"/>
            </a:endParaRPr>
          </a:p>
          <a:p>
            <a:pPr marL="326390" indent="-313690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326390" algn="l"/>
              </a:tabLst>
            </a:pPr>
            <a:r>
              <a:rPr sz="1100" dirty="0">
                <a:latin typeface="Calibri"/>
                <a:cs typeface="Calibri"/>
              </a:rPr>
              <a:t>Choose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Amazon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Machine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Image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(AMI)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configure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security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groups.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Calibri"/>
                <a:cs typeface="Calibri"/>
              </a:rPr>
              <a:t>8.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Amazon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S3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(Object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Storage):</a:t>
            </a:r>
            <a:endParaRPr sz="1100">
              <a:latin typeface="Calibri"/>
              <a:cs typeface="Calibri"/>
            </a:endParaRPr>
          </a:p>
          <a:p>
            <a:pPr marL="326390" indent="-313690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326390" algn="l"/>
              </a:tabLst>
            </a:pPr>
            <a:r>
              <a:rPr sz="1100" dirty="0">
                <a:latin typeface="Calibri"/>
                <a:cs typeface="Calibri"/>
              </a:rPr>
              <a:t>Use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Amazon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S3 for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object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storage.</a:t>
            </a:r>
            <a:endParaRPr sz="1100">
              <a:latin typeface="Calibri"/>
              <a:cs typeface="Calibri"/>
            </a:endParaRPr>
          </a:p>
          <a:p>
            <a:pPr marL="326390" indent="-313690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326390" algn="l"/>
              </a:tabLst>
            </a:pPr>
            <a:r>
              <a:rPr sz="1100" dirty="0">
                <a:latin typeface="Calibri"/>
                <a:cs typeface="Calibri"/>
              </a:rPr>
              <a:t>Store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static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assets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like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images,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videos,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etc.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Calibri"/>
                <a:cs typeface="Calibri"/>
              </a:rPr>
              <a:t>9. AWS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API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Gateway:</a:t>
            </a:r>
            <a:endParaRPr sz="1100">
              <a:latin typeface="Calibri"/>
              <a:cs typeface="Calibri"/>
            </a:endParaRPr>
          </a:p>
          <a:p>
            <a:pPr marL="326390" indent="-313690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326390" algn="l"/>
              </a:tabLst>
            </a:pPr>
            <a:r>
              <a:rPr sz="1100" dirty="0">
                <a:latin typeface="Calibri"/>
                <a:cs typeface="Calibri"/>
              </a:rPr>
              <a:t>Create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API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Gateway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manage</a:t>
            </a:r>
            <a:r>
              <a:rPr sz="1100" spc="-20" dirty="0">
                <a:latin typeface="Calibri"/>
                <a:cs typeface="Calibri"/>
              </a:rPr>
              <a:t> APIs.</a:t>
            </a:r>
            <a:endParaRPr sz="1100">
              <a:latin typeface="Calibri"/>
              <a:cs typeface="Calibri"/>
            </a:endParaRPr>
          </a:p>
          <a:p>
            <a:pPr marL="326390" indent="-313690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326390" algn="l"/>
              </a:tabLst>
            </a:pPr>
            <a:r>
              <a:rPr sz="1100" dirty="0">
                <a:latin typeface="Calibri"/>
                <a:cs typeface="Calibri"/>
              </a:rPr>
              <a:t>Configure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endpoints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connect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Lambda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functions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EC2</a:t>
            </a:r>
            <a:r>
              <a:rPr sz="1100" spc="-10" dirty="0">
                <a:latin typeface="Calibri"/>
                <a:cs typeface="Calibri"/>
              </a:rPr>
              <a:t> instances.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Calibri"/>
                <a:cs typeface="Calibri"/>
              </a:rPr>
              <a:t>10.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Amazon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Route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53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(Domain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Name</a:t>
            </a:r>
            <a:r>
              <a:rPr sz="1100" spc="-10" dirty="0">
                <a:latin typeface="Calibri"/>
                <a:cs typeface="Calibri"/>
              </a:rPr>
              <a:t> System):</a:t>
            </a:r>
            <a:endParaRPr sz="1100">
              <a:latin typeface="Calibri"/>
              <a:cs typeface="Calibri"/>
            </a:endParaRPr>
          </a:p>
          <a:p>
            <a:pPr marL="326390" indent="-313690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326390" algn="l"/>
              </a:tabLst>
            </a:pPr>
            <a:r>
              <a:rPr sz="1100" dirty="0">
                <a:latin typeface="Calibri"/>
                <a:cs typeface="Calibri"/>
              </a:rPr>
              <a:t>Set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up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Route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53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domain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registration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DNS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management.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Calibri"/>
                <a:cs typeface="Calibri"/>
              </a:rPr>
              <a:t>11.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Security:</a:t>
            </a:r>
            <a:endParaRPr sz="110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201295" algn="l"/>
              </a:tabLst>
            </a:pPr>
            <a:r>
              <a:rPr sz="1100" dirty="0">
                <a:latin typeface="Calibri"/>
                <a:cs typeface="Calibri"/>
              </a:rPr>
              <a:t>Implement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security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best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practices,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such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setting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up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IAM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roles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policies.</a:t>
            </a:r>
            <a:endParaRPr sz="110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201295" algn="l"/>
              </a:tabLst>
            </a:pPr>
            <a:r>
              <a:rPr sz="1100" dirty="0">
                <a:latin typeface="Calibri"/>
                <a:cs typeface="Calibri"/>
              </a:rPr>
              <a:t>Use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HTTPS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integrating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AWS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Certificate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Manager.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2493" y="1306315"/>
            <a:ext cx="5415280" cy="503745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20345" indent="-207645">
              <a:lnSpc>
                <a:spcPct val="100000"/>
              </a:lnSpc>
              <a:spcBef>
                <a:spcPts val="600"/>
              </a:spcBef>
              <a:buAutoNum type="arabicPeriod" startAt="12"/>
              <a:tabLst>
                <a:tab pos="220345" algn="l"/>
              </a:tabLst>
            </a:pPr>
            <a:r>
              <a:rPr sz="1100" dirty="0">
                <a:latin typeface="Calibri"/>
                <a:cs typeface="Calibri"/>
              </a:rPr>
              <a:t>Monitoring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10" dirty="0">
                <a:latin typeface="Calibri"/>
                <a:cs typeface="Calibri"/>
              </a:rPr>
              <a:t>Logging:</a:t>
            </a:r>
            <a:endParaRPr sz="1100">
              <a:latin typeface="Calibri"/>
              <a:cs typeface="Calibri"/>
            </a:endParaRPr>
          </a:p>
          <a:p>
            <a:pPr marL="201295" lvl="1" indent="-188595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201295" algn="l"/>
              </a:tabLst>
            </a:pPr>
            <a:r>
              <a:rPr sz="1100" dirty="0">
                <a:latin typeface="Calibri"/>
                <a:cs typeface="Calibri"/>
              </a:rPr>
              <a:t>Set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up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Amazon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CloudWatch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monitoring.</a:t>
            </a:r>
            <a:endParaRPr sz="1100">
              <a:latin typeface="Calibri"/>
              <a:cs typeface="Calibri"/>
            </a:endParaRPr>
          </a:p>
          <a:p>
            <a:pPr marL="201295" lvl="1" indent="-188595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201295" algn="l"/>
              </a:tabLst>
            </a:pPr>
            <a:r>
              <a:rPr sz="1100" dirty="0">
                <a:latin typeface="Calibri"/>
                <a:cs typeface="Calibri"/>
              </a:rPr>
              <a:t>Integrate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logging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AWS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CloudTrail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auditing.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Calibri"/>
                <a:cs typeface="Calibri"/>
              </a:rPr>
              <a:t>13.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Deployment:</a:t>
            </a:r>
            <a:endParaRPr sz="1100">
              <a:latin typeface="Calibri"/>
              <a:cs typeface="Calibri"/>
            </a:endParaRPr>
          </a:p>
          <a:p>
            <a:pPr marL="201295" lvl="1" indent="-188595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201295" algn="l"/>
              </a:tabLst>
            </a:pPr>
            <a:r>
              <a:rPr sz="1100" dirty="0">
                <a:latin typeface="Calibri"/>
                <a:cs typeface="Calibri"/>
              </a:rPr>
              <a:t>Use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tools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like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AWS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CodeDeploy,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Elastic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Beanstalk,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Serverless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Framework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deployment.</a:t>
            </a:r>
            <a:endParaRPr sz="1100">
              <a:latin typeface="Calibri"/>
              <a:cs typeface="Calibri"/>
            </a:endParaRPr>
          </a:p>
          <a:p>
            <a:pPr marL="201295" lvl="1" indent="-188595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201295" algn="l"/>
              </a:tabLst>
            </a:pPr>
            <a:r>
              <a:rPr sz="1100" dirty="0">
                <a:latin typeface="Calibri"/>
                <a:cs typeface="Calibri"/>
              </a:rPr>
              <a:t>Implement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CI/CD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pipeline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automated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deployments.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Calibri"/>
                <a:cs typeface="Calibri"/>
              </a:rPr>
              <a:t>14.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Testing:</a:t>
            </a:r>
            <a:endParaRPr sz="1100">
              <a:latin typeface="Calibri"/>
              <a:cs typeface="Calibri"/>
            </a:endParaRPr>
          </a:p>
          <a:p>
            <a:pPr marL="233045" lvl="1" indent="-220345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233045" algn="l"/>
              </a:tabLst>
            </a:pPr>
            <a:r>
              <a:rPr sz="1100" dirty="0">
                <a:latin typeface="Calibri"/>
                <a:cs typeface="Calibri"/>
              </a:rPr>
              <a:t>Implement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strategies,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such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unit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tests,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integration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tests,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end-</a:t>
            </a:r>
            <a:r>
              <a:rPr sz="1100" dirty="0">
                <a:latin typeface="Calibri"/>
                <a:cs typeface="Calibri"/>
              </a:rPr>
              <a:t>to-end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tests.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Calibri"/>
                <a:cs typeface="Calibri"/>
              </a:rPr>
              <a:t>15.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Scaling:</a:t>
            </a:r>
            <a:endParaRPr sz="1100">
              <a:latin typeface="Calibri"/>
              <a:cs typeface="Calibri"/>
            </a:endParaRPr>
          </a:p>
          <a:p>
            <a:pPr marL="201295" lvl="1" indent="-188595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201295" algn="l"/>
              </a:tabLst>
            </a:pPr>
            <a:r>
              <a:rPr sz="1100" dirty="0">
                <a:latin typeface="Calibri"/>
                <a:cs typeface="Calibri"/>
              </a:rPr>
              <a:t>Configure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auto-scaling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your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resources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handle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varying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workloads.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spc="-30" dirty="0">
                <a:latin typeface="Times New Roman"/>
                <a:cs typeface="Times New Roman"/>
              </a:rPr>
              <a:t>16.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Cost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Management:</a:t>
            </a:r>
            <a:endParaRPr sz="1100">
              <a:latin typeface="Times New Roman"/>
              <a:cs typeface="Times New Roman"/>
            </a:endParaRPr>
          </a:p>
          <a:p>
            <a:pPr marL="201295" lvl="1" indent="-188595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201295" algn="l"/>
              </a:tabLst>
            </a:pPr>
            <a:r>
              <a:rPr sz="1100" spc="-35" dirty="0">
                <a:latin typeface="Times New Roman"/>
                <a:cs typeface="Times New Roman"/>
              </a:rPr>
              <a:t>Regularly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monitor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your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AWS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usage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optimize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Times New Roman"/>
                <a:cs typeface="Times New Roman"/>
              </a:rPr>
              <a:t>resources</a:t>
            </a:r>
            <a:r>
              <a:rPr sz="1100" spc="-10" dirty="0">
                <a:latin typeface="Times New Roman"/>
                <a:cs typeface="Times New Roman"/>
              </a:rPr>
              <a:t> for</a:t>
            </a:r>
            <a:r>
              <a:rPr sz="1100" spc="-25" dirty="0">
                <a:latin typeface="Times New Roman"/>
                <a:cs typeface="Times New Roman"/>
              </a:rPr>
              <a:t> cost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efficiency.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spc="-30" dirty="0">
                <a:latin typeface="Times New Roman"/>
                <a:cs typeface="Times New Roman"/>
              </a:rPr>
              <a:t>17.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Times New Roman"/>
                <a:cs typeface="Times New Roman"/>
              </a:rPr>
              <a:t>Backup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Recovery:</a:t>
            </a:r>
            <a:endParaRPr sz="1100">
              <a:latin typeface="Times New Roman"/>
              <a:cs typeface="Times New Roman"/>
            </a:endParaRPr>
          </a:p>
          <a:p>
            <a:pPr marL="201295" lvl="1" indent="-188595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201295" algn="l"/>
              </a:tabLst>
            </a:pPr>
            <a:r>
              <a:rPr sz="1100" spc="-45" dirty="0">
                <a:latin typeface="Times New Roman"/>
                <a:cs typeface="Times New Roman"/>
              </a:rPr>
              <a:t>Set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Times New Roman"/>
                <a:cs typeface="Times New Roman"/>
              </a:rPr>
              <a:t>regular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backups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for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your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40" dirty="0">
                <a:latin typeface="Times New Roman"/>
                <a:cs typeface="Times New Roman"/>
              </a:rPr>
              <a:t>databases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critical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data.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spc="-30" dirty="0">
                <a:latin typeface="Times New Roman"/>
                <a:cs typeface="Times New Roman"/>
              </a:rPr>
              <a:t>18.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Documentation:</a:t>
            </a:r>
            <a:endParaRPr sz="1100">
              <a:latin typeface="Times New Roman"/>
              <a:cs typeface="Times New Roman"/>
            </a:endParaRPr>
          </a:p>
          <a:p>
            <a:pPr marL="201295" lvl="1" indent="-188595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201295" algn="l"/>
              </a:tabLst>
            </a:pPr>
            <a:r>
              <a:rPr sz="1100" dirty="0">
                <a:latin typeface="Times New Roman"/>
                <a:cs typeface="Times New Roman"/>
              </a:rPr>
              <a:t>Document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your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architecture,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configurations,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deployment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processes.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spc="-30" dirty="0">
                <a:latin typeface="Times New Roman"/>
                <a:cs typeface="Times New Roman"/>
              </a:rPr>
              <a:t>19.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Compliance:</a:t>
            </a:r>
            <a:endParaRPr sz="1100">
              <a:latin typeface="Times New Roman"/>
              <a:cs typeface="Times New Roman"/>
            </a:endParaRPr>
          </a:p>
          <a:p>
            <a:pPr marL="201295" lvl="1" indent="-188595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201295" algn="l"/>
              </a:tabLst>
            </a:pPr>
            <a:r>
              <a:rPr sz="1100" spc="-30" dirty="0">
                <a:latin typeface="Times New Roman"/>
                <a:cs typeface="Times New Roman"/>
              </a:rPr>
              <a:t>Ensure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compliance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with</a:t>
            </a:r>
            <a:r>
              <a:rPr sz="1100" spc="-30" dirty="0">
                <a:latin typeface="Times New Roman"/>
                <a:cs typeface="Times New Roman"/>
              </a:rPr>
              <a:t> relevant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regulations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best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practices.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spc="-30" dirty="0">
                <a:latin typeface="Times New Roman"/>
                <a:cs typeface="Times New Roman"/>
              </a:rPr>
              <a:t>20.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Ongoing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Maintenance:</a:t>
            </a:r>
            <a:endParaRPr sz="1100">
              <a:latin typeface="Times New Roman"/>
              <a:cs typeface="Times New Roman"/>
            </a:endParaRPr>
          </a:p>
          <a:p>
            <a:pPr marL="201295" lvl="1" indent="-188595">
              <a:lnSpc>
                <a:spcPct val="100000"/>
              </a:lnSpc>
              <a:spcBef>
                <a:spcPts val="660"/>
              </a:spcBef>
              <a:buSzPct val="109090"/>
              <a:buFont typeface="Arial MT"/>
              <a:buChar char="•"/>
              <a:tabLst>
                <a:tab pos="201295" algn="l"/>
              </a:tabLst>
            </a:pPr>
            <a:r>
              <a:rPr sz="1100" spc="-50" dirty="0">
                <a:latin typeface="Times New Roman"/>
                <a:cs typeface="Times New Roman"/>
              </a:rPr>
              <a:t>Stay </a:t>
            </a:r>
            <a:r>
              <a:rPr sz="1100" dirty="0">
                <a:latin typeface="Times New Roman"/>
                <a:cs typeface="Times New Roman"/>
              </a:rPr>
              <a:t>updated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AWS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announcements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and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apply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patches </a:t>
            </a:r>
            <a:r>
              <a:rPr sz="1100" spc="-10" dirty="0">
                <a:latin typeface="Times New Roman"/>
                <a:cs typeface="Times New Roman"/>
              </a:rPr>
              <a:t>and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updates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70" dirty="0">
                <a:latin typeface="Times New Roman"/>
                <a:cs typeface="Times New Roman"/>
              </a:rPr>
              <a:t>as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needed.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859" y="1366519"/>
            <a:ext cx="7242175" cy="46939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64490" indent="-351790">
              <a:lnSpc>
                <a:spcPct val="100000"/>
              </a:lnSpc>
              <a:spcBef>
                <a:spcPts val="135"/>
              </a:spcBef>
              <a:buFont typeface="Wingdings"/>
              <a:buChar char=""/>
              <a:tabLst>
                <a:tab pos="364490" algn="l"/>
              </a:tabLst>
            </a:pPr>
            <a:r>
              <a:rPr sz="1500" spc="-25" dirty="0">
                <a:latin typeface="Times New Roman"/>
                <a:cs typeface="Times New Roman"/>
              </a:rPr>
              <a:t>Make </a:t>
            </a:r>
            <a:r>
              <a:rPr sz="1500" spc="-30" dirty="0">
                <a:latin typeface="Times New Roman"/>
                <a:cs typeface="Times New Roman"/>
              </a:rPr>
              <a:t>sure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whitelist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api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ports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host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with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database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35"/>
              </a:spcBef>
              <a:buFont typeface="Wingdings"/>
              <a:buChar char=""/>
            </a:pPr>
            <a:endParaRPr sz="1500">
              <a:latin typeface="Times New Roman"/>
              <a:cs typeface="Times New Roman"/>
            </a:endParaRPr>
          </a:p>
          <a:p>
            <a:pPr marL="448309">
              <a:lnSpc>
                <a:spcPct val="100000"/>
              </a:lnSpc>
            </a:pPr>
            <a:r>
              <a:rPr sz="1300" dirty="0">
                <a:latin typeface="Arial MT"/>
                <a:cs typeface="Arial MT"/>
              </a:rPr>
              <a:t>Whitelisting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API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Ports:</a:t>
            </a:r>
            <a:endParaRPr sz="1300">
              <a:latin typeface="Arial MT"/>
              <a:cs typeface="Arial MT"/>
            </a:endParaRPr>
          </a:p>
          <a:p>
            <a:pPr marL="635000" lvl="1" indent="-18669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635000" algn="l"/>
              </a:tabLst>
            </a:pPr>
            <a:r>
              <a:rPr sz="1300" dirty="0">
                <a:latin typeface="Arial MT"/>
                <a:cs typeface="Arial MT"/>
              </a:rPr>
              <a:t>Security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Groups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for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API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(e.g., EC2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or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Elastic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Beanstalk):</a:t>
            </a:r>
            <a:endParaRPr sz="1300">
              <a:latin typeface="Arial MT"/>
              <a:cs typeface="Arial MT"/>
            </a:endParaRPr>
          </a:p>
          <a:p>
            <a:pPr marL="637540" lvl="2" indent="-189230">
              <a:lnSpc>
                <a:spcPct val="100000"/>
              </a:lnSpc>
              <a:spcBef>
                <a:spcPts val="25"/>
              </a:spcBef>
              <a:buChar char="•"/>
              <a:tabLst>
                <a:tab pos="637540" algn="l"/>
              </a:tabLst>
            </a:pPr>
            <a:r>
              <a:rPr sz="1300" dirty="0">
                <a:latin typeface="Arial MT"/>
                <a:cs typeface="Arial MT"/>
              </a:rPr>
              <a:t>Navigate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Amazon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EC2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Console.</a:t>
            </a:r>
            <a:endParaRPr sz="1300">
              <a:latin typeface="Arial MT"/>
              <a:cs typeface="Arial MT"/>
            </a:endParaRPr>
          </a:p>
          <a:p>
            <a:pPr marL="637540" lvl="2" indent="-189230">
              <a:lnSpc>
                <a:spcPct val="100000"/>
              </a:lnSpc>
              <a:spcBef>
                <a:spcPts val="20"/>
              </a:spcBef>
              <a:buChar char="•"/>
              <a:tabLst>
                <a:tab pos="637540" algn="l"/>
              </a:tabLst>
            </a:pPr>
            <a:r>
              <a:rPr sz="1300" dirty="0">
                <a:latin typeface="Arial MT"/>
                <a:cs typeface="Arial MT"/>
              </a:rPr>
              <a:t>Go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"Security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Groups"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left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navigation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pane.</a:t>
            </a:r>
            <a:endParaRPr sz="1300">
              <a:latin typeface="Arial MT"/>
              <a:cs typeface="Arial MT"/>
            </a:endParaRPr>
          </a:p>
          <a:p>
            <a:pPr marL="636905" marR="554355" lvl="2" indent="-189230">
              <a:lnSpc>
                <a:spcPts val="1580"/>
              </a:lnSpc>
              <a:spcBef>
                <a:spcPts val="60"/>
              </a:spcBef>
              <a:buChar char="•"/>
              <a:tabLst>
                <a:tab pos="636905" algn="l"/>
              </a:tabLst>
            </a:pPr>
            <a:r>
              <a:rPr sz="1300" dirty="0">
                <a:latin typeface="Arial MT"/>
                <a:cs typeface="Arial MT"/>
              </a:rPr>
              <a:t>Select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security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group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associated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with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your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EC2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instances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or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Elastic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Beanstalk environment.</a:t>
            </a:r>
            <a:endParaRPr sz="1300">
              <a:latin typeface="Arial MT"/>
              <a:cs typeface="Arial MT"/>
            </a:endParaRPr>
          </a:p>
          <a:p>
            <a:pPr marL="636905" marR="92075" lvl="2" indent="-189230">
              <a:lnSpc>
                <a:spcPts val="1580"/>
              </a:lnSpc>
              <a:spcBef>
                <a:spcPts val="10"/>
              </a:spcBef>
              <a:buChar char="•"/>
              <a:tabLst>
                <a:tab pos="636905" algn="l"/>
              </a:tabLst>
            </a:pPr>
            <a:r>
              <a:rPr sz="1300" dirty="0">
                <a:latin typeface="Arial MT"/>
                <a:cs typeface="Arial MT"/>
              </a:rPr>
              <a:t>Edit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inbound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rules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 allow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traffic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on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required API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ports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(e.g.,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80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for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HTTP or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443 </a:t>
            </a:r>
            <a:r>
              <a:rPr sz="1300" dirty="0">
                <a:latin typeface="Arial MT"/>
                <a:cs typeface="Arial MT"/>
              </a:rPr>
              <a:t>for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HTTPS).</a:t>
            </a:r>
            <a:endParaRPr sz="1300">
              <a:latin typeface="Arial MT"/>
              <a:cs typeface="Arial MT"/>
            </a:endParaRPr>
          </a:p>
          <a:p>
            <a:pPr marL="636905" marR="429259" lvl="2" indent="-189230">
              <a:lnSpc>
                <a:spcPts val="1580"/>
              </a:lnSpc>
              <a:spcBef>
                <a:spcPts val="10"/>
              </a:spcBef>
              <a:buChar char="•"/>
              <a:tabLst>
                <a:tab pos="636905" algn="l"/>
              </a:tabLst>
            </a:pPr>
            <a:r>
              <a:rPr sz="1300" dirty="0">
                <a:latin typeface="Arial MT"/>
                <a:cs typeface="Arial MT"/>
              </a:rPr>
              <a:t>Add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new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rule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with</a:t>
            </a:r>
            <a:r>
              <a:rPr sz="1300" spc="5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source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set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IP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addresses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or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security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groups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that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need </a:t>
            </a:r>
            <a:r>
              <a:rPr sz="1300" dirty="0">
                <a:latin typeface="Arial MT"/>
                <a:cs typeface="Arial MT"/>
              </a:rPr>
              <a:t>access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your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API.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00">
              <a:latin typeface="Arial MT"/>
              <a:cs typeface="Arial MT"/>
            </a:endParaRPr>
          </a:p>
          <a:p>
            <a:pPr marL="635000" indent="-186690">
              <a:lnSpc>
                <a:spcPct val="100000"/>
              </a:lnSpc>
              <a:buAutoNum type="arabicPeriod" startAt="2"/>
              <a:tabLst>
                <a:tab pos="635000" algn="l"/>
              </a:tabLst>
            </a:pPr>
            <a:r>
              <a:rPr sz="1300" dirty="0">
                <a:latin typeface="Arial MT"/>
                <a:cs typeface="Arial MT"/>
              </a:rPr>
              <a:t>Security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Groups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for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Lambda:</a:t>
            </a:r>
            <a:endParaRPr sz="1300">
              <a:latin typeface="Arial MT"/>
              <a:cs typeface="Arial MT"/>
            </a:endParaRPr>
          </a:p>
          <a:p>
            <a:pPr marL="637540" lvl="1" indent="-189230">
              <a:lnSpc>
                <a:spcPct val="100000"/>
              </a:lnSpc>
              <a:spcBef>
                <a:spcPts val="25"/>
              </a:spcBef>
              <a:buChar char="•"/>
              <a:tabLst>
                <a:tab pos="637540" algn="l"/>
              </a:tabLst>
            </a:pPr>
            <a:r>
              <a:rPr sz="1300" dirty="0">
                <a:latin typeface="Arial MT"/>
                <a:cs typeface="Arial MT"/>
              </a:rPr>
              <a:t>If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your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API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is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using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AWS Lambda,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can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set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up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security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groups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for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Lambda.</a:t>
            </a:r>
            <a:endParaRPr sz="1300">
              <a:latin typeface="Arial MT"/>
              <a:cs typeface="Arial MT"/>
            </a:endParaRPr>
          </a:p>
          <a:p>
            <a:pPr marL="636905" marR="5080" lvl="1" indent="-189230">
              <a:lnSpc>
                <a:spcPct val="101499"/>
              </a:lnSpc>
              <a:buChar char="•"/>
              <a:tabLst>
                <a:tab pos="636905" algn="l"/>
              </a:tabLst>
            </a:pPr>
            <a:r>
              <a:rPr sz="1300" dirty="0">
                <a:latin typeface="Arial MT"/>
                <a:cs typeface="Arial MT"/>
              </a:rPr>
              <a:t>Security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groups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for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Lambda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functions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are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managed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automatically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by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AWS,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grant </a:t>
            </a:r>
            <a:r>
              <a:rPr sz="1300" dirty="0">
                <a:latin typeface="Arial MT"/>
                <a:cs typeface="Arial MT"/>
              </a:rPr>
              <a:t>access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by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configuring the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Lambda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function's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execution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role.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300">
              <a:latin typeface="Arial MT"/>
              <a:cs typeface="Arial MT"/>
            </a:endParaRPr>
          </a:p>
          <a:p>
            <a:pPr marL="635000" indent="-186690">
              <a:lnSpc>
                <a:spcPct val="100000"/>
              </a:lnSpc>
              <a:buAutoNum type="arabicPeriod" startAt="3"/>
              <a:tabLst>
                <a:tab pos="635000" algn="l"/>
              </a:tabLst>
            </a:pPr>
            <a:r>
              <a:rPr sz="1300" dirty="0">
                <a:latin typeface="Arial MT"/>
                <a:cs typeface="Arial MT"/>
              </a:rPr>
              <a:t>Security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Groups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for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API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Gateway:</a:t>
            </a:r>
            <a:endParaRPr sz="1300">
              <a:latin typeface="Arial MT"/>
              <a:cs typeface="Arial MT"/>
            </a:endParaRPr>
          </a:p>
          <a:p>
            <a:pPr marL="636905" marR="72390" lvl="1" indent="-189230">
              <a:lnSpc>
                <a:spcPts val="1580"/>
              </a:lnSpc>
              <a:spcBef>
                <a:spcPts val="60"/>
              </a:spcBef>
              <a:buChar char="•"/>
              <a:tabLst>
                <a:tab pos="636905" algn="l"/>
              </a:tabLst>
            </a:pPr>
            <a:r>
              <a:rPr sz="1300" dirty="0">
                <a:latin typeface="Arial MT"/>
                <a:cs typeface="Arial MT"/>
              </a:rPr>
              <a:t>For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API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Gateway,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can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control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access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using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API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Gateway's</a:t>
            </a:r>
            <a:r>
              <a:rPr sz="1300" spc="6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built-in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authorization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and </a:t>
            </a:r>
            <a:r>
              <a:rPr sz="1300" dirty="0">
                <a:latin typeface="Arial MT"/>
                <a:cs typeface="Arial MT"/>
              </a:rPr>
              <a:t>authentication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mechanisms.</a:t>
            </a:r>
            <a:endParaRPr sz="1300">
              <a:latin typeface="Arial MT"/>
              <a:cs typeface="Arial MT"/>
            </a:endParaRPr>
          </a:p>
          <a:p>
            <a:pPr marL="637540" lvl="1" indent="-189230">
              <a:lnSpc>
                <a:spcPts val="1530"/>
              </a:lnSpc>
              <a:buChar char="•"/>
              <a:tabLst>
                <a:tab pos="637540" algn="l"/>
              </a:tabLst>
            </a:pPr>
            <a:r>
              <a:rPr sz="1300" dirty="0">
                <a:latin typeface="Arial MT"/>
                <a:cs typeface="Arial MT"/>
              </a:rPr>
              <a:t>Set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up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API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Gateway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usage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plans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API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keys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for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controlling </a:t>
            </a:r>
            <a:r>
              <a:rPr sz="1300" spc="-10" dirty="0">
                <a:latin typeface="Arial MT"/>
                <a:cs typeface="Arial MT"/>
              </a:rPr>
              <a:t>access.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5337" y="1433605"/>
            <a:ext cx="8207375" cy="48539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latin typeface="Arial MT"/>
                <a:cs typeface="Arial MT"/>
              </a:rPr>
              <a:t>Configuring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Database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Access:</a:t>
            </a:r>
            <a:endParaRPr sz="1300">
              <a:latin typeface="Arial MT"/>
              <a:cs typeface="Arial MT"/>
            </a:endParaRPr>
          </a:p>
          <a:p>
            <a:pPr marL="199390" indent="-18669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199390" algn="l"/>
              </a:tabLst>
            </a:pPr>
            <a:r>
              <a:rPr sz="1300" dirty="0">
                <a:latin typeface="Arial MT"/>
                <a:cs typeface="Arial MT"/>
              </a:rPr>
              <a:t>Security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Groups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for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RDS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(Relational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Database </a:t>
            </a:r>
            <a:r>
              <a:rPr sz="1300" spc="-10" dirty="0">
                <a:latin typeface="Arial MT"/>
                <a:cs typeface="Arial MT"/>
              </a:rPr>
              <a:t>Service):</a:t>
            </a:r>
            <a:endParaRPr sz="1300">
              <a:latin typeface="Arial MT"/>
              <a:cs typeface="Arial MT"/>
            </a:endParaRPr>
          </a:p>
          <a:p>
            <a:pPr marL="201930" lvl="1" indent="-189230">
              <a:lnSpc>
                <a:spcPct val="100000"/>
              </a:lnSpc>
              <a:spcBef>
                <a:spcPts val="25"/>
              </a:spcBef>
              <a:buChar char="•"/>
              <a:tabLst>
                <a:tab pos="201930" algn="l"/>
              </a:tabLst>
            </a:pPr>
            <a:r>
              <a:rPr sz="1300" dirty="0">
                <a:latin typeface="Arial MT"/>
                <a:cs typeface="Arial MT"/>
              </a:rPr>
              <a:t>Go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Amazon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RDS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Console.</a:t>
            </a:r>
            <a:endParaRPr sz="1300">
              <a:latin typeface="Arial MT"/>
              <a:cs typeface="Arial MT"/>
            </a:endParaRPr>
          </a:p>
          <a:p>
            <a:pPr marL="201930" lvl="1" indent="-189230">
              <a:lnSpc>
                <a:spcPct val="100000"/>
              </a:lnSpc>
              <a:spcBef>
                <a:spcPts val="25"/>
              </a:spcBef>
              <a:buChar char="•"/>
              <a:tabLst>
                <a:tab pos="201930" algn="l"/>
              </a:tabLst>
            </a:pPr>
            <a:r>
              <a:rPr sz="1300" dirty="0">
                <a:latin typeface="Arial MT"/>
                <a:cs typeface="Arial MT"/>
              </a:rPr>
              <a:t>Select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DB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instance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navigate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"Security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Group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Rules"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section.</a:t>
            </a:r>
            <a:endParaRPr sz="1300">
              <a:latin typeface="Arial MT"/>
              <a:cs typeface="Arial MT"/>
            </a:endParaRPr>
          </a:p>
          <a:p>
            <a:pPr marL="201295" marR="511809" lvl="1" indent="-189230">
              <a:lnSpc>
                <a:spcPct val="101600"/>
              </a:lnSpc>
              <a:buChar char="•"/>
              <a:tabLst>
                <a:tab pos="201295" algn="l"/>
              </a:tabLst>
            </a:pPr>
            <a:r>
              <a:rPr sz="1300" dirty="0">
                <a:latin typeface="Arial MT"/>
                <a:cs typeface="Arial MT"/>
              </a:rPr>
              <a:t>Edit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inbound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rules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 allow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traffic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from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security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group associated with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your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API</a:t>
            </a:r>
            <a:r>
              <a:rPr sz="1300" spc="5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(EC2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or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Elastic </a:t>
            </a:r>
            <a:r>
              <a:rPr sz="1300" dirty="0">
                <a:latin typeface="Arial MT"/>
                <a:cs typeface="Arial MT"/>
              </a:rPr>
              <a:t>Beanstalk)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connect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database.</a:t>
            </a:r>
            <a:endParaRPr sz="1300">
              <a:latin typeface="Arial MT"/>
              <a:cs typeface="Arial MT"/>
            </a:endParaRPr>
          </a:p>
          <a:p>
            <a:pPr marL="201930" lvl="1" indent="-189230">
              <a:lnSpc>
                <a:spcPct val="100000"/>
              </a:lnSpc>
              <a:spcBef>
                <a:spcPts val="25"/>
              </a:spcBef>
              <a:buChar char="•"/>
              <a:tabLst>
                <a:tab pos="201930" algn="l"/>
              </a:tabLst>
            </a:pPr>
            <a:r>
              <a:rPr sz="1300" dirty="0">
                <a:latin typeface="Arial MT"/>
                <a:cs typeface="Arial MT"/>
              </a:rPr>
              <a:t>Add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new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rule with</a:t>
            </a:r>
            <a:r>
              <a:rPr sz="1300" spc="5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 source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set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security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group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your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API.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300">
              <a:latin typeface="Arial MT"/>
              <a:cs typeface="Arial MT"/>
            </a:endParaRPr>
          </a:p>
          <a:p>
            <a:pPr marL="199390" indent="-186690">
              <a:lnSpc>
                <a:spcPct val="100000"/>
              </a:lnSpc>
              <a:buAutoNum type="arabicPeriod" startAt="2"/>
              <a:tabLst>
                <a:tab pos="199390" algn="l"/>
              </a:tabLst>
            </a:pPr>
            <a:r>
              <a:rPr sz="1300" dirty="0">
                <a:latin typeface="Arial MT"/>
                <a:cs typeface="Arial MT"/>
              </a:rPr>
              <a:t>Database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Authentication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Encryption:</a:t>
            </a:r>
            <a:endParaRPr sz="1300">
              <a:latin typeface="Arial MT"/>
              <a:cs typeface="Arial MT"/>
            </a:endParaRPr>
          </a:p>
          <a:p>
            <a:pPr marL="201930" lvl="1" indent="-189230">
              <a:lnSpc>
                <a:spcPct val="100000"/>
              </a:lnSpc>
              <a:spcBef>
                <a:spcPts val="25"/>
              </a:spcBef>
              <a:buChar char="•"/>
              <a:tabLst>
                <a:tab pos="201930" algn="l"/>
              </a:tabLst>
            </a:pPr>
            <a:r>
              <a:rPr sz="1300" dirty="0">
                <a:latin typeface="Arial MT"/>
                <a:cs typeface="Arial MT"/>
              </a:rPr>
              <a:t>Ensure that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your</a:t>
            </a:r>
            <a:r>
              <a:rPr sz="1300" spc="5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database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requires </a:t>
            </a:r>
            <a:r>
              <a:rPr sz="1300" spc="-10" dirty="0">
                <a:latin typeface="Arial MT"/>
                <a:cs typeface="Arial MT"/>
              </a:rPr>
              <a:t>authentication.</a:t>
            </a:r>
            <a:endParaRPr sz="1300">
              <a:latin typeface="Arial MT"/>
              <a:cs typeface="Arial MT"/>
            </a:endParaRPr>
          </a:p>
          <a:p>
            <a:pPr marL="201930" lvl="1" indent="-189230">
              <a:lnSpc>
                <a:spcPct val="100000"/>
              </a:lnSpc>
              <a:spcBef>
                <a:spcPts val="25"/>
              </a:spcBef>
              <a:buChar char="•"/>
              <a:tabLst>
                <a:tab pos="201930" algn="l"/>
              </a:tabLst>
            </a:pPr>
            <a:r>
              <a:rPr sz="1300" dirty="0">
                <a:latin typeface="Arial MT"/>
                <a:cs typeface="Arial MT"/>
              </a:rPr>
              <a:t>Use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strong,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unique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passwords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for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database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users.</a:t>
            </a:r>
            <a:endParaRPr sz="1300">
              <a:latin typeface="Arial MT"/>
              <a:cs typeface="Arial MT"/>
            </a:endParaRPr>
          </a:p>
          <a:p>
            <a:pPr marL="201930" lvl="1" indent="-189230">
              <a:lnSpc>
                <a:spcPct val="100000"/>
              </a:lnSpc>
              <a:spcBef>
                <a:spcPts val="25"/>
              </a:spcBef>
              <a:buChar char="•"/>
              <a:tabLst>
                <a:tab pos="201930" algn="l"/>
              </a:tabLst>
            </a:pPr>
            <a:r>
              <a:rPr sz="1300" dirty="0">
                <a:latin typeface="Arial MT"/>
                <a:cs typeface="Arial MT"/>
              </a:rPr>
              <a:t>Enable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SSL/TLS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for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encrypting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data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transit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between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your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API</a:t>
            </a:r>
            <a:r>
              <a:rPr sz="1300" spc="5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database.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300">
              <a:latin typeface="Arial MT"/>
              <a:cs typeface="Arial MT"/>
            </a:endParaRPr>
          </a:p>
          <a:p>
            <a:pPr marL="199390" indent="-186690">
              <a:lnSpc>
                <a:spcPct val="100000"/>
              </a:lnSpc>
              <a:buAutoNum type="arabicPeriod" startAt="3"/>
              <a:tabLst>
                <a:tab pos="199390" algn="l"/>
              </a:tabLst>
            </a:pPr>
            <a:r>
              <a:rPr sz="1300" dirty="0">
                <a:latin typeface="Arial MT"/>
                <a:cs typeface="Arial MT"/>
              </a:rPr>
              <a:t>Database Subnet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VPC:</a:t>
            </a:r>
            <a:endParaRPr sz="1300">
              <a:latin typeface="Arial MT"/>
              <a:cs typeface="Arial MT"/>
            </a:endParaRPr>
          </a:p>
          <a:p>
            <a:pPr marL="201930" lvl="1" indent="-189230">
              <a:lnSpc>
                <a:spcPct val="100000"/>
              </a:lnSpc>
              <a:spcBef>
                <a:spcPts val="25"/>
              </a:spcBef>
              <a:buChar char="•"/>
              <a:tabLst>
                <a:tab pos="201930" algn="l"/>
              </a:tabLst>
            </a:pPr>
            <a:r>
              <a:rPr sz="1300" dirty="0">
                <a:latin typeface="Arial MT"/>
                <a:cs typeface="Arial MT"/>
              </a:rPr>
              <a:t>Confirm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that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your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RDS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instance is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 same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VPC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as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your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API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(EC2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or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Elastic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Beanstalk).</a:t>
            </a:r>
            <a:endParaRPr sz="1300">
              <a:latin typeface="Arial MT"/>
              <a:cs typeface="Arial MT"/>
            </a:endParaRPr>
          </a:p>
          <a:p>
            <a:pPr marL="201930" lvl="1" indent="-189230">
              <a:lnSpc>
                <a:spcPct val="100000"/>
              </a:lnSpc>
              <a:spcBef>
                <a:spcPts val="25"/>
              </a:spcBef>
              <a:buChar char="•"/>
              <a:tabLst>
                <a:tab pos="201930" algn="l"/>
              </a:tabLst>
            </a:pPr>
            <a:r>
              <a:rPr sz="1300" dirty="0">
                <a:latin typeface="Arial MT"/>
                <a:cs typeface="Arial MT"/>
              </a:rPr>
              <a:t>Adjust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subnet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groups to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place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RDS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instance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desired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subnets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within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VPC.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300">
              <a:latin typeface="Arial MT"/>
              <a:cs typeface="Arial MT"/>
            </a:endParaRPr>
          </a:p>
          <a:p>
            <a:pPr marL="199390" indent="-18669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199390" algn="l"/>
              </a:tabLst>
            </a:pPr>
            <a:r>
              <a:rPr sz="1300" dirty="0">
                <a:latin typeface="Arial MT"/>
                <a:cs typeface="Arial MT"/>
              </a:rPr>
              <a:t>IAM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Roles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Permissions:</a:t>
            </a:r>
            <a:endParaRPr sz="1300">
              <a:latin typeface="Arial MT"/>
              <a:cs typeface="Arial MT"/>
            </a:endParaRPr>
          </a:p>
          <a:p>
            <a:pPr marL="201295" marR="5080" lvl="1" indent="-189230">
              <a:lnSpc>
                <a:spcPct val="101499"/>
              </a:lnSpc>
              <a:buChar char="•"/>
              <a:tabLst>
                <a:tab pos="201295" algn="l"/>
              </a:tabLst>
            </a:pPr>
            <a:r>
              <a:rPr sz="1300" dirty="0">
                <a:latin typeface="Arial MT"/>
                <a:cs typeface="Arial MT"/>
              </a:rPr>
              <a:t>If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your</a:t>
            </a:r>
            <a:r>
              <a:rPr sz="1300" spc="6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application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uses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AWS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Identity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Access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Management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(IAM)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roles,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ensure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that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roles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associated </a:t>
            </a:r>
            <a:r>
              <a:rPr sz="1300" dirty="0">
                <a:latin typeface="Arial MT"/>
                <a:cs typeface="Arial MT"/>
              </a:rPr>
              <a:t>with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your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EC2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instances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or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Lambda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functions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have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necessary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permissions to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interact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with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RDS </a:t>
            </a:r>
            <a:r>
              <a:rPr sz="1300" spc="-10" dirty="0">
                <a:latin typeface="Arial MT"/>
                <a:cs typeface="Arial MT"/>
              </a:rPr>
              <a:t>instance.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300">
              <a:latin typeface="Arial MT"/>
              <a:cs typeface="Arial MT"/>
            </a:endParaRPr>
          </a:p>
          <a:p>
            <a:pPr marL="199390" indent="-186690">
              <a:lnSpc>
                <a:spcPct val="100000"/>
              </a:lnSpc>
              <a:buAutoNum type="arabicPeriod" startAt="5"/>
              <a:tabLst>
                <a:tab pos="199390" algn="l"/>
              </a:tabLst>
            </a:pPr>
            <a:r>
              <a:rPr sz="1300" dirty="0">
                <a:latin typeface="Arial MT"/>
                <a:cs typeface="Arial MT"/>
              </a:rPr>
              <a:t>Parameter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Groups:</a:t>
            </a:r>
            <a:endParaRPr sz="1300">
              <a:latin typeface="Arial MT"/>
              <a:cs typeface="Arial MT"/>
            </a:endParaRPr>
          </a:p>
          <a:p>
            <a:pPr marL="201930" lvl="1" indent="-189230">
              <a:lnSpc>
                <a:spcPct val="100000"/>
              </a:lnSpc>
              <a:spcBef>
                <a:spcPts val="25"/>
              </a:spcBef>
              <a:buChar char="•"/>
              <a:tabLst>
                <a:tab pos="201930" algn="l"/>
              </a:tabLst>
            </a:pPr>
            <a:r>
              <a:rPr sz="1300" dirty="0">
                <a:latin typeface="Arial MT"/>
                <a:cs typeface="Arial MT"/>
              </a:rPr>
              <a:t>Adjust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RDS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parameter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groups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customize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database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engine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settings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for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security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performance.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868" y="1357375"/>
            <a:ext cx="7680325" cy="35579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26390" indent="-313690">
              <a:lnSpc>
                <a:spcPct val="100000"/>
              </a:lnSpc>
              <a:spcBef>
                <a:spcPts val="135"/>
              </a:spcBef>
              <a:buFont typeface="Wingdings"/>
              <a:buChar char=""/>
              <a:tabLst>
                <a:tab pos="326390" algn="l"/>
              </a:tabLst>
            </a:pPr>
            <a:r>
              <a:rPr sz="1500" spc="-25" dirty="0">
                <a:latin typeface="Times New Roman"/>
                <a:cs typeface="Times New Roman"/>
              </a:rPr>
              <a:t>Migrate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database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mongodb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atlas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  <a:buFont typeface="Wingdings"/>
              <a:buChar char=""/>
            </a:pPr>
            <a:endParaRPr sz="1500">
              <a:latin typeface="Times New Roman"/>
              <a:cs typeface="Times New Roman"/>
            </a:endParaRPr>
          </a:p>
          <a:p>
            <a:pPr marL="454025">
              <a:lnSpc>
                <a:spcPct val="100000"/>
              </a:lnSpc>
            </a:pPr>
            <a:r>
              <a:rPr sz="1500" spc="-10" dirty="0">
                <a:latin typeface="Arial MT"/>
                <a:cs typeface="Arial MT"/>
              </a:rPr>
              <a:t>Prerequisites: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500">
              <a:latin typeface="Arial MT"/>
              <a:cs typeface="Arial MT"/>
            </a:endParaRPr>
          </a:p>
          <a:p>
            <a:pPr marL="669290" lvl="1" indent="-2152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69290" algn="l"/>
              </a:tabLst>
            </a:pPr>
            <a:r>
              <a:rPr sz="1500" dirty="0">
                <a:latin typeface="Arial MT"/>
                <a:cs typeface="Arial MT"/>
              </a:rPr>
              <a:t>Sign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Up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MongoDB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Atlas:</a:t>
            </a:r>
            <a:endParaRPr sz="1500">
              <a:latin typeface="Arial MT"/>
              <a:cs typeface="Arial MT"/>
            </a:endParaRPr>
          </a:p>
          <a:p>
            <a:pPr marL="768350" lvl="2" indent="-314325">
              <a:lnSpc>
                <a:spcPct val="100000"/>
              </a:lnSpc>
              <a:spcBef>
                <a:spcPts val="45"/>
              </a:spcBef>
              <a:buChar char="•"/>
              <a:tabLst>
                <a:tab pos="76835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you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don't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have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MongoDB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Atlas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account,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sign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up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MongoDB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Atlas.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500">
              <a:latin typeface="Arial MT"/>
              <a:cs typeface="Arial MT"/>
            </a:endParaRPr>
          </a:p>
          <a:p>
            <a:pPr marL="669290" indent="-215265">
              <a:lnSpc>
                <a:spcPct val="100000"/>
              </a:lnSpc>
              <a:buAutoNum type="arabicPeriod" startAt="2"/>
              <a:tabLst>
                <a:tab pos="669290" algn="l"/>
              </a:tabLst>
            </a:pPr>
            <a:r>
              <a:rPr sz="1500" dirty="0">
                <a:latin typeface="Arial MT"/>
                <a:cs typeface="Arial MT"/>
              </a:rPr>
              <a:t>Create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Project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Cluster:</a:t>
            </a:r>
            <a:endParaRPr sz="1500">
              <a:latin typeface="Arial MT"/>
              <a:cs typeface="Arial MT"/>
            </a:endParaRPr>
          </a:p>
          <a:p>
            <a:pPr marL="768350" lvl="1" indent="-314325">
              <a:lnSpc>
                <a:spcPct val="100000"/>
              </a:lnSpc>
              <a:spcBef>
                <a:spcPts val="50"/>
              </a:spcBef>
              <a:buChar char="•"/>
              <a:tabLst>
                <a:tab pos="768350" algn="l"/>
              </a:tabLst>
            </a:pPr>
            <a:r>
              <a:rPr sz="1500" dirty="0">
                <a:latin typeface="Arial MT"/>
                <a:cs typeface="Arial MT"/>
              </a:rPr>
              <a:t>Create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new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project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MongoDB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Atlas.</a:t>
            </a:r>
            <a:endParaRPr sz="1500">
              <a:latin typeface="Arial MT"/>
              <a:cs typeface="Arial MT"/>
            </a:endParaRPr>
          </a:p>
          <a:p>
            <a:pPr marL="768350" marR="5080" lvl="1" indent="-314325">
              <a:lnSpc>
                <a:spcPct val="102699"/>
              </a:lnSpc>
              <a:buChar char="•"/>
              <a:tabLst>
                <a:tab pos="768350" algn="l"/>
              </a:tabLst>
            </a:pPr>
            <a:r>
              <a:rPr sz="1500" dirty="0">
                <a:latin typeface="Arial MT"/>
                <a:cs typeface="Arial MT"/>
              </a:rPr>
              <a:t>Within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project,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create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new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cluster.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Choose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configuration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suits</a:t>
            </a:r>
            <a:r>
              <a:rPr sz="1500" spc="9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your </a:t>
            </a:r>
            <a:r>
              <a:rPr sz="1500" dirty="0">
                <a:latin typeface="Arial MT"/>
                <a:cs typeface="Arial MT"/>
              </a:rPr>
              <a:t>application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requirements.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500">
              <a:latin typeface="Arial MT"/>
              <a:cs typeface="Arial MT"/>
            </a:endParaRPr>
          </a:p>
          <a:p>
            <a:pPr marL="669290" indent="-215265">
              <a:lnSpc>
                <a:spcPct val="100000"/>
              </a:lnSpc>
              <a:buAutoNum type="arabicPeriod" startAt="3"/>
              <a:tabLst>
                <a:tab pos="669290" algn="l"/>
              </a:tabLst>
            </a:pPr>
            <a:r>
              <a:rPr sz="1500" dirty="0">
                <a:latin typeface="Arial MT"/>
                <a:cs typeface="Arial MT"/>
              </a:rPr>
              <a:t>Whitelist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IP</a:t>
            </a:r>
            <a:r>
              <a:rPr sz="1500" spc="1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Addresses:</a:t>
            </a:r>
            <a:endParaRPr sz="1500">
              <a:latin typeface="Arial MT"/>
              <a:cs typeface="Arial MT"/>
            </a:endParaRPr>
          </a:p>
          <a:p>
            <a:pPr marL="768350" lvl="1" indent="-314325">
              <a:lnSpc>
                <a:spcPct val="100000"/>
              </a:lnSpc>
              <a:spcBef>
                <a:spcPts val="50"/>
              </a:spcBef>
              <a:buChar char="•"/>
              <a:tabLst>
                <a:tab pos="768350" algn="l"/>
              </a:tabLst>
            </a:pPr>
            <a:r>
              <a:rPr sz="1500" dirty="0">
                <a:latin typeface="Arial MT"/>
                <a:cs typeface="Arial MT"/>
              </a:rPr>
              <a:t>In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MongoDB</a:t>
            </a:r>
            <a:r>
              <a:rPr sz="1500" spc="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Atlas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dashboard,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go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"Network</a:t>
            </a:r>
            <a:r>
              <a:rPr sz="1500" spc="11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Access."</a:t>
            </a:r>
            <a:endParaRPr sz="1500">
              <a:latin typeface="Arial MT"/>
              <a:cs typeface="Arial MT"/>
            </a:endParaRPr>
          </a:p>
          <a:p>
            <a:pPr marL="768350" lvl="1" indent="-314325">
              <a:lnSpc>
                <a:spcPct val="100000"/>
              </a:lnSpc>
              <a:spcBef>
                <a:spcPts val="45"/>
              </a:spcBef>
              <a:buChar char="•"/>
              <a:tabLst>
                <a:tab pos="768350" algn="l"/>
              </a:tabLst>
            </a:pPr>
            <a:r>
              <a:rPr sz="1500" dirty="0">
                <a:latin typeface="Arial MT"/>
                <a:cs typeface="Arial MT"/>
              </a:rPr>
              <a:t>Whitelist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IP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addresses</a:t>
            </a:r>
            <a:r>
              <a:rPr sz="1500" spc="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need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connect</a:t>
            </a:r>
            <a:r>
              <a:rPr sz="1500" spc="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your</a:t>
            </a:r>
            <a:r>
              <a:rPr sz="1500" spc="1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MongoDB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Atlas</a:t>
            </a:r>
            <a:r>
              <a:rPr sz="1500" spc="9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cluster.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776" y="1419854"/>
            <a:ext cx="8237855" cy="425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latin typeface="Arial MT"/>
                <a:cs typeface="Arial MT"/>
              </a:rPr>
              <a:t>Migration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Steps: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300">
              <a:latin typeface="Arial MT"/>
              <a:cs typeface="Arial MT"/>
            </a:endParaRPr>
          </a:p>
          <a:p>
            <a:pPr marL="153035" indent="-140335">
              <a:lnSpc>
                <a:spcPct val="100000"/>
              </a:lnSpc>
              <a:buSzPct val="92307"/>
              <a:buAutoNum type="arabicPeriod"/>
              <a:tabLst>
                <a:tab pos="153035" algn="l"/>
              </a:tabLst>
            </a:pPr>
            <a:r>
              <a:rPr sz="1300" dirty="0">
                <a:latin typeface="Arial MT"/>
                <a:cs typeface="Arial MT"/>
              </a:rPr>
              <a:t>Export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Data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from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Existing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MongoDB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Deployment:</a:t>
            </a:r>
            <a:endParaRPr sz="1300">
              <a:latin typeface="Arial MT"/>
              <a:cs typeface="Arial MT"/>
            </a:endParaRPr>
          </a:p>
          <a:p>
            <a:pPr marL="201930" lvl="1" indent="-189230">
              <a:lnSpc>
                <a:spcPct val="100000"/>
              </a:lnSpc>
              <a:spcBef>
                <a:spcPts val="25"/>
              </a:spcBef>
              <a:buChar char="•"/>
              <a:tabLst>
                <a:tab pos="201930" algn="l"/>
              </a:tabLst>
            </a:pPr>
            <a:r>
              <a:rPr sz="1300" dirty="0">
                <a:latin typeface="Arial MT"/>
                <a:cs typeface="Arial MT"/>
              </a:rPr>
              <a:t>Use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mongodump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export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data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from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your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existing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MongoDB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deployment.</a:t>
            </a:r>
            <a:endParaRPr sz="1300">
              <a:latin typeface="Arial MT"/>
              <a:cs typeface="Arial MT"/>
            </a:endParaRPr>
          </a:p>
          <a:p>
            <a:pPr marL="200660" indent="-187960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200660" algn="l"/>
              </a:tabLst>
            </a:pPr>
            <a:r>
              <a:rPr sz="1300" dirty="0">
                <a:latin typeface="Arial MT"/>
                <a:cs typeface="Arial MT"/>
              </a:rPr>
              <a:t>mongodump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-</a:t>
            </a:r>
            <a:r>
              <a:rPr sz="1300" spc="-10" dirty="0">
                <a:latin typeface="Arial MT"/>
                <a:cs typeface="Arial MT"/>
              </a:rPr>
              <a:t>-</a:t>
            </a:r>
            <a:r>
              <a:rPr sz="1300" dirty="0">
                <a:latin typeface="Arial MT"/>
                <a:cs typeface="Arial MT"/>
              </a:rPr>
              <a:t>host</a:t>
            </a:r>
            <a:r>
              <a:rPr sz="1300" spc="5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&lt;source-host&gt;:&lt;port&gt;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--username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&lt;username&gt;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-</a:t>
            </a:r>
            <a:r>
              <a:rPr sz="1300" dirty="0">
                <a:latin typeface="Arial MT"/>
                <a:cs typeface="Arial MT"/>
              </a:rPr>
              <a:t>-password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&lt;password&gt;</a:t>
            </a:r>
            <a:r>
              <a:rPr sz="1300" spc="7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-</a:t>
            </a:r>
            <a:r>
              <a:rPr sz="1300" dirty="0">
                <a:latin typeface="Arial MT"/>
                <a:cs typeface="Arial MT"/>
              </a:rPr>
              <a:t>-</a:t>
            </a:r>
            <a:r>
              <a:rPr sz="1300" spc="-25" dirty="0">
                <a:latin typeface="Arial MT"/>
                <a:cs typeface="Arial MT"/>
              </a:rPr>
              <a:t>out</a:t>
            </a:r>
            <a:endParaRPr sz="1300">
              <a:latin typeface="Arial MT"/>
              <a:cs typeface="Arial MT"/>
            </a:endParaRPr>
          </a:p>
          <a:p>
            <a:pPr marL="201295">
              <a:lnSpc>
                <a:spcPct val="100000"/>
              </a:lnSpc>
              <a:spcBef>
                <a:spcPts val="25"/>
              </a:spcBef>
            </a:pPr>
            <a:r>
              <a:rPr sz="1300" spc="-10" dirty="0">
                <a:latin typeface="Arial MT"/>
                <a:cs typeface="Arial MT"/>
              </a:rPr>
              <a:t>/path/to/backup</a:t>
            </a:r>
            <a:endParaRPr sz="1300">
              <a:latin typeface="Arial MT"/>
              <a:cs typeface="Arial MT"/>
            </a:endParaRPr>
          </a:p>
          <a:p>
            <a:pPr marL="201930" indent="-189230">
              <a:lnSpc>
                <a:spcPct val="100000"/>
              </a:lnSpc>
              <a:spcBef>
                <a:spcPts val="25"/>
              </a:spcBef>
              <a:buChar char="•"/>
              <a:tabLst>
                <a:tab pos="201930" algn="l"/>
              </a:tabLst>
            </a:pPr>
            <a:r>
              <a:rPr sz="1300" dirty="0">
                <a:latin typeface="Arial MT"/>
                <a:cs typeface="Arial MT"/>
              </a:rPr>
              <a:t>Replace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&lt;source-host&gt;,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&lt;port&gt;,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&lt;username&gt;,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&lt;password&gt;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with</a:t>
            </a:r>
            <a:r>
              <a:rPr sz="1300" spc="5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appropriate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values.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300">
              <a:latin typeface="Arial MT"/>
              <a:cs typeface="Arial MT"/>
            </a:endParaRPr>
          </a:p>
          <a:p>
            <a:pPr marL="153035" indent="-140335">
              <a:lnSpc>
                <a:spcPct val="100000"/>
              </a:lnSpc>
              <a:buSzPct val="92307"/>
              <a:buAutoNum type="arabicPeriod" startAt="2"/>
              <a:tabLst>
                <a:tab pos="153035" algn="l"/>
              </a:tabLst>
            </a:pPr>
            <a:r>
              <a:rPr sz="1300" dirty="0">
                <a:latin typeface="Arial MT"/>
                <a:cs typeface="Arial MT"/>
              </a:rPr>
              <a:t>Restore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Data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MongoDB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Atlas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Cluster:</a:t>
            </a:r>
            <a:endParaRPr sz="1300">
              <a:latin typeface="Arial MT"/>
              <a:cs typeface="Arial MT"/>
            </a:endParaRPr>
          </a:p>
          <a:p>
            <a:pPr marL="201930" lvl="1" indent="-189230">
              <a:lnSpc>
                <a:spcPct val="100000"/>
              </a:lnSpc>
              <a:spcBef>
                <a:spcPts val="25"/>
              </a:spcBef>
              <a:buChar char="•"/>
              <a:tabLst>
                <a:tab pos="201930" algn="l"/>
              </a:tabLst>
            </a:pPr>
            <a:r>
              <a:rPr sz="1300" dirty="0">
                <a:latin typeface="Arial MT"/>
                <a:cs typeface="Arial MT"/>
              </a:rPr>
              <a:t>Use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mongorestore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import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data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into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your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MongoDB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Atlas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cluster.</a:t>
            </a:r>
            <a:endParaRPr sz="1300">
              <a:latin typeface="Arial MT"/>
              <a:cs typeface="Arial MT"/>
            </a:endParaRPr>
          </a:p>
          <a:p>
            <a:pPr marL="200660" indent="-187960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200660" algn="l"/>
              </a:tabLst>
            </a:pPr>
            <a:r>
              <a:rPr sz="1300" dirty="0">
                <a:latin typeface="Arial MT"/>
                <a:cs typeface="Arial MT"/>
              </a:rPr>
              <a:t>mongorestore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-</a:t>
            </a:r>
            <a:r>
              <a:rPr sz="1300" dirty="0">
                <a:latin typeface="Arial MT"/>
                <a:cs typeface="Arial MT"/>
              </a:rPr>
              <a:t>-host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&lt;cluster-name&gt;/&lt;hostname&gt;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-</a:t>
            </a:r>
            <a:r>
              <a:rPr sz="1300" spc="-10" dirty="0">
                <a:latin typeface="Arial MT"/>
                <a:cs typeface="Arial MT"/>
              </a:rPr>
              <a:t>-</a:t>
            </a:r>
            <a:r>
              <a:rPr sz="1300" dirty="0">
                <a:latin typeface="Arial MT"/>
                <a:cs typeface="Arial MT"/>
              </a:rPr>
              <a:t>username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&lt;username&gt;</a:t>
            </a:r>
            <a:r>
              <a:rPr sz="1300" spc="5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-</a:t>
            </a:r>
            <a:r>
              <a:rPr sz="1300" dirty="0">
                <a:latin typeface="Arial MT"/>
                <a:cs typeface="Arial MT"/>
              </a:rPr>
              <a:t>-password</a:t>
            </a:r>
            <a:r>
              <a:rPr sz="1300" spc="5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&lt;password&gt;</a:t>
            </a:r>
            <a:endParaRPr sz="1300">
              <a:latin typeface="Arial MT"/>
              <a:cs typeface="Arial MT"/>
            </a:endParaRPr>
          </a:p>
          <a:p>
            <a:pPr marL="201295">
              <a:lnSpc>
                <a:spcPct val="100000"/>
              </a:lnSpc>
              <a:spcBef>
                <a:spcPts val="25"/>
              </a:spcBef>
            </a:pPr>
            <a:r>
              <a:rPr sz="1300" spc="-10" dirty="0">
                <a:latin typeface="Arial MT"/>
                <a:cs typeface="Arial MT"/>
              </a:rPr>
              <a:t>/path/to/backup</a:t>
            </a:r>
            <a:endParaRPr sz="1300">
              <a:latin typeface="Arial MT"/>
              <a:cs typeface="Arial MT"/>
            </a:endParaRPr>
          </a:p>
          <a:p>
            <a:pPr marL="201930" indent="-189230">
              <a:lnSpc>
                <a:spcPct val="100000"/>
              </a:lnSpc>
              <a:spcBef>
                <a:spcPts val="20"/>
              </a:spcBef>
              <a:buChar char="•"/>
              <a:tabLst>
                <a:tab pos="201930" algn="l"/>
              </a:tabLst>
            </a:pPr>
            <a:r>
              <a:rPr sz="1300" dirty="0">
                <a:latin typeface="Arial MT"/>
                <a:cs typeface="Arial MT"/>
              </a:rPr>
              <a:t>Replace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&lt;cluster-name&gt;,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&lt;hostname&gt;,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&lt;use</a:t>
            </a:r>
            <a:r>
              <a:rPr sz="850" dirty="0">
                <a:latin typeface="Arial MT"/>
                <a:cs typeface="Arial MT"/>
              </a:rPr>
              <a:t>r</a:t>
            </a:r>
            <a:r>
              <a:rPr sz="1300" dirty="0">
                <a:latin typeface="Arial MT"/>
                <a:cs typeface="Arial MT"/>
              </a:rPr>
              <a:t>name&gt;,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&lt;password&gt;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with</a:t>
            </a:r>
            <a:r>
              <a:rPr sz="1300" spc="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your</a:t>
            </a:r>
            <a:r>
              <a:rPr sz="1300" spc="6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MongoDB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Atlas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cluster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details.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300">
              <a:latin typeface="Arial MT"/>
              <a:cs typeface="Arial MT"/>
            </a:endParaRPr>
          </a:p>
          <a:p>
            <a:pPr marL="153035" indent="-140335">
              <a:lnSpc>
                <a:spcPct val="100000"/>
              </a:lnSpc>
              <a:buSzPct val="92307"/>
              <a:buAutoNum type="arabicPeriod" startAt="3"/>
              <a:tabLst>
                <a:tab pos="153035" algn="l"/>
              </a:tabLst>
            </a:pPr>
            <a:r>
              <a:rPr sz="1300" dirty="0">
                <a:latin typeface="Arial MT"/>
                <a:cs typeface="Arial MT"/>
              </a:rPr>
              <a:t>Update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Connection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String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Application:</a:t>
            </a:r>
            <a:endParaRPr sz="1300">
              <a:latin typeface="Arial MT"/>
              <a:cs typeface="Arial MT"/>
            </a:endParaRPr>
          </a:p>
          <a:p>
            <a:pPr marL="201295" marR="5080" lvl="1" indent="-189230">
              <a:lnSpc>
                <a:spcPct val="101600"/>
              </a:lnSpc>
              <a:buChar char="•"/>
              <a:tabLst>
                <a:tab pos="201295" algn="l"/>
              </a:tabLst>
            </a:pPr>
            <a:r>
              <a:rPr sz="1300" dirty="0">
                <a:latin typeface="Arial MT"/>
                <a:cs typeface="Arial MT"/>
              </a:rPr>
              <a:t>Update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connection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string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your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application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point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MongoDB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Atlas</a:t>
            </a:r>
            <a:r>
              <a:rPr sz="1300" spc="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cluster.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connection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string </a:t>
            </a:r>
            <a:r>
              <a:rPr sz="1300" dirty="0">
                <a:latin typeface="Arial MT"/>
                <a:cs typeface="Arial MT"/>
              </a:rPr>
              <a:t>can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found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MongoDB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Atlas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dashboard.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300">
              <a:latin typeface="Arial MT"/>
              <a:cs typeface="Arial MT"/>
            </a:endParaRPr>
          </a:p>
          <a:p>
            <a:pPr marL="153035" indent="-140335">
              <a:lnSpc>
                <a:spcPct val="100000"/>
              </a:lnSpc>
              <a:buSzPct val="92307"/>
              <a:buAutoNum type="arabicPeriod" startAt="4"/>
              <a:tabLst>
                <a:tab pos="153035" algn="l"/>
              </a:tabLst>
            </a:pPr>
            <a:r>
              <a:rPr sz="1300" dirty="0">
                <a:latin typeface="Arial MT"/>
                <a:cs typeface="Arial MT"/>
              </a:rPr>
              <a:t>Test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Migration:</a:t>
            </a:r>
            <a:endParaRPr sz="1300">
              <a:latin typeface="Arial MT"/>
              <a:cs typeface="Arial MT"/>
            </a:endParaRPr>
          </a:p>
          <a:p>
            <a:pPr marL="201295" marR="643890" lvl="1" indent="-189230">
              <a:lnSpc>
                <a:spcPts val="1580"/>
              </a:lnSpc>
              <a:spcBef>
                <a:spcPts val="60"/>
              </a:spcBef>
              <a:buChar char="•"/>
              <a:tabLst>
                <a:tab pos="201295" algn="l"/>
              </a:tabLst>
            </a:pPr>
            <a:r>
              <a:rPr sz="1300" dirty="0">
                <a:latin typeface="Arial MT"/>
                <a:cs typeface="Arial MT"/>
              </a:rPr>
              <a:t>Test your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application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ensure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that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it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can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connect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MongoDB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Atlas</a:t>
            </a:r>
            <a:r>
              <a:rPr sz="1300" spc="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cluster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perform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CRUD </a:t>
            </a:r>
            <a:r>
              <a:rPr sz="1300" spc="-10" dirty="0">
                <a:latin typeface="Arial MT"/>
                <a:cs typeface="Arial MT"/>
              </a:rPr>
              <a:t>operations.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1553</Words>
  <Application>Microsoft Office PowerPoint</Application>
  <PresentationFormat>Custom</PresentationFormat>
  <Paragraphs>203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MT</vt:lpstr>
      <vt:lpstr>Calibri</vt:lpstr>
      <vt:lpstr>Times New Roman</vt:lpstr>
      <vt:lpstr>Trebuchet MS</vt:lpstr>
      <vt:lpstr>Wingdings</vt:lpstr>
      <vt:lpstr>Office Theme</vt:lpstr>
      <vt:lpstr>PowerPoint Presentation</vt:lpstr>
      <vt:lpstr>Portfolio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Assessment Parameter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NM 2.0__Task 5</dc:title>
  <dc:creator>Vivek Kumar</dc:creator>
  <cp:lastModifiedBy>Surya K S</cp:lastModifiedBy>
  <cp:revision>4</cp:revision>
  <dcterms:created xsi:type="dcterms:W3CDTF">2023-11-18T16:52:21Z</dcterms:created>
  <dcterms:modified xsi:type="dcterms:W3CDTF">2023-11-19T17:24:56Z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2023-11-18T00:00:00Z</vt:filetime>
  </property>
  <property fmtid="{D5CDD505-2E9C-101B-9397-08002B2CF9AE}" pid="3" name="LastSaved">
    <vt:filetime>2023-11-18T00:00:00Z</vt:filetime>
  </property>
  <property fmtid="{D5CDD505-2E9C-101B-9397-08002B2CF9AE}" pid="4" name="Producer">
    <vt:lpwstr>Microsoft: Print To PDF</vt:lpwstr>
  </property>
</Properties>
</file>