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Arial Black" panose="020B0A04020102020204" pitchFamily="34" charset="0"/>
      <p:bold r:id="rId15"/>
    </p:embeddedFont>
    <p:embeddedFont>
      <p:font typeface="Arial Rounded MT Bold" panose="020F0704030504030204" pitchFamily="34" charset="0"/>
      <p:regular r:id="rId16"/>
    </p:embeddedFont>
    <p:embeddedFont>
      <p:font typeface="Calibri" panose="020F0502020204030204" pitchFamily="34" charset="0"/>
      <p:regular r:id="rId17"/>
      <p:bold r:id="rId18"/>
      <p:italic r:id="rId19"/>
      <p:boldItalic r:id="rId20"/>
    </p:embeddedFont>
    <p:embeddedFont>
      <p:font typeface="CFJCTS+PublicSans-Bold" panose="020B0604020202020204"/>
      <p:regular r:id="rId21"/>
    </p:embeddedFont>
    <p:embeddedFont>
      <p:font typeface="CFRUAJ+EBGaramond-Medium" panose="020B0604020202020204"/>
      <p:regular r:id="rId22"/>
    </p:embeddedFont>
    <p:embeddedFont>
      <p:font typeface="Constantia" panose="02030602050306030303" pitchFamily="18" charset="0"/>
      <p:regular r:id="rId23"/>
      <p:bold r:id="rId24"/>
      <p:italic r:id="rId25"/>
      <p:boldItalic r:id="rId26"/>
    </p:embeddedFont>
    <p:embeddedFont>
      <p:font typeface="ILIIOR+EBGaramond-Bold" panose="020B0604020202020204"/>
      <p:regular r:id="rId27"/>
    </p:embeddedFont>
    <p:embeddedFont>
      <p:font typeface="KQGMTU+Arial-BoldMT" panose="020B0604020202020204"/>
      <p:regular r:id="rId28"/>
    </p:embeddedFont>
    <p:embeddedFont>
      <p:font typeface="PVLNNE+ArialMT" panose="020B0604020202020204"/>
      <p:regular r:id="rId29"/>
    </p:embeddedFont>
    <p:embeddedFont>
      <p:font typeface="RMKPBC+PublicSans-BoldItalic" panose="020B0604020202020204"/>
      <p:regular r:id="rId30"/>
    </p:embeddedFont>
    <p:embeddedFont>
      <p:font typeface="Wingdings 2" panose="05020102010507070707" pitchFamily="18" charset="2"/>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186" y="96"/>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11/18/2023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11/18/2023</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CFJCTS+PublicSans-Bold"/>
                <a:cs typeface="CFJCTS+PublicSans-Bold"/>
              </a:rPr>
              <a:t>“</a:t>
            </a:r>
            <a:r>
              <a:rPr lang="en-IN" sz="2400" b="1" dirty="0">
                <a:solidFill>
                  <a:srgbClr val="223669"/>
                </a:solidFill>
                <a:latin typeface="CFJCTS+PublicSans-Bold"/>
                <a:cs typeface="CFJCTS+PublicSans-Bold"/>
              </a:rPr>
              <a:t> </a:t>
            </a:r>
            <a:r>
              <a:rPr lang="en-US" sz="2400" b="1" dirty="0">
                <a:solidFill>
                  <a:srgbClr val="223669"/>
                </a:solidFill>
                <a:latin typeface="Arial Rounded MT Bold" panose="020F0704030504030204" pitchFamily="34" charset="0"/>
                <a:cs typeface="CFJCTS+PublicSans-Bold"/>
              </a:rPr>
              <a:t>Portfolio</a:t>
            </a:r>
            <a:r>
              <a:rPr lang="en-US" sz="2400" b="1" dirty="0">
                <a:solidFill>
                  <a:srgbClr val="223669"/>
                </a:solidFill>
                <a:latin typeface="CFJCTS+PublicSans-Bold"/>
                <a:cs typeface="CFJCTS+PublicSans-Bold"/>
              </a:rPr>
              <a:t> </a:t>
            </a:r>
            <a:r>
              <a:rPr lang="en-US" sz="2400" b="1" dirty="0">
                <a:solidFill>
                  <a:srgbClr val="223669"/>
                </a:solidFill>
                <a:latin typeface="Arial Rounded MT Bold" panose="020F0704030504030204" pitchFamily="34" charset="0"/>
                <a:cs typeface="Times New Roman" panose="02020603050405020304" pitchFamily="18" charset="0"/>
              </a:rPr>
              <a:t>Website </a:t>
            </a:r>
            <a:r>
              <a:rPr sz="2400" b="1" dirty="0">
                <a:solidFill>
                  <a:srgbClr val="223669"/>
                </a:solidFill>
                <a:latin typeface="CFJCTS+PublicSans-Bold"/>
                <a:cs typeface="CFJCTS+PublicSans-Bold"/>
              </a:rPr>
              <a:t>”</a:t>
            </a: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diagram </a:t>
            </a:r>
          </a:p>
        </p:txBody>
      </p:sp>
      <p:sp>
        <p:nvSpPr>
          <p:cNvPr id="3" name="Text Placeholder 2"/>
          <p:cNvSpPr>
            <a:spLocks noGrp="1"/>
          </p:cNvSpPr>
          <p:nvPr>
            <p:ph type="body" idx="1"/>
          </p:nvPr>
        </p:nvSpPr>
        <p:spPr/>
        <p:txBody>
          <a:bodyPr>
            <a:noAutofit/>
          </a:bodyPr>
          <a:lstStyle/>
          <a:p>
            <a:pPr marL="0" indent="0">
              <a:buNone/>
            </a:pPr>
            <a:r>
              <a:rPr lang="en-US" sz="1500" dirty="0"/>
              <a:t>A class is an abstract, user-defined description of a type of data. It identifies the attributes of the</a:t>
            </a:r>
          </a:p>
          <a:p>
            <a:pPr marL="0" indent="0">
              <a:buNone/>
            </a:pPr>
            <a:r>
              <a:rPr lang="en-US" sz="1500" dirty="0"/>
              <a:t>data and the operations that can be performed on instances (i.e. objects) of the data. A class of</a:t>
            </a:r>
          </a:p>
          <a:p>
            <a:pPr marL="0" indent="0">
              <a:buNone/>
            </a:pPr>
            <a:r>
              <a:rPr lang="en-US" sz="1500" dirty="0"/>
              <a:t>data has a name, a set of attributes that describes its characteristics, and a set of operations that</a:t>
            </a:r>
          </a:p>
          <a:p>
            <a:pPr marL="0" indent="0">
              <a:buNone/>
            </a:pPr>
            <a:r>
              <a:rPr lang="en-US" sz="1500" dirty="0"/>
              <a:t>can be performed on the objects of that class. The classes’ structure and their relationships to</a:t>
            </a:r>
          </a:p>
          <a:p>
            <a:pPr marL="0" indent="0">
              <a:buNone/>
            </a:pPr>
            <a:r>
              <a:rPr lang="en-US" sz="1500" dirty="0"/>
              <a:t>each other frozen in time represent the static model. In this project there are certain main classes which are related to other classes required for their working. There are different kinds of</a:t>
            </a:r>
          </a:p>
          <a:p>
            <a:pPr marL="0" indent="0">
              <a:buNone/>
            </a:pPr>
            <a:r>
              <a:rPr lang="en-US" sz="1500" dirty="0"/>
              <a:t>relationships between the classes as shown in the diagram like normal association, aggregation,</a:t>
            </a:r>
          </a:p>
          <a:p>
            <a:pPr marL="0" indent="0">
              <a:buNone/>
            </a:pPr>
            <a:r>
              <a:rPr lang="en-US" sz="1500" dirty="0"/>
              <a:t>and generalization. The relationships are depicted using a role name and multiplicities. Here</a:t>
            </a:r>
          </a:p>
          <a:p>
            <a:pPr marL="0" indent="0">
              <a:buNone/>
            </a:pPr>
            <a:r>
              <a:rPr lang="en-US" sz="1500" dirty="0"/>
              <a:t>‘user’, ‘project’ , ‘Contact form’ and ‘about me’ are the most important classes which are related to other classes</a:t>
            </a:r>
            <a:r>
              <a:rPr lang="en-US" sz="1400" dirty="0"/>
              <a:t>.</a:t>
            </a:r>
            <a:endParaRPr lang="en-IN" sz="1400" dirty="0"/>
          </a:p>
        </p:txBody>
      </p:sp>
    </p:spTree>
    <p:extLst>
      <p:ext uri="{BB962C8B-B14F-4D97-AF65-F5344CB8AC3E}">
        <p14:creationId xmlns:p14="http://schemas.microsoft.com/office/powerpoint/2010/main" val="144550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740618"/>
            <a:ext cx="8229600" cy="1268684"/>
          </a:xfrm>
        </p:spPr>
        <p:txBody>
          <a:bodyPr/>
          <a:lstStyle/>
          <a:p>
            <a:endParaRPr lang="en-IN" dirty="0"/>
          </a:p>
        </p:txBody>
      </p:sp>
      <p:sp>
        <p:nvSpPr>
          <p:cNvPr id="3" name="Text Placeholder 2"/>
          <p:cNvSpPr>
            <a:spLocks noGrp="1"/>
          </p:cNvSpPr>
          <p:nvPr>
            <p:ph type="body" idx="1"/>
          </p:nvPr>
        </p:nvSpPr>
        <p:spPr>
          <a:xfrm>
            <a:off x="457200" y="528066"/>
            <a:ext cx="8229600" cy="4215384"/>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7" y="511069"/>
            <a:ext cx="6696744" cy="4121362"/>
          </a:xfrm>
          <a:prstGeom prst="rect">
            <a:avLst/>
          </a:prstGeom>
        </p:spPr>
      </p:pic>
    </p:spTree>
    <p:extLst>
      <p:ext uri="{BB962C8B-B14F-4D97-AF65-F5344CB8AC3E}">
        <p14:creationId xmlns:p14="http://schemas.microsoft.com/office/powerpoint/2010/main" val="15101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410369"/>
          </a:xfrm>
          <a:prstGeom prst="rect">
            <a:avLst/>
          </a:prstGeom>
        </p:spPr>
        <p:txBody>
          <a:bodyPr vert="horz" wrap="square" lIns="0" tIns="0" rIns="0" bIns="0" rtlCol="0">
            <a:spAutoFit/>
          </a:bodyPr>
          <a:lstStyle/>
          <a:p>
            <a:pPr>
              <a:lnSpc>
                <a:spcPts val="1645"/>
              </a:lnSpc>
            </a:pPr>
            <a:r>
              <a:rPr lang="en-IN" sz="1400" b="1" dirty="0">
                <a:solidFill>
                  <a:srgbClr val="BD8738"/>
                </a:solidFill>
                <a:latin typeface="Arial Black" panose="020B0A04020102020204" pitchFamily="34" charset="0"/>
                <a:cs typeface="RMKPBC+PublicSans-BoldItalic"/>
              </a:rPr>
              <a:t>https://github.com/suryaks2602/NM-DSCET-7.git</a:t>
            </a:r>
            <a:endParaRPr sz="1400" b="1" dirty="0">
              <a:solidFill>
                <a:srgbClr val="BD8738"/>
              </a:solidFill>
              <a:latin typeface="Arial Black" panose="020B0A04020102020204" pitchFamily="34" charset="0"/>
              <a:cs typeface="RMKPBC+PublicSans-BoldItal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340764"/>
          </a:xfrm>
          <a:prstGeom prst="rect">
            <a:avLst/>
          </a:prstGeom>
        </p:spPr>
        <p:txBody>
          <a:bodyPr vert="horz" wrap="square" lIns="0" tIns="0" rIns="0" bIns="0" rtlCol="0">
            <a:spAutoFit/>
          </a:bodyPr>
          <a:lstStyle/>
          <a:p>
            <a:pPr marL="0" marR="0">
              <a:lnSpc>
                <a:spcPts val="2383"/>
              </a:lnSpc>
              <a:spcBef>
                <a:spcPts val="0"/>
              </a:spcBef>
              <a:spcAft>
                <a:spcPts val="0"/>
              </a:spcAft>
            </a:pPr>
            <a:r>
              <a:rPr sz="1850" b="1" spc="-10" dirty="0">
                <a:solidFill>
                  <a:srgbClr val="C88C32"/>
                </a:solidFill>
                <a:latin typeface="ILIIOR+EBGaramond-Bold"/>
                <a:cs typeface="ILIIOR+EBGaramond-Bold"/>
              </a:rPr>
              <a:t>YourꢀProjectꢀName</a:t>
            </a: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1086461824"/>
              </p:ext>
            </p:extLst>
          </p:nvPr>
        </p:nvGraphicFramePr>
        <p:xfrm>
          <a:off x="6875" y="2265756"/>
          <a:ext cx="4716015" cy="2322216"/>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val="88392167"/>
                    </a:ext>
                  </a:extLst>
                </a:gridCol>
                <a:gridCol w="1572005">
                  <a:extLst>
                    <a:ext uri="{9D8B030D-6E8A-4147-A177-3AD203B41FA5}">
                      <a16:colId xmlns:a16="http://schemas.microsoft.com/office/drawing/2014/main" val="1097259738"/>
                    </a:ext>
                  </a:extLst>
                </a:gridCol>
                <a:gridCol w="1572005">
                  <a:extLst>
                    <a:ext uri="{9D8B030D-6E8A-4147-A177-3AD203B41FA5}">
                      <a16:colId xmlns:a16="http://schemas.microsoft.com/office/drawing/2014/main" val="2014544899"/>
                    </a:ext>
                  </a:extLst>
                </a:gridCol>
              </a:tblGrid>
              <a:tr h="469416">
                <a:tc>
                  <a:txBody>
                    <a:bodyPr/>
                    <a:lstStyle/>
                    <a:p>
                      <a:pPr algn="ctr"/>
                      <a:r>
                        <a:rPr lang="en-IN" sz="1400" dirty="0"/>
                        <a:t>LMS Username</a:t>
                      </a:r>
                    </a:p>
                  </a:txBody>
                  <a:tcPr anchor="ctr"/>
                </a:tc>
                <a:tc>
                  <a:txBody>
                    <a:bodyPr/>
                    <a:lstStyle/>
                    <a:p>
                      <a:pPr algn="ctr"/>
                      <a:r>
                        <a:rPr lang="en-IN" sz="1400" dirty="0"/>
                        <a:t>Name</a:t>
                      </a:r>
                    </a:p>
                  </a:txBody>
                  <a:tcPr anchor="ctr"/>
                </a:tc>
                <a:tc>
                  <a:txBody>
                    <a:bodyPr/>
                    <a:lstStyle/>
                    <a:p>
                      <a:pPr algn="ctr"/>
                      <a:r>
                        <a:rPr lang="en-IN" sz="1400" dirty="0"/>
                        <a:t> Batch</a:t>
                      </a:r>
                    </a:p>
                  </a:txBody>
                  <a:tcPr anchor="ctr"/>
                </a:tc>
                <a:extLst>
                  <a:ext uri="{0D108BD9-81ED-4DB2-BD59-A6C34878D82A}">
                    <a16:rowId xmlns:a16="http://schemas.microsoft.com/office/drawing/2014/main" val="3142620878"/>
                  </a:ext>
                </a:extLst>
              </a:tr>
              <a:tr h="463200">
                <a:tc>
                  <a:txBody>
                    <a:bodyPr/>
                    <a:lstStyle/>
                    <a:p>
                      <a:pPr algn="ctr"/>
                      <a:endParaRPr lang="en-IN" sz="1400" dirty="0"/>
                    </a:p>
                  </a:txBody>
                  <a:tcPr anchor="ctr"/>
                </a:tc>
                <a:tc>
                  <a:txBody>
                    <a:bodyPr/>
                    <a:lstStyle/>
                    <a:p>
                      <a:pPr algn="ctr"/>
                      <a:r>
                        <a:rPr lang="en-IN" sz="1400" dirty="0" err="1"/>
                        <a:t>B.Gokul</a:t>
                      </a:r>
                      <a:r>
                        <a:rPr lang="en-IN" sz="1400" dirty="0"/>
                        <a:t> </a:t>
                      </a:r>
                      <a:r>
                        <a:rPr lang="en-IN" sz="1400" dirty="0" err="1"/>
                        <a:t>krishnan</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2106771650"/>
                  </a:ext>
                </a:extLst>
              </a:tr>
              <a:tr h="463200">
                <a:tc>
                  <a:txBody>
                    <a:bodyPr/>
                    <a:lstStyle/>
                    <a:p>
                      <a:pPr algn="ctr"/>
                      <a:endParaRPr lang="en-IN" sz="1400"/>
                    </a:p>
                  </a:txBody>
                  <a:tcPr anchor="ctr"/>
                </a:tc>
                <a:tc>
                  <a:txBody>
                    <a:bodyPr/>
                    <a:lstStyle/>
                    <a:p>
                      <a:pPr algn="ctr"/>
                      <a:r>
                        <a:rPr lang="en-IN" sz="1400" dirty="0" err="1"/>
                        <a:t>S.Jayaprakash</a:t>
                      </a:r>
                      <a:r>
                        <a:rPr lang="en-IN" sz="1400" dirty="0"/>
                        <a:t> </a:t>
                      </a:r>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1537241669"/>
                  </a:ext>
                </a:extLst>
              </a:tr>
              <a:tr h="463200">
                <a:tc>
                  <a:txBody>
                    <a:bodyPr/>
                    <a:lstStyle/>
                    <a:p>
                      <a:pPr algn="ctr"/>
                      <a:endParaRPr lang="en-IN" sz="1400" dirty="0"/>
                    </a:p>
                  </a:txBody>
                  <a:tcPr anchor="ctr"/>
                </a:tc>
                <a:tc>
                  <a:txBody>
                    <a:bodyPr/>
                    <a:lstStyle/>
                    <a:p>
                      <a:pPr algn="ctr"/>
                      <a:r>
                        <a:rPr lang="en-IN" sz="1400" dirty="0" err="1"/>
                        <a:t>G.Hariharan</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1168585059"/>
                  </a:ext>
                </a:extLst>
              </a:tr>
              <a:tr h="463200">
                <a:tc>
                  <a:txBody>
                    <a:bodyPr/>
                    <a:lstStyle/>
                    <a:p>
                      <a:pPr algn="ctr"/>
                      <a:endParaRPr lang="en-IN" sz="1400" dirty="0"/>
                    </a:p>
                  </a:txBody>
                  <a:tcPr anchor="ctr"/>
                </a:tc>
                <a:tc>
                  <a:txBody>
                    <a:bodyPr/>
                    <a:lstStyle/>
                    <a:p>
                      <a:pPr algn="ctr"/>
                      <a:r>
                        <a:rPr lang="en-IN" sz="1400" dirty="0" err="1"/>
                        <a:t>K.S.surya</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243068383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14"/>
            <a:ext cx="6797992" cy="276999"/>
          </a:xfrm>
        </p:spPr>
        <p:txBody>
          <a:bodyPr>
            <a:noAutofit/>
          </a:bodyPr>
          <a:lstStyle/>
          <a:p>
            <a:r>
              <a:rPr lang="en-US" sz="3200" dirty="0"/>
              <a:t>INTRODUCTION</a:t>
            </a:r>
          </a:p>
        </p:txBody>
      </p:sp>
      <p:sp>
        <p:nvSpPr>
          <p:cNvPr id="3" name="Text Placeholder 2"/>
          <p:cNvSpPr>
            <a:spLocks noGrp="1"/>
          </p:cNvSpPr>
          <p:nvPr>
            <p:ph type="body" idx="1"/>
          </p:nvPr>
        </p:nvSpPr>
        <p:spPr/>
        <p:txBody>
          <a:bodyPr>
            <a:normAutofit fontScale="55000" lnSpcReduction="20000"/>
          </a:bodyPr>
          <a:lstStyle/>
          <a:p>
            <a:pPr>
              <a:buNone/>
            </a:pPr>
            <a:r>
              <a:rPr lang="en-US" dirty="0"/>
              <a:t>    </a:t>
            </a:r>
            <a:r>
              <a:rPr lang="en-US" sz="3800" dirty="0"/>
              <a:t> 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Document</a:t>
            </a:r>
            <a:r>
              <a:rPr lang="en-US" dirty="0"/>
              <a:t> </a:t>
            </a:r>
            <a:r>
              <a:rPr lang="en-US" sz="3600" dirty="0"/>
              <a:t>Conventions</a:t>
            </a:r>
          </a:p>
        </p:txBody>
      </p:sp>
      <p:sp>
        <p:nvSpPr>
          <p:cNvPr id="3" name="Text Placeholder 2"/>
          <p:cNvSpPr>
            <a:spLocks noGrp="1"/>
          </p:cNvSpPr>
          <p:nvPr>
            <p:ph type="body" idx="1"/>
          </p:nvPr>
        </p:nvSpPr>
        <p:spPr/>
        <p:txBody>
          <a:bodyPr>
            <a:normAutofit fontScale="62500" lnSpcReduction="20000"/>
          </a:bodyPr>
          <a:lstStyle/>
          <a:p>
            <a:pPr>
              <a:buNone/>
            </a:pPr>
            <a:r>
              <a:rPr lang="en-US" dirty="0"/>
              <a:t> Entire document should be justified.</a:t>
            </a:r>
          </a:p>
          <a:p>
            <a:pPr>
              <a:buNone/>
            </a:pPr>
            <a:r>
              <a:rPr lang="en-US" dirty="0"/>
              <a:t>  Convention for Main title </a:t>
            </a:r>
          </a:p>
          <a:p>
            <a:pPr>
              <a:buNone/>
            </a:pPr>
            <a:r>
              <a:rPr lang="en-US" dirty="0"/>
              <a:t>      ○ Font </a:t>
            </a:r>
            <a:r>
              <a:rPr lang="en-US" dirty="0" err="1"/>
              <a:t>face:Times</a:t>
            </a:r>
            <a:r>
              <a:rPr lang="en-US" dirty="0"/>
              <a:t> New Roman </a:t>
            </a:r>
          </a:p>
          <a:p>
            <a:pPr>
              <a:buNone/>
            </a:pPr>
            <a:r>
              <a:rPr lang="en-US" dirty="0"/>
              <a:t>      ○ Font </a:t>
            </a:r>
            <a:r>
              <a:rPr lang="en-US" dirty="0" err="1"/>
              <a:t>style:Bold</a:t>
            </a:r>
            <a:endParaRPr lang="en-US" dirty="0"/>
          </a:p>
          <a:p>
            <a:pPr>
              <a:buNone/>
            </a:pPr>
            <a:r>
              <a:rPr lang="en-US" dirty="0"/>
              <a:t>      ○ Font Size: 14 </a:t>
            </a:r>
          </a:p>
          <a:p>
            <a:pPr>
              <a:buNone/>
            </a:pPr>
            <a:r>
              <a:rPr lang="en-US" dirty="0"/>
              <a:t> Convention for Sub title </a:t>
            </a:r>
          </a:p>
          <a:p>
            <a:pPr>
              <a:buNone/>
            </a:pPr>
            <a:r>
              <a:rPr lang="en-US" dirty="0"/>
              <a:t>       ○ Font </a:t>
            </a:r>
            <a:r>
              <a:rPr lang="en-US" dirty="0" err="1"/>
              <a:t>face:Times</a:t>
            </a:r>
            <a:r>
              <a:rPr lang="en-US" dirty="0"/>
              <a:t> New Roman</a:t>
            </a:r>
          </a:p>
          <a:p>
            <a:pPr>
              <a:buNone/>
            </a:pPr>
            <a:r>
              <a:rPr lang="en-US" dirty="0"/>
              <a:t>       ○ Font </a:t>
            </a:r>
            <a:r>
              <a:rPr lang="en-US" dirty="0" err="1"/>
              <a:t>style:Bold</a:t>
            </a:r>
            <a:r>
              <a:rPr lang="en-US" dirty="0"/>
              <a:t> </a:t>
            </a:r>
          </a:p>
          <a:p>
            <a:pPr>
              <a:buNone/>
            </a:pPr>
            <a:r>
              <a:rPr lang="en-US" dirty="0"/>
              <a:t>       ○ Font Size: 12 </a:t>
            </a:r>
          </a:p>
          <a:p>
            <a:pPr>
              <a:buNone/>
            </a:pPr>
            <a:r>
              <a:rPr lang="en-US" dirty="0"/>
              <a:t> Convention for body </a:t>
            </a:r>
          </a:p>
          <a:p>
            <a:pPr>
              <a:buNone/>
            </a:pPr>
            <a:r>
              <a:rPr lang="en-US" dirty="0"/>
              <a:t>       ○ Font </a:t>
            </a:r>
            <a:r>
              <a:rPr lang="en-US" dirty="0" err="1"/>
              <a:t>face:Times</a:t>
            </a:r>
            <a:r>
              <a:rPr lang="en-US" dirty="0"/>
              <a:t> New Roman </a:t>
            </a:r>
          </a:p>
          <a:p>
            <a:pPr>
              <a:buNone/>
            </a:pPr>
            <a:r>
              <a:rPr lang="en-US" dirty="0"/>
              <a:t>       ○ Font Size: 12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 of Development Project</a:t>
            </a:r>
          </a:p>
        </p:txBody>
      </p:sp>
      <p:sp>
        <p:nvSpPr>
          <p:cNvPr id="3" name="Text Placeholder 2"/>
          <p:cNvSpPr>
            <a:spLocks noGrp="1"/>
          </p:cNvSpPr>
          <p:nvPr>
            <p:ph type="body" idx="1"/>
          </p:nvPr>
        </p:nvSpPr>
        <p:spPr/>
        <p:txBody>
          <a:bodyPr>
            <a:normAutofit fontScale="77500" lnSpcReduction="20000"/>
          </a:bodyPr>
          <a:lstStyle/>
          <a:p>
            <a:pPr marL="0" indent="0">
              <a:buNone/>
            </a:pPr>
            <a:r>
              <a:rPr lang="en-US" dirty="0"/>
              <a:t>      The portfolio website should consists of our main parts such as</a:t>
            </a:r>
          </a:p>
          <a:p>
            <a:pPr marL="0" indent="0">
              <a:buNone/>
            </a:pPr>
            <a:r>
              <a:rPr lang="en-US" dirty="0"/>
              <a:t>personal information, including short cv and professional skills,</a:t>
            </a:r>
          </a:p>
          <a:p>
            <a:pPr marL="0" indent="0">
              <a:buNone/>
            </a:pPr>
            <a:r>
              <a:rPr lang="en-US" dirty="0"/>
              <a:t>portfolio showcase, and contact information including feedback</a:t>
            </a:r>
          </a:p>
          <a:p>
            <a:pPr marL="0" indent="0">
              <a:buNone/>
            </a:pPr>
            <a:r>
              <a:rPr lang="en-US" dirty="0"/>
              <a:t>Form . The Parallax effect possible can be implemented in order to</a:t>
            </a:r>
          </a:p>
          <a:p>
            <a:pPr marL="0" indent="0">
              <a:buNone/>
            </a:pPr>
            <a:r>
              <a:rPr lang="en-US" dirty="0"/>
              <a:t>bring the visual depth and dynamics to graphical objects.</a:t>
            </a:r>
          </a:p>
          <a:p>
            <a:pPr marL="0" indent="0">
              <a:buNone/>
            </a:pPr>
            <a:r>
              <a:rPr lang="en-US" dirty="0"/>
              <a:t>Parallax is a web design technique that allows components of a</a:t>
            </a:r>
          </a:p>
          <a:p>
            <a:pPr marL="0" indent="0">
              <a:buNone/>
            </a:pPr>
            <a:r>
              <a:rPr lang="en-US" dirty="0"/>
              <a:t>web page to move at varying speeds when a user scrolls. In</a:t>
            </a:r>
          </a:p>
          <a:p>
            <a:pPr marL="0" indent="0">
              <a:buNone/>
            </a:pPr>
            <a:r>
              <a:rPr lang="en-US" dirty="0"/>
              <a:t>particular, the effect is created when the background of a web</a:t>
            </a:r>
          </a:p>
          <a:p>
            <a:pPr marL="0" indent="0">
              <a:buNone/>
            </a:pPr>
            <a:r>
              <a:rPr lang="en-US" dirty="0"/>
              <a:t>page moves at a different speed from the rest of the elements</a:t>
            </a:r>
          </a:p>
          <a:p>
            <a:pPr marL="0" indent="0">
              <a:buNone/>
            </a:pPr>
            <a:r>
              <a:rPr lang="en-US" dirty="0"/>
              <a:t>when you scroll.</a:t>
            </a:r>
            <a:endParaRPr lang="en-IN" dirty="0"/>
          </a:p>
        </p:txBody>
      </p:sp>
    </p:spTree>
    <p:extLst>
      <p:ext uri="{BB962C8B-B14F-4D97-AF65-F5344CB8AC3E}">
        <p14:creationId xmlns:p14="http://schemas.microsoft.com/office/powerpoint/2010/main" val="428207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5566"/>
            <a:ext cx="8229600" cy="648072"/>
          </a:xfrm>
        </p:spPr>
        <p:txBody>
          <a:bodyPr>
            <a:normAutofit fontScale="90000"/>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2211710"/>
            <a:ext cx="8229600" cy="2531740"/>
          </a:xfrm>
        </p:spPr>
        <p:txBody>
          <a:bodyPr/>
          <a:lstStyle/>
          <a:p>
            <a:r>
              <a:rPr lang="en-US" dirty="0"/>
              <a:t>JAVA -&gt; platform independence</a:t>
            </a:r>
          </a:p>
          <a:p>
            <a:r>
              <a:rPr lang="en-US" dirty="0"/>
              <a:t>SQL-&gt; Structured query Language</a:t>
            </a:r>
          </a:p>
          <a:p>
            <a:r>
              <a:rPr lang="en-US" dirty="0"/>
              <a:t>IDE-&gt; Integrated Development Environment</a:t>
            </a:r>
          </a:p>
          <a:p>
            <a:r>
              <a:rPr lang="en-US" dirty="0"/>
              <a:t>SRS-&gt; Software Requirement Specification</a:t>
            </a:r>
            <a:endParaRPr lang="en-IN" dirty="0"/>
          </a:p>
        </p:txBody>
      </p:sp>
    </p:spTree>
    <p:extLst>
      <p:ext uri="{BB962C8B-B14F-4D97-AF65-F5344CB8AC3E}">
        <p14:creationId xmlns:p14="http://schemas.microsoft.com/office/powerpoint/2010/main" val="106117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Text Placeholder 2"/>
          <p:cNvSpPr>
            <a:spLocks noGrp="1"/>
          </p:cNvSpPr>
          <p:nvPr>
            <p:ph type="body" idx="1"/>
          </p:nvPr>
        </p:nvSpPr>
        <p:spPr/>
        <p:txBody>
          <a:bodyPr>
            <a:normAutofit/>
          </a:bodyPr>
          <a:lstStyle/>
          <a:p>
            <a:pPr>
              <a:buFont typeface="Wingdings" panose="05000000000000000000" pitchFamily="2" charset="2"/>
              <a:buChar char="Ø"/>
            </a:pPr>
            <a:r>
              <a:rPr lang="en-US" dirty="0"/>
              <a:t> </a:t>
            </a:r>
            <a:r>
              <a:rPr lang="en-US" b="1" dirty="0"/>
              <a:t>Books</a:t>
            </a:r>
          </a:p>
          <a:p>
            <a:pPr marL="0" indent="0">
              <a:buNone/>
            </a:pPr>
            <a:r>
              <a:rPr lang="en-US" sz="2000" dirty="0"/>
              <a:t>       ○   Airey, D., 2010. Logo Design Love: A Guide to Creating Iconic Brand Identities</a:t>
            </a:r>
          </a:p>
          <a:p>
            <a:pPr marL="0" indent="0">
              <a:buNone/>
            </a:pPr>
            <a:r>
              <a:rPr lang="en-US" sz="2000" dirty="0"/>
              <a:t>       ○   Berkeley, CA: New Riders</a:t>
            </a:r>
          </a:p>
          <a:p>
            <a:pPr>
              <a:buFont typeface="Wingdings" panose="05000000000000000000" pitchFamily="2" charset="2"/>
              <a:buChar char="Ø"/>
            </a:pPr>
            <a:r>
              <a:rPr lang="en-US" sz="2000" b="1" dirty="0"/>
              <a:t>Websites</a:t>
            </a:r>
          </a:p>
          <a:p>
            <a:pPr marL="0" indent="0">
              <a:buNone/>
            </a:pPr>
            <a:r>
              <a:rPr lang="en-US" sz="2000" dirty="0"/>
              <a:t>       ○   </a:t>
            </a:r>
            <a:r>
              <a:rPr lang="en-US" sz="2000" dirty="0">
                <a:hlinkClick r:id="rId2"/>
              </a:rPr>
              <a:t>http://www.smashingmagazine.com/2013/06/workflow-design-develop-modern-portfolio-website/</a:t>
            </a:r>
            <a:endParaRPr lang="en-US" sz="2000" dirty="0"/>
          </a:p>
          <a:p>
            <a:pPr marL="0" indent="0">
              <a:buNone/>
            </a:pPr>
            <a:r>
              <a:rPr lang="en-IN" sz="2000" dirty="0"/>
              <a:t>       </a:t>
            </a:r>
            <a:r>
              <a:rPr lang="en-US" sz="2000" dirty="0"/>
              <a:t>○ </a:t>
            </a:r>
            <a:r>
              <a:rPr lang="en-IN" sz="2000" dirty="0"/>
              <a:t>  </a:t>
            </a:r>
            <a:r>
              <a:rPr lang="en-IN" sz="2000" dirty="0">
                <a:hlinkClick r:id="rId3"/>
              </a:rPr>
              <a:t>http://business.tutsplus.com/articles/the-secret-to-getting-a-lot-of-web-design-work--fsw-390            </a:t>
            </a:r>
            <a:endParaRPr lang="en-IN" sz="2000" dirty="0"/>
          </a:p>
        </p:txBody>
      </p:sp>
    </p:spTree>
    <p:extLst>
      <p:ext uri="{BB962C8B-B14F-4D97-AF65-F5344CB8AC3E}">
        <p14:creationId xmlns:p14="http://schemas.microsoft.com/office/powerpoint/2010/main" val="135434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description </a:t>
            </a:r>
            <a:endParaRPr lang="en-IN" dirty="0"/>
          </a:p>
        </p:txBody>
      </p:sp>
      <p:sp>
        <p:nvSpPr>
          <p:cNvPr id="3" name="Text Placeholder 2"/>
          <p:cNvSpPr>
            <a:spLocks noGrp="1"/>
          </p:cNvSpPr>
          <p:nvPr>
            <p:ph type="body" idx="1"/>
          </p:nvPr>
        </p:nvSpPr>
        <p:spPr/>
        <p:txBody>
          <a:bodyPr/>
          <a:lstStyle/>
          <a:p>
            <a:r>
              <a:rPr lang="en-US" sz="2000" b="1" dirty="0"/>
              <a:t>Product perspective</a:t>
            </a:r>
            <a:endParaRPr lang="en-IN" sz="2000" b="1" dirty="0"/>
          </a:p>
          <a:p>
            <a:pPr marL="0" indent="0">
              <a:buNone/>
            </a:pPr>
            <a:r>
              <a:rPr lang="en-US" sz="1800" dirty="0"/>
              <a:t>   </a:t>
            </a:r>
            <a:r>
              <a:rPr lang="en-US" sz="1800" dirty="0" err="1"/>
              <a:t>Usecase</a:t>
            </a:r>
            <a:r>
              <a:rPr lang="en-US" sz="1800" dirty="0"/>
              <a:t> diagram of portfolio website</a:t>
            </a:r>
          </a:p>
          <a:p>
            <a:endParaRPr lang="en-IN" dirty="0"/>
          </a:p>
        </p:txBody>
      </p:sp>
      <p:pic>
        <p:nvPicPr>
          <p:cNvPr id="5" name="Picture 4"/>
          <p:cNvPicPr>
            <a:picLocks noChangeAspect="1"/>
          </p:cNvPicPr>
          <p:nvPr/>
        </p:nvPicPr>
        <p:blipFill>
          <a:blip r:embed="rId2"/>
          <a:stretch>
            <a:fillRect/>
          </a:stretch>
        </p:blipFill>
        <p:spPr>
          <a:xfrm>
            <a:off x="0" y="2211710"/>
            <a:ext cx="9144000" cy="2931790"/>
          </a:xfrm>
          <a:prstGeom prst="rect">
            <a:avLst/>
          </a:prstGeom>
        </p:spPr>
      </p:pic>
    </p:spTree>
    <p:extLst>
      <p:ext uri="{BB962C8B-B14F-4D97-AF65-F5344CB8AC3E}">
        <p14:creationId xmlns:p14="http://schemas.microsoft.com/office/powerpoint/2010/main"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1550"/>
            <a:ext cx="8229600" cy="432048"/>
          </a:xfrm>
        </p:spPr>
        <p:txBody>
          <a:bodyPr>
            <a:normAutofit fontScale="90000"/>
          </a:bodyPr>
          <a:lstStyle/>
          <a:p>
            <a:r>
              <a:rPr lang="en-IN" dirty="0"/>
              <a:t>Product function</a:t>
            </a:r>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t>Entity Relationship Diagram of Library Management System</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97" y="1923678"/>
            <a:ext cx="7361372" cy="3219822"/>
          </a:xfrm>
          <a:prstGeom prst="rect">
            <a:avLst/>
          </a:prstGeom>
        </p:spPr>
      </p:pic>
    </p:spTree>
    <p:extLst>
      <p:ext uri="{BB962C8B-B14F-4D97-AF65-F5344CB8AC3E}">
        <p14:creationId xmlns:p14="http://schemas.microsoft.com/office/powerpoint/2010/main" val="3587134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73763"/>
      </a:dk2>
      <a:lt2>
        <a:srgbClr val="073763"/>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766</TotalTime>
  <Words>657</Words>
  <Application>Microsoft Office PowerPoint</Application>
  <PresentationFormat>On-screen Show (16:9)</PresentationFormat>
  <Paragraphs>73</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Arial Black</vt:lpstr>
      <vt:lpstr>Constantia</vt:lpstr>
      <vt:lpstr>KQGMTU+Arial-BoldMT</vt:lpstr>
      <vt:lpstr>CFRUAJ+EBGaramond-Medium</vt:lpstr>
      <vt:lpstr>Arial Rounded MT Bold</vt:lpstr>
      <vt:lpstr>ILIIOR+EBGaramond-Bold</vt:lpstr>
      <vt:lpstr>Calibri</vt:lpstr>
      <vt:lpstr>CFJCTS+PublicSans-Bold</vt:lpstr>
      <vt:lpstr>RMKPBC+PublicSans-BoldItalic</vt:lpstr>
      <vt:lpstr>PVLNNE+ArialMT</vt:lpstr>
      <vt:lpstr>Wingdings</vt:lpstr>
      <vt:lpstr>Wingdings 2</vt:lpstr>
      <vt:lpstr>Flow</vt:lpstr>
      <vt:lpstr>PowerPoint Presentation</vt:lpstr>
      <vt:lpstr>PowerPoint Presentation</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Surya K S</cp:lastModifiedBy>
  <cp:revision>27</cp:revision>
  <dcterms:modified xsi:type="dcterms:W3CDTF">2023-11-18T07:17:38Z</dcterms:modified>
</cp:coreProperties>
</file>