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16026"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5775649" y="2948472"/>
            <a:ext cx="6316825" cy="584775"/>
          </a:xfrm>
          <a:prstGeom prst="rect">
            <a:avLst/>
          </a:prstGeom>
          <a:noFill/>
        </p:spPr>
        <p:txBody>
          <a:bodyPr wrap="square" rtlCol="0">
            <a:spAutoFit/>
          </a:bodyPr>
          <a:lstStyle/>
          <a:p>
            <a:pPr algn="l"/>
            <a:r>
              <a:rPr lang="en-US" sz="3200" b="1" i="0" dirty="0">
                <a:solidFill>
                  <a:schemeClr val="bg1"/>
                </a:solidFill>
                <a:effectLst/>
                <a:latin typeface="Times New Roman" panose="02020603050405020304" pitchFamily="18" charset="0"/>
                <a:cs typeface="Times New Roman" panose="02020603050405020304" pitchFamily="18" charset="0"/>
              </a:rPr>
              <a:t>Supply</a:t>
            </a:r>
            <a:r>
              <a:rPr lang="en-US" sz="3200" b="1" i="0" dirty="0">
                <a:solidFill>
                  <a:schemeClr val="bg1"/>
                </a:solidFill>
                <a:effectLst/>
                <a:latin typeface="__Inter_d65c78"/>
              </a:rPr>
              <a:t> Chain Management</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9" name="TextBox 8">
            <a:extLst>
              <a:ext uri="{FF2B5EF4-FFF2-40B4-BE49-F238E27FC236}">
                <a16:creationId xmlns:a16="http://schemas.microsoft.com/office/drawing/2014/main" id="{DA1E7839-1FEB-E1EC-D801-6EC6E70E48EE}"/>
              </a:ext>
            </a:extLst>
          </p:cNvPr>
          <p:cNvSpPr txBox="1"/>
          <p:nvPr/>
        </p:nvSpPr>
        <p:spPr>
          <a:xfrm>
            <a:off x="5701004" y="4068147"/>
            <a:ext cx="5750292" cy="954300"/>
          </a:xfrm>
          <a:prstGeom prst="rect">
            <a:avLst/>
          </a:prstGeom>
          <a:noFill/>
        </p:spPr>
        <p:txBody>
          <a:bodyPr wrap="none" rtlCol="0">
            <a:spAutoFit/>
          </a:bodyPr>
          <a:lstStyle/>
          <a:p>
            <a:r>
              <a:rPr lang="en-US" dirty="0">
                <a:solidFill>
                  <a:schemeClr val="bg1"/>
                </a:solidFill>
              </a:rPr>
              <a:t>Student Name : A. Surya Kumari</a:t>
            </a:r>
          </a:p>
          <a:p>
            <a:r>
              <a:rPr lang="en-US" dirty="0">
                <a:solidFill>
                  <a:schemeClr val="bg1"/>
                </a:solidFill>
              </a:rPr>
              <a:t>Collage Name : NRI INSTITUTE OF TECHONOLGY</a:t>
            </a:r>
          </a:p>
          <a:p>
            <a:endParaRPr lang="en-US" dirty="0">
              <a:solidFill>
                <a:schemeClr val="bg1"/>
              </a:solidFill>
            </a:endParaRP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69991" y="816288"/>
            <a:ext cx="2652889" cy="400110"/>
          </a:xfrm>
          <a:prstGeom prst="rect">
            <a:avLst/>
          </a:prstGeom>
          <a:noFill/>
        </p:spPr>
        <p:txBody>
          <a:bodyPr wrap="square">
            <a:spAutoFit/>
          </a:bodyPr>
          <a:lstStyle/>
          <a:p>
            <a:r>
              <a:rPr lang="en-IN" sz="2000" b="1" dirty="0">
                <a:solidFill>
                  <a:srgbClr val="213163"/>
                </a:solidFill>
              </a:rPr>
              <a:t>Learning Objectives</a:t>
            </a: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701621" y="1442720"/>
            <a:ext cx="4144939"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0" name="TextBox 9">
            <a:extLst>
              <a:ext uri="{FF2B5EF4-FFF2-40B4-BE49-F238E27FC236}">
                <a16:creationId xmlns:a16="http://schemas.microsoft.com/office/drawing/2014/main" id="{0B08BE31-42D0-DFE9-6B8D-1F326EA87713}"/>
              </a:ext>
            </a:extLst>
          </p:cNvPr>
          <p:cNvSpPr txBox="1"/>
          <p:nvPr/>
        </p:nvSpPr>
        <p:spPr>
          <a:xfrm>
            <a:off x="199809" y="1296366"/>
            <a:ext cx="7302003" cy="4976812"/>
          </a:xfrm>
          <a:prstGeom prst="rect">
            <a:avLst/>
          </a:prstGeom>
          <a:noFill/>
        </p:spPr>
        <p:txBody>
          <a:bodyPr wrap="square" rtlCol="0">
            <a:spAutoFit/>
          </a:bodyPr>
          <a:lstStyle/>
          <a:p>
            <a:r>
              <a:rPr lang="en-US" dirty="0"/>
              <a:t>Here are the key learning objectives in </a:t>
            </a:r>
            <a:r>
              <a:rPr lang="en-US" b="1" dirty="0"/>
              <a:t>Supply Chain Management (SCM)</a:t>
            </a:r>
            <a:r>
              <a:rPr lang="en-US" dirty="0"/>
              <a:t> in short form:</a:t>
            </a:r>
          </a:p>
          <a:p>
            <a:pPr>
              <a:buFont typeface="+mj-lt"/>
              <a:buAutoNum type="arabicPeriod"/>
            </a:pPr>
            <a:r>
              <a:rPr lang="en-US" b="1" dirty="0"/>
              <a:t>Understand Supply Chain Basics</a:t>
            </a:r>
            <a:r>
              <a:rPr lang="en-US" dirty="0"/>
              <a:t>: Learn the components and functions of a supply chain (suppliers, manufacturers, distributors, customers).</a:t>
            </a:r>
          </a:p>
          <a:p>
            <a:pPr>
              <a:buFont typeface="+mj-lt"/>
              <a:buAutoNum type="arabicPeriod"/>
            </a:pPr>
            <a:r>
              <a:rPr lang="en-US" b="1" dirty="0"/>
              <a:t>Develop Analytical Skills</a:t>
            </a:r>
            <a:r>
              <a:rPr lang="en-US" dirty="0"/>
              <a:t>: Apply data analysis and forecasting techniques for supply chain decision-making.</a:t>
            </a:r>
          </a:p>
          <a:p>
            <a:pPr>
              <a:buFont typeface="+mj-lt"/>
              <a:buAutoNum type="arabicPeriod"/>
            </a:pPr>
            <a:r>
              <a:rPr lang="en-US" b="1" dirty="0"/>
              <a:t>Manage Inventory and Operations</a:t>
            </a:r>
            <a:r>
              <a:rPr lang="en-US" dirty="0"/>
              <a:t>: Learn inventory control methods and how to optimize production scheduling.</a:t>
            </a:r>
          </a:p>
          <a:p>
            <a:pPr>
              <a:buFont typeface="+mj-lt"/>
              <a:buAutoNum type="arabicPeriod"/>
            </a:pPr>
            <a:r>
              <a:rPr lang="en-US" b="1" dirty="0"/>
              <a:t>Optimize Logistics and Distribution</a:t>
            </a:r>
            <a:r>
              <a:rPr lang="en-US" dirty="0"/>
              <a:t>: Understand transportation, warehousing, and distribution strategies to reduce costs.</a:t>
            </a:r>
          </a:p>
          <a:p>
            <a:pPr>
              <a:buFont typeface="+mj-lt"/>
              <a:buAutoNum type="arabicPeriod"/>
            </a:pPr>
            <a:r>
              <a:rPr lang="en-US" b="1" dirty="0"/>
              <a:t>Apply Supply Chain Strategies</a:t>
            </a:r>
            <a:r>
              <a:rPr lang="en-US" dirty="0"/>
              <a:t>: Implement Lean, Agile, or Hybrid strategies based on demand and cost factors.</a:t>
            </a:r>
          </a:p>
          <a:p>
            <a:pPr>
              <a:buFont typeface="+mj-lt"/>
              <a:buAutoNum type="arabicPeriod"/>
            </a:pPr>
            <a:r>
              <a:rPr lang="en-US" b="1" dirty="0"/>
              <a:t>Understand Global Supply Chains</a:t>
            </a:r>
            <a:r>
              <a:rPr lang="en-US" dirty="0"/>
              <a:t>: Learn about international sourcing, trade regulations, and risk management in global operations.</a:t>
            </a:r>
          </a:p>
          <a:p>
            <a:endParaRPr lang="en-US"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537DB743-6F27-5532-E74B-231C944425C4}"/>
              </a:ext>
            </a:extLst>
          </p:cNvPr>
          <p:cNvSpPr txBox="1"/>
          <p:nvPr/>
        </p:nvSpPr>
        <p:spPr>
          <a:xfrm>
            <a:off x="132723" y="1539551"/>
            <a:ext cx="11791799" cy="5264133"/>
          </a:xfrm>
          <a:prstGeom prst="rect">
            <a:avLst/>
          </a:prstGeom>
          <a:noFill/>
        </p:spPr>
        <p:txBody>
          <a:bodyPr wrap="square" rtlCol="0">
            <a:spAutoFit/>
          </a:bodyPr>
          <a:lstStyle/>
          <a:p>
            <a:pPr algn="l"/>
            <a:r>
              <a:rPr lang="en-US" b="0" i="0" dirty="0">
                <a:solidFill>
                  <a:srgbClr val="374151"/>
                </a:solidFill>
                <a:effectLst/>
                <a:latin typeface="__Inter_d65c78"/>
              </a:rPr>
              <a:t>The following technologies and tools will be utilized in the project:</a:t>
            </a:r>
          </a:p>
          <a:p>
            <a:pPr algn="l">
              <a:buFont typeface="+mj-lt"/>
              <a:buAutoNum type="arabicPeriod"/>
            </a:pPr>
            <a:r>
              <a:rPr lang="en-US" b="1" i="0" dirty="0">
                <a:solidFill>
                  <a:srgbClr val="374151"/>
                </a:solidFill>
                <a:effectLst/>
                <a:latin typeface="__Inter_d65c78"/>
              </a:rPr>
              <a:t>Power BI</a:t>
            </a:r>
            <a:r>
              <a:rPr lang="en-US" b="0" i="0" dirty="0">
                <a:solidFill>
                  <a:srgbClr val="374151"/>
                </a:solidFill>
                <a:effectLst/>
                <a:latin typeface="__Inter_d65c78"/>
              </a:rPr>
              <a:t>:</a:t>
            </a:r>
          </a:p>
          <a:p>
            <a:pPr marL="742950" lvl="1" indent="-285750" algn="l">
              <a:buFont typeface="+mj-lt"/>
              <a:buAutoNum type="arabicPeriod"/>
            </a:pPr>
            <a:r>
              <a:rPr lang="en-US" b="0" i="0" dirty="0">
                <a:solidFill>
                  <a:srgbClr val="374151"/>
                </a:solidFill>
                <a:effectLst/>
                <a:latin typeface="__Inter_d65c78"/>
              </a:rPr>
              <a:t>The primary tool for data visualization and dashboard creation. Power BI allows for the integration of various data sources and provides powerful visualization capabilities, making it ideal for creating interactive dashboards.</a:t>
            </a:r>
          </a:p>
          <a:p>
            <a:pPr algn="l">
              <a:buFont typeface="+mj-lt"/>
              <a:buAutoNum type="arabicPeriod"/>
            </a:pPr>
            <a:r>
              <a:rPr lang="en-US" b="1" i="0" dirty="0">
                <a:solidFill>
                  <a:srgbClr val="374151"/>
                </a:solidFill>
                <a:effectLst/>
                <a:latin typeface="__Inter_d65c78"/>
              </a:rPr>
              <a:t>SQL Server</a:t>
            </a:r>
            <a:r>
              <a:rPr lang="en-US" b="0" i="0" dirty="0">
                <a:solidFill>
                  <a:srgbClr val="374151"/>
                </a:solidFill>
                <a:effectLst/>
                <a:latin typeface="__Inter_d65c78"/>
              </a:rPr>
              <a:t>:</a:t>
            </a:r>
          </a:p>
          <a:p>
            <a:pPr marL="742950" lvl="1" indent="-285750" algn="l">
              <a:buFont typeface="+mj-lt"/>
              <a:buAutoNum type="arabicPeriod"/>
            </a:pPr>
            <a:r>
              <a:rPr lang="en-US" b="0" i="0" dirty="0">
                <a:solidFill>
                  <a:srgbClr val="374151"/>
                </a:solidFill>
                <a:effectLst/>
                <a:latin typeface="__Inter_d65c78"/>
              </a:rPr>
              <a:t>Used for data storage and retrieval. SQL Server can handle large datasets and complex queries, making it suitable for managing supply chain data efficiently.</a:t>
            </a:r>
          </a:p>
          <a:p>
            <a:pPr algn="l">
              <a:buFont typeface="+mj-lt"/>
              <a:buAutoNum type="arabicPeriod"/>
            </a:pPr>
            <a:r>
              <a:rPr lang="en-US" b="1" i="0" dirty="0">
                <a:solidFill>
                  <a:srgbClr val="374151"/>
                </a:solidFill>
                <a:effectLst/>
                <a:latin typeface="__Inter_d65c78"/>
              </a:rPr>
              <a:t>ETL Tools</a:t>
            </a:r>
            <a:r>
              <a:rPr lang="en-US" b="0" i="0" dirty="0">
                <a:solidFill>
                  <a:srgbClr val="374151"/>
                </a:solidFill>
                <a:effectLst/>
                <a:latin typeface="__Inter_d65c78"/>
              </a:rPr>
              <a:t>:</a:t>
            </a:r>
          </a:p>
          <a:p>
            <a:pPr marL="742950" lvl="1" indent="-285750" algn="l">
              <a:buFont typeface="+mj-lt"/>
              <a:buAutoNum type="arabicPeriod"/>
            </a:pPr>
            <a:r>
              <a:rPr lang="en-US" b="0" i="0" dirty="0">
                <a:solidFill>
                  <a:srgbClr val="374151"/>
                </a:solidFill>
                <a:effectLst/>
                <a:latin typeface="__Inter_d65c78"/>
              </a:rPr>
              <a:t>Tools like Microsoft Power Query or Azure Data Factory will be employed for data extraction, transformation, and loading processes. These tools help automate data preparation tasks, ensuring that data is ready for analysis.</a:t>
            </a:r>
          </a:p>
          <a:p>
            <a:pPr algn="l">
              <a:buFont typeface="+mj-lt"/>
              <a:buAutoNum type="arabicPeriod"/>
            </a:pPr>
            <a:r>
              <a:rPr lang="en-US" b="1" i="0" dirty="0">
                <a:solidFill>
                  <a:srgbClr val="374151"/>
                </a:solidFill>
                <a:effectLst/>
                <a:latin typeface="__Inter_d65c78"/>
              </a:rPr>
              <a:t>Excel</a:t>
            </a:r>
            <a:r>
              <a:rPr lang="en-US" b="0" i="0" dirty="0">
                <a:solidFill>
                  <a:srgbClr val="374151"/>
                </a:solidFill>
                <a:effectLst/>
                <a:latin typeface="__Inter_d65c78"/>
              </a:rPr>
              <a:t>:</a:t>
            </a:r>
          </a:p>
          <a:p>
            <a:pPr marL="742950" lvl="1" indent="-285750" algn="l">
              <a:buFont typeface="+mj-lt"/>
              <a:buAutoNum type="arabicPeriod"/>
            </a:pPr>
            <a:r>
              <a:rPr lang="en-US" b="0" i="0" dirty="0">
                <a:solidFill>
                  <a:srgbClr val="374151"/>
                </a:solidFill>
                <a:effectLst/>
                <a:latin typeface="__Inter_d65c78"/>
              </a:rPr>
              <a:t>Excel may be used for initial data cleaning and transformation, especially if data is sourced from spreadsheets or requires manual adjustments before being imported into Power BI.</a:t>
            </a:r>
          </a:p>
          <a:p>
            <a:pPr algn="l">
              <a:buFont typeface="+mj-lt"/>
              <a:buAutoNum type="arabicPeriod"/>
            </a:pPr>
            <a:r>
              <a:rPr lang="en-US" b="1" i="0" dirty="0">
                <a:solidFill>
                  <a:srgbClr val="374151"/>
                </a:solidFill>
                <a:effectLst/>
                <a:latin typeface="__Inter_d65c78"/>
              </a:rPr>
              <a:t>Data Sources</a:t>
            </a:r>
            <a:r>
              <a:rPr lang="en-US" b="0" i="0" dirty="0">
                <a:solidFill>
                  <a:srgbClr val="374151"/>
                </a:solidFill>
                <a:effectLst/>
                <a:latin typeface="__Inter_d65c78"/>
              </a:rPr>
              <a:t>:</a:t>
            </a:r>
          </a:p>
          <a:p>
            <a:pPr marL="742950" lvl="1" indent="-285750" algn="l">
              <a:buFont typeface="+mj-lt"/>
              <a:buAutoNum type="arabicPeriod"/>
            </a:pPr>
            <a:r>
              <a:rPr lang="en-US" b="0" i="0" dirty="0">
                <a:solidFill>
                  <a:srgbClr val="374151"/>
                </a:solidFill>
                <a:effectLst/>
                <a:latin typeface="__Inter_d65c78"/>
              </a:rPr>
              <a:t>The project will integrate data from various sources, including ERP systems, inventory management systems, logistics platforms, and external data sources (e.g., market trends, supplier performance).</a:t>
            </a:r>
          </a:p>
          <a:p>
            <a:pPr algn="l"/>
            <a:endParaRPr lang="en-US" b="1" i="0" dirty="0">
              <a:effectLst/>
              <a:latin typeface="__Inter_d65c78"/>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05E23C9-0552-B33D-7991-1D6214250F40}"/>
              </a:ext>
            </a:extLst>
          </p:cNvPr>
          <p:cNvSpPr txBox="1"/>
          <p:nvPr/>
        </p:nvSpPr>
        <p:spPr>
          <a:xfrm>
            <a:off x="111967" y="867747"/>
            <a:ext cx="5984033" cy="379656"/>
          </a:xfrm>
          <a:prstGeom prst="rect">
            <a:avLst/>
          </a:prstGeom>
          <a:noFill/>
        </p:spPr>
        <p:txBody>
          <a:bodyPr wrap="square" rtlCol="0">
            <a:spAutoFit/>
          </a:bodyPr>
          <a:lstStyle/>
          <a:p>
            <a:r>
              <a:rPr lang="en-US" b="1" dirty="0">
                <a:solidFill>
                  <a:srgbClr val="0070C0"/>
                </a:solidFill>
              </a:rPr>
              <a:t>Methodology</a:t>
            </a:r>
          </a:p>
        </p:txBody>
      </p:sp>
      <p:sp>
        <p:nvSpPr>
          <p:cNvPr id="12" name="TextBox 11">
            <a:extLst>
              <a:ext uri="{FF2B5EF4-FFF2-40B4-BE49-F238E27FC236}">
                <a16:creationId xmlns:a16="http://schemas.microsoft.com/office/drawing/2014/main" id="{B3EBA6F0-2FE4-2C58-EC78-AFC79F299D8E}"/>
              </a:ext>
            </a:extLst>
          </p:cNvPr>
          <p:cNvSpPr txBox="1"/>
          <p:nvPr/>
        </p:nvSpPr>
        <p:spPr>
          <a:xfrm>
            <a:off x="186612" y="1343608"/>
            <a:ext cx="11818776" cy="5551456"/>
          </a:xfrm>
          <a:prstGeom prst="rect">
            <a:avLst/>
          </a:prstGeom>
          <a:noFill/>
        </p:spPr>
        <p:txBody>
          <a:bodyPr wrap="square" rtlCol="0">
            <a:spAutoFit/>
          </a:bodyPr>
          <a:lstStyle/>
          <a:p>
            <a:r>
              <a:rPr lang="en-US" dirty="0"/>
              <a:t>Here's a brief overview of the key methodologies used in supply chain management:</a:t>
            </a:r>
          </a:p>
          <a:p>
            <a:pPr>
              <a:buFont typeface="+mj-lt"/>
              <a:buAutoNum type="arabicPeriod"/>
            </a:pPr>
            <a:r>
              <a:rPr lang="en-US" b="1" dirty="0"/>
              <a:t>Just-In-Time (JIT)</a:t>
            </a:r>
            <a:r>
              <a:rPr lang="en-US" dirty="0"/>
              <a:t>: Minimizes inventory by receiving goods only when needed for production, reducing storage costs but vulnerable to disruptions.</a:t>
            </a:r>
          </a:p>
          <a:p>
            <a:pPr>
              <a:buFont typeface="+mj-lt"/>
              <a:buAutoNum type="arabicPeriod"/>
            </a:pPr>
            <a:endParaRPr lang="en-US" dirty="0"/>
          </a:p>
          <a:p>
            <a:pPr>
              <a:buFont typeface="+mj-lt"/>
              <a:buAutoNum type="arabicPeriod"/>
            </a:pPr>
            <a:r>
              <a:rPr lang="en-US" b="1" dirty="0"/>
              <a:t>Lean Supply Chain</a:t>
            </a:r>
            <a:r>
              <a:rPr lang="en-US" dirty="0"/>
              <a:t>: Focuses on eliminating waste and increasing efficiency throughout the supply chain by improving processes and reducing excess.</a:t>
            </a:r>
          </a:p>
          <a:p>
            <a:pPr>
              <a:buFont typeface="+mj-lt"/>
              <a:buAutoNum type="arabicPeriod"/>
            </a:pPr>
            <a:endParaRPr lang="en-US" dirty="0"/>
          </a:p>
          <a:p>
            <a:pPr>
              <a:buFont typeface="+mj-lt"/>
              <a:buAutoNum type="arabicPeriod"/>
            </a:pPr>
            <a:r>
              <a:rPr lang="en-US" b="1" dirty="0"/>
              <a:t>Agile Supply Chain</a:t>
            </a:r>
            <a:r>
              <a:rPr lang="en-US" dirty="0"/>
              <a:t>: Prioritizes flexibility and quick adaptation to market changes, ensuring responsiveness to demand shifts or disruptions.</a:t>
            </a:r>
          </a:p>
          <a:p>
            <a:pPr>
              <a:buFont typeface="+mj-lt"/>
              <a:buAutoNum type="arabicPeriod"/>
            </a:pPr>
            <a:endParaRPr lang="en-US" dirty="0"/>
          </a:p>
          <a:p>
            <a:pPr>
              <a:buFont typeface="+mj-lt"/>
              <a:buAutoNum type="arabicPeriod"/>
            </a:pPr>
            <a:r>
              <a:rPr lang="en-US" b="1" dirty="0"/>
              <a:t>Six Sigma</a:t>
            </a:r>
            <a:r>
              <a:rPr lang="en-US" dirty="0"/>
              <a:t>: Uses data-driven methods to reduce defects and process variability, improving quality and efficiency in the supply chain.</a:t>
            </a:r>
          </a:p>
          <a:p>
            <a:pPr>
              <a:buFont typeface="+mj-lt"/>
              <a:buAutoNum type="arabicPeriod"/>
            </a:pPr>
            <a:endParaRPr lang="en-US" dirty="0"/>
          </a:p>
          <a:p>
            <a:pPr>
              <a:buFont typeface="+mj-lt"/>
              <a:buAutoNum type="arabicPeriod"/>
            </a:pPr>
            <a:r>
              <a:rPr lang="en-US" b="1" dirty="0"/>
              <a:t>Theory of Constraints (TOC)</a:t>
            </a:r>
            <a:r>
              <a:rPr lang="en-US" dirty="0"/>
              <a:t>: Focuses on identifying and improving the most significant bottleneck in the supply chain to enhance overall performance.</a:t>
            </a:r>
          </a:p>
          <a:p>
            <a:pPr>
              <a:buFont typeface="+mj-lt"/>
              <a:buAutoNum type="arabicPeriod"/>
            </a:pPr>
            <a:endParaRPr lang="en-US" dirty="0"/>
          </a:p>
          <a:p>
            <a:pPr>
              <a:buFont typeface="+mj-lt"/>
              <a:buAutoNum type="arabicPeriod"/>
            </a:pPr>
            <a:r>
              <a:rPr lang="en-US" b="1" dirty="0"/>
              <a:t>Vendor-Managed Inventory (VMI)</a:t>
            </a:r>
            <a:r>
              <a:rPr lang="en-US" dirty="0"/>
              <a:t>: Suppliers manage inventory at the buyer’s location, improving inventory turnover and collaboration.</a:t>
            </a:r>
          </a:p>
          <a:p>
            <a:endParaRPr lang="en-US"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6" name="TextBox 5">
            <a:extLst>
              <a:ext uri="{FF2B5EF4-FFF2-40B4-BE49-F238E27FC236}">
                <a16:creationId xmlns:a16="http://schemas.microsoft.com/office/drawing/2014/main" id="{AA04FE7B-530F-762E-3EA0-C8DAF3296934}"/>
              </a:ext>
            </a:extLst>
          </p:cNvPr>
          <p:cNvSpPr txBox="1"/>
          <p:nvPr/>
        </p:nvSpPr>
        <p:spPr>
          <a:xfrm>
            <a:off x="124407" y="1454522"/>
            <a:ext cx="11936964" cy="4689489"/>
          </a:xfrm>
          <a:prstGeom prst="rect">
            <a:avLst/>
          </a:prstGeom>
          <a:noFill/>
        </p:spPr>
        <p:txBody>
          <a:bodyPr wrap="square" rtlCol="0">
            <a:spAutoFit/>
          </a:bodyPr>
          <a:lstStyle/>
          <a:p>
            <a:pPr algn="l"/>
            <a:r>
              <a:rPr lang="en-US" b="0" i="0" dirty="0">
                <a:solidFill>
                  <a:srgbClr val="374151"/>
                </a:solidFill>
                <a:effectLst/>
                <a:latin typeface="__Inter_d65c78"/>
              </a:rPr>
              <a:t>Organizations often encounter significant challenges in managing their supply chains due to:</a:t>
            </a:r>
          </a:p>
          <a:p>
            <a:pPr algn="l">
              <a:buFont typeface="Arial" panose="020B0604020202020204" pitchFamily="34" charset="0"/>
              <a:buChar char="•"/>
            </a:pPr>
            <a:r>
              <a:rPr lang="en-US" b="1" i="0" dirty="0">
                <a:solidFill>
                  <a:srgbClr val="374151"/>
                </a:solidFill>
                <a:effectLst/>
                <a:latin typeface="__Inter_d65c78"/>
              </a:rPr>
              <a:t>Fragmented Data Sources</a:t>
            </a:r>
            <a:r>
              <a:rPr lang="en-US" b="0" i="0" dirty="0">
                <a:solidFill>
                  <a:srgbClr val="374151"/>
                </a:solidFill>
                <a:effectLst/>
                <a:latin typeface="__Inter_d65c78"/>
              </a:rPr>
              <a:t>: Data is often siloed across different systems, making it difficult to obtain a unified view of supply chain performance.</a:t>
            </a:r>
          </a:p>
          <a:p>
            <a:pPr algn="l"/>
            <a:endParaRPr lang="en-US" b="0" i="0" dirty="0">
              <a:solidFill>
                <a:srgbClr val="374151"/>
              </a:solidFill>
              <a:effectLst/>
              <a:latin typeface="__Inter_d65c78"/>
            </a:endParaRPr>
          </a:p>
          <a:p>
            <a:pPr algn="l">
              <a:buFont typeface="Arial" panose="020B0604020202020204" pitchFamily="34" charset="0"/>
              <a:buChar char="•"/>
            </a:pPr>
            <a:r>
              <a:rPr lang="en-US" b="1" i="0" dirty="0">
                <a:solidFill>
                  <a:srgbClr val="374151"/>
                </a:solidFill>
                <a:effectLst/>
                <a:latin typeface="__Inter_d65c78"/>
              </a:rPr>
              <a:t>Lack of Real-Time Visibility</a:t>
            </a:r>
            <a:r>
              <a:rPr lang="en-US" b="0" i="0" dirty="0">
                <a:solidFill>
                  <a:srgbClr val="374151"/>
                </a:solidFill>
                <a:effectLst/>
                <a:latin typeface="__Inter_d65c78"/>
              </a:rPr>
              <a:t>: Without real-time data, organizations struggle to respond quickly to changes in demand, inventory levels, or supplier performance.</a:t>
            </a:r>
          </a:p>
          <a:p>
            <a:pPr algn="l">
              <a:buFont typeface="Arial" panose="020B0604020202020204" pitchFamily="34" charset="0"/>
              <a:buChar char="•"/>
            </a:pPr>
            <a:endParaRPr lang="en-US" b="0" i="0" dirty="0">
              <a:solidFill>
                <a:srgbClr val="374151"/>
              </a:solidFill>
              <a:effectLst/>
              <a:latin typeface="__Inter_d65c78"/>
            </a:endParaRPr>
          </a:p>
          <a:p>
            <a:pPr algn="l">
              <a:buFont typeface="Arial" panose="020B0604020202020204" pitchFamily="34" charset="0"/>
              <a:buChar char="•"/>
            </a:pPr>
            <a:r>
              <a:rPr lang="en-US" b="1" i="0" dirty="0">
                <a:solidFill>
                  <a:srgbClr val="374151"/>
                </a:solidFill>
                <a:effectLst/>
                <a:latin typeface="__Inter_d65c78"/>
              </a:rPr>
              <a:t>Inefficient Processes</a:t>
            </a:r>
            <a:r>
              <a:rPr lang="en-US" b="0" i="0" dirty="0">
                <a:solidFill>
                  <a:srgbClr val="374151"/>
                </a:solidFill>
                <a:effectLst/>
                <a:latin typeface="__Inter_d65c78"/>
              </a:rPr>
              <a:t>: Manual data entry and reporting can lead to errors and delays, hindering timely decision-making.</a:t>
            </a:r>
          </a:p>
          <a:p>
            <a:pPr algn="l">
              <a:buFont typeface="Arial" panose="020B0604020202020204" pitchFamily="34" charset="0"/>
              <a:buChar char="•"/>
            </a:pPr>
            <a:endParaRPr lang="en-US" b="0" i="0" dirty="0">
              <a:solidFill>
                <a:srgbClr val="374151"/>
              </a:solidFill>
              <a:effectLst/>
              <a:latin typeface="__Inter_d65c78"/>
            </a:endParaRPr>
          </a:p>
          <a:p>
            <a:pPr algn="l">
              <a:buFont typeface="Arial" panose="020B0604020202020204" pitchFamily="34" charset="0"/>
              <a:buChar char="•"/>
            </a:pPr>
            <a:r>
              <a:rPr lang="en-US" b="1" i="0" dirty="0">
                <a:solidFill>
                  <a:srgbClr val="374151"/>
                </a:solidFill>
                <a:effectLst/>
                <a:latin typeface="__Inter_d65c78"/>
              </a:rPr>
              <a:t>Inability to Identify Bottlenecks</a:t>
            </a:r>
            <a:r>
              <a:rPr lang="en-US" b="0" i="0" dirty="0">
                <a:solidFill>
                  <a:srgbClr val="374151"/>
                </a:solidFill>
                <a:effectLst/>
                <a:latin typeface="__Inter_d65c78"/>
              </a:rPr>
              <a:t>: Without a centralized dashboard, it is challenging to pinpoint inefficiencies and areas for improvement in the supply chain.</a:t>
            </a:r>
          </a:p>
          <a:p>
            <a:pPr algn="l">
              <a:buFont typeface="Arial" panose="020B0604020202020204" pitchFamily="34" charset="0"/>
              <a:buChar char="•"/>
            </a:pPr>
            <a:endParaRPr lang="en-US" b="0" i="0" dirty="0">
              <a:solidFill>
                <a:srgbClr val="374151"/>
              </a:solidFill>
              <a:effectLst/>
              <a:latin typeface="__Inter_d65c78"/>
            </a:endParaRPr>
          </a:p>
          <a:p>
            <a:pPr algn="l"/>
            <a:endParaRPr lang="en-US" b="0" i="0" dirty="0">
              <a:solidFill>
                <a:srgbClr val="374151"/>
              </a:solidFill>
              <a:effectLst/>
              <a:latin typeface="__Inter_d65c78"/>
            </a:endParaRPr>
          </a:p>
          <a:p>
            <a:pPr algn="l"/>
            <a:r>
              <a:rPr lang="en-US" b="0" i="0" dirty="0">
                <a:solidFill>
                  <a:srgbClr val="374151"/>
                </a:solidFill>
                <a:effectLst/>
                <a:latin typeface="__Inter_d65c78"/>
              </a:rPr>
              <a:t>These issues can result in increased operational costs, delayed deliveries, and ultimately, customer dissatisfaction. This project addresses the need for a centralized, interactive dashboard that consolidates data and provides actionable insights to improve supply chain performance.</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6" name="TextBox 5">
            <a:extLst>
              <a:ext uri="{FF2B5EF4-FFF2-40B4-BE49-F238E27FC236}">
                <a16:creationId xmlns:a16="http://schemas.microsoft.com/office/drawing/2014/main" id="{3CFD9C15-B72B-FBFE-B4A1-C77CD6D032A6}"/>
              </a:ext>
            </a:extLst>
          </p:cNvPr>
          <p:cNvSpPr txBox="1"/>
          <p:nvPr/>
        </p:nvSpPr>
        <p:spPr>
          <a:xfrm>
            <a:off x="255104" y="1454522"/>
            <a:ext cx="11681792" cy="4976812"/>
          </a:xfrm>
          <a:prstGeom prst="rect">
            <a:avLst/>
          </a:prstGeom>
          <a:noFill/>
        </p:spPr>
        <p:txBody>
          <a:bodyPr wrap="square" rtlCol="0">
            <a:spAutoFit/>
          </a:bodyPr>
          <a:lstStyle/>
          <a:p>
            <a:pPr algn="l"/>
            <a:r>
              <a:rPr lang="en-US" b="0" i="0" dirty="0">
                <a:solidFill>
                  <a:srgbClr val="374151"/>
                </a:solidFill>
                <a:effectLst/>
                <a:latin typeface="__Inter_d65c78"/>
              </a:rPr>
              <a:t>The proposed solution is to develop a comprehensive Supply Chain Management Dashboard using Power BI that integrates data from various sources to provide real-time insights into supply chain performance. This dashboard will serve as a centralized platform for stakeholders to monitor key performance indicators (KPIs) and make informed decisions.</a:t>
            </a:r>
          </a:p>
          <a:p>
            <a:pPr algn="l">
              <a:buFont typeface="+mj-lt"/>
              <a:buAutoNum type="arabicPeriod"/>
            </a:pPr>
            <a:r>
              <a:rPr lang="en-US" b="1" i="0" dirty="0">
                <a:solidFill>
                  <a:srgbClr val="374151"/>
                </a:solidFill>
                <a:effectLst/>
                <a:latin typeface="__Inter_d65c78"/>
              </a:rPr>
              <a:t>Data Integration</a:t>
            </a:r>
            <a:r>
              <a:rPr lang="en-US" b="0" i="0" dirty="0">
                <a:solidFill>
                  <a:srgbClr val="374151"/>
                </a:solidFill>
                <a:effectLst/>
                <a:latin typeface="__Inter_d65c78"/>
              </a:rPr>
              <a:t>:</a:t>
            </a:r>
          </a:p>
          <a:p>
            <a:pPr marL="742950" lvl="1" indent="-285750" algn="l">
              <a:buFont typeface="+mj-lt"/>
              <a:buAutoNum type="arabicPeriod"/>
            </a:pPr>
            <a:r>
              <a:rPr lang="en-US" b="0" i="0" dirty="0">
                <a:solidFill>
                  <a:srgbClr val="374151"/>
                </a:solidFill>
                <a:effectLst/>
                <a:latin typeface="__Inter_d65c78"/>
              </a:rPr>
              <a:t>The dashboard will utilize Power BI’s robust data connectors to pull data from multiple sources, including ERP systems (like SAP or Oracle), inventory management software, and logistics platforms.</a:t>
            </a:r>
          </a:p>
          <a:p>
            <a:pPr marL="742950" lvl="1" indent="-285750" algn="l">
              <a:buFont typeface="+mj-lt"/>
              <a:buAutoNum type="arabicPeriod"/>
            </a:pPr>
            <a:r>
              <a:rPr lang="en-US" b="0" i="0" dirty="0">
                <a:solidFill>
                  <a:srgbClr val="374151"/>
                </a:solidFill>
                <a:effectLst/>
                <a:latin typeface="__Inter_d65c78"/>
              </a:rPr>
              <a:t>An ETL (Extract, Transform, Load) process will be implemented to ensure that data is cleaned, transformed, and loaded into Power BI efficiently. This will involve removing duplicates, handling missing values, and standardizing data formats.</a:t>
            </a:r>
          </a:p>
          <a:p>
            <a:pPr algn="l">
              <a:buFont typeface="+mj-lt"/>
              <a:buAutoNum type="arabicPeriod"/>
            </a:pPr>
            <a:r>
              <a:rPr lang="en-US" b="1" i="0" dirty="0">
                <a:solidFill>
                  <a:srgbClr val="374151"/>
                </a:solidFill>
                <a:effectLst/>
                <a:latin typeface="__Inter_d65c78"/>
              </a:rPr>
              <a:t>Interactive Dashboard</a:t>
            </a:r>
            <a:r>
              <a:rPr lang="en-US" b="0" i="0" dirty="0">
                <a:solidFill>
                  <a:srgbClr val="374151"/>
                </a:solidFill>
                <a:effectLst/>
                <a:latin typeface="__Inter_d65c78"/>
              </a:rPr>
              <a:t>:</a:t>
            </a:r>
          </a:p>
          <a:p>
            <a:pPr marL="742950" lvl="1" indent="-285750" algn="l">
              <a:buFont typeface="+mj-lt"/>
              <a:buAutoNum type="arabicPeriod"/>
            </a:pPr>
            <a:r>
              <a:rPr lang="en-US" b="0" i="0" dirty="0">
                <a:solidFill>
                  <a:srgbClr val="374151"/>
                </a:solidFill>
                <a:effectLst/>
                <a:latin typeface="__Inter_d65c78"/>
              </a:rPr>
              <a:t>The dashboard will be designed to be intuitive and user-friendly, featuring visualizations that allow stakeholders to easily interpret data. Key metrics to be visualized include:</a:t>
            </a:r>
          </a:p>
          <a:p>
            <a:pPr marL="1143000" lvl="2" indent="-228600" algn="l">
              <a:buFont typeface="+mj-lt"/>
              <a:buAutoNum type="arabicPeriod"/>
            </a:pPr>
            <a:r>
              <a:rPr lang="en-US" b="1" i="0" dirty="0">
                <a:solidFill>
                  <a:srgbClr val="374151"/>
                </a:solidFill>
                <a:effectLst/>
                <a:latin typeface="__Inter_d65c78"/>
              </a:rPr>
              <a:t>Inventory Levels</a:t>
            </a:r>
            <a:r>
              <a:rPr lang="en-US" b="0" i="0" dirty="0">
                <a:solidFill>
                  <a:srgbClr val="374151"/>
                </a:solidFill>
                <a:effectLst/>
                <a:latin typeface="__Inter_d65c78"/>
              </a:rPr>
              <a:t>: Displaying current stock levels against reorder points.</a:t>
            </a:r>
          </a:p>
          <a:p>
            <a:pPr marL="1143000" lvl="2" indent="-228600" algn="l">
              <a:buFont typeface="+mj-lt"/>
              <a:buAutoNum type="arabicPeriod"/>
            </a:pPr>
            <a:r>
              <a:rPr lang="en-US" b="1" i="0" dirty="0">
                <a:solidFill>
                  <a:srgbClr val="374151"/>
                </a:solidFill>
                <a:effectLst/>
                <a:latin typeface="__Inter_d65c78"/>
              </a:rPr>
              <a:t>Order Fulfillment Rates</a:t>
            </a:r>
            <a:r>
              <a:rPr lang="en-US" b="0" i="0" dirty="0">
                <a:solidFill>
                  <a:srgbClr val="374151"/>
                </a:solidFill>
                <a:effectLst/>
                <a:latin typeface="__Inter_d65c78"/>
              </a:rPr>
              <a:t>: Tracking the percentage of orders fulfilled on time.</a:t>
            </a:r>
          </a:p>
          <a:p>
            <a:pPr marL="1143000" lvl="2" indent="-228600" algn="l">
              <a:buFont typeface="+mj-lt"/>
              <a:buAutoNum type="arabicPeriod"/>
            </a:pPr>
            <a:r>
              <a:rPr lang="en-US" b="1" i="0" dirty="0">
                <a:solidFill>
                  <a:srgbClr val="374151"/>
                </a:solidFill>
                <a:effectLst/>
                <a:latin typeface="__Inter_d65c78"/>
              </a:rPr>
              <a:t>Supplier Performance Metrics</a:t>
            </a:r>
            <a:r>
              <a:rPr lang="en-US" b="0" i="0" dirty="0">
                <a:solidFill>
                  <a:srgbClr val="374151"/>
                </a:solidFill>
                <a:effectLst/>
                <a:latin typeface="__Inter_d65c78"/>
              </a:rPr>
              <a:t>: Evaluating suppliers based on on-time delivery and quality scores.</a:t>
            </a:r>
          </a:p>
          <a:p>
            <a:pPr marL="1143000" lvl="2" indent="-228600" algn="l">
              <a:buFont typeface="+mj-lt"/>
              <a:buAutoNum type="arabicPeriod"/>
            </a:pPr>
            <a:r>
              <a:rPr lang="en-US" b="1" i="0" dirty="0">
                <a:solidFill>
                  <a:srgbClr val="374151"/>
                </a:solidFill>
                <a:effectLst/>
                <a:latin typeface="__Inter_d65c78"/>
              </a:rPr>
              <a:t>Logistics Efficiency</a:t>
            </a:r>
            <a:r>
              <a:rPr lang="en-US" b="0" i="0" dirty="0">
                <a:solidFill>
                  <a:srgbClr val="374151"/>
                </a:solidFill>
                <a:effectLst/>
                <a:latin typeface="__Inter_d65c78"/>
              </a:rPr>
              <a:t>: Analyzing</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6" name="Picture 5">
            <a:extLst>
              <a:ext uri="{FF2B5EF4-FFF2-40B4-BE49-F238E27FC236}">
                <a16:creationId xmlns:a16="http://schemas.microsoft.com/office/drawing/2014/main" id="{1E36A95F-C081-D7FC-921D-FAF7FF73F2C0}"/>
              </a:ext>
            </a:extLst>
          </p:cNvPr>
          <p:cNvPicPr>
            <a:picLocks noChangeAspect="1"/>
          </p:cNvPicPr>
          <p:nvPr/>
        </p:nvPicPr>
        <p:blipFill>
          <a:blip r:embed="rId2"/>
          <a:stretch>
            <a:fillRect/>
          </a:stretch>
        </p:blipFill>
        <p:spPr>
          <a:xfrm>
            <a:off x="255104" y="1558211"/>
            <a:ext cx="3215884" cy="1670181"/>
          </a:xfrm>
          <a:prstGeom prst="rect">
            <a:avLst/>
          </a:prstGeom>
        </p:spPr>
      </p:pic>
      <p:pic>
        <p:nvPicPr>
          <p:cNvPr id="8" name="Picture 7">
            <a:extLst>
              <a:ext uri="{FF2B5EF4-FFF2-40B4-BE49-F238E27FC236}">
                <a16:creationId xmlns:a16="http://schemas.microsoft.com/office/drawing/2014/main" id="{90BBC140-8AE0-0A7D-20BB-B0D0AA2E0AA5}"/>
              </a:ext>
            </a:extLst>
          </p:cNvPr>
          <p:cNvPicPr>
            <a:picLocks noChangeAspect="1"/>
          </p:cNvPicPr>
          <p:nvPr/>
        </p:nvPicPr>
        <p:blipFill>
          <a:blip r:embed="rId3"/>
          <a:stretch>
            <a:fillRect/>
          </a:stretch>
        </p:blipFill>
        <p:spPr>
          <a:xfrm>
            <a:off x="3666931" y="1558211"/>
            <a:ext cx="3545632" cy="1670181"/>
          </a:xfrm>
          <a:prstGeom prst="rect">
            <a:avLst/>
          </a:prstGeom>
        </p:spPr>
      </p:pic>
      <p:pic>
        <p:nvPicPr>
          <p:cNvPr id="10" name="Picture 9">
            <a:extLst>
              <a:ext uri="{FF2B5EF4-FFF2-40B4-BE49-F238E27FC236}">
                <a16:creationId xmlns:a16="http://schemas.microsoft.com/office/drawing/2014/main" id="{B38D1675-5646-0C6D-958D-8A55563D76A0}"/>
              </a:ext>
            </a:extLst>
          </p:cNvPr>
          <p:cNvPicPr>
            <a:picLocks noChangeAspect="1"/>
          </p:cNvPicPr>
          <p:nvPr/>
        </p:nvPicPr>
        <p:blipFill>
          <a:blip r:embed="rId4"/>
          <a:stretch>
            <a:fillRect/>
          </a:stretch>
        </p:blipFill>
        <p:spPr>
          <a:xfrm>
            <a:off x="7520473" y="1558211"/>
            <a:ext cx="4094274" cy="1670181"/>
          </a:xfrm>
          <a:prstGeom prst="rect">
            <a:avLst/>
          </a:prstGeom>
        </p:spPr>
      </p:pic>
      <p:pic>
        <p:nvPicPr>
          <p:cNvPr id="12" name="Picture 11">
            <a:extLst>
              <a:ext uri="{FF2B5EF4-FFF2-40B4-BE49-F238E27FC236}">
                <a16:creationId xmlns:a16="http://schemas.microsoft.com/office/drawing/2014/main" id="{D642BD1D-EA41-2B1C-2871-B85D9AB40251}"/>
              </a:ext>
            </a:extLst>
          </p:cNvPr>
          <p:cNvPicPr>
            <a:picLocks noChangeAspect="1"/>
          </p:cNvPicPr>
          <p:nvPr/>
        </p:nvPicPr>
        <p:blipFill>
          <a:blip r:embed="rId5"/>
          <a:stretch>
            <a:fillRect/>
          </a:stretch>
        </p:blipFill>
        <p:spPr>
          <a:xfrm>
            <a:off x="171128" y="3629609"/>
            <a:ext cx="2982619" cy="3030048"/>
          </a:xfrm>
          <a:prstGeom prst="rect">
            <a:avLst/>
          </a:prstGeom>
        </p:spPr>
      </p:pic>
      <p:pic>
        <p:nvPicPr>
          <p:cNvPr id="14" name="Picture 13">
            <a:extLst>
              <a:ext uri="{FF2B5EF4-FFF2-40B4-BE49-F238E27FC236}">
                <a16:creationId xmlns:a16="http://schemas.microsoft.com/office/drawing/2014/main" id="{716D10F5-DBDD-37FA-BE84-606538EB9DAC}"/>
              </a:ext>
            </a:extLst>
          </p:cNvPr>
          <p:cNvPicPr>
            <a:picLocks noChangeAspect="1"/>
          </p:cNvPicPr>
          <p:nvPr/>
        </p:nvPicPr>
        <p:blipFill>
          <a:blip r:embed="rId6"/>
          <a:stretch>
            <a:fillRect/>
          </a:stretch>
        </p:blipFill>
        <p:spPr>
          <a:xfrm>
            <a:off x="3366200" y="3536301"/>
            <a:ext cx="4154273" cy="3191069"/>
          </a:xfrm>
          <a:prstGeom prst="rect">
            <a:avLst/>
          </a:prstGeom>
        </p:spPr>
      </p:pic>
      <p:pic>
        <p:nvPicPr>
          <p:cNvPr id="16" name="Picture 15">
            <a:extLst>
              <a:ext uri="{FF2B5EF4-FFF2-40B4-BE49-F238E27FC236}">
                <a16:creationId xmlns:a16="http://schemas.microsoft.com/office/drawing/2014/main" id="{ED91A8EC-60FB-4093-5E03-42F3CF139C7F}"/>
              </a:ext>
            </a:extLst>
          </p:cNvPr>
          <p:cNvPicPr>
            <a:picLocks noChangeAspect="1"/>
          </p:cNvPicPr>
          <p:nvPr/>
        </p:nvPicPr>
        <p:blipFill>
          <a:blip r:embed="rId7"/>
          <a:stretch>
            <a:fillRect/>
          </a:stretch>
        </p:blipFill>
        <p:spPr>
          <a:xfrm>
            <a:off x="7744408" y="3536302"/>
            <a:ext cx="3870340" cy="3123355"/>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67952CF3-04CF-70F4-F370-4495CB6D46CB}"/>
              </a:ext>
            </a:extLst>
          </p:cNvPr>
          <p:cNvSpPr txBox="1"/>
          <p:nvPr/>
        </p:nvSpPr>
        <p:spPr>
          <a:xfrm>
            <a:off x="149087" y="1388261"/>
            <a:ext cx="11893826" cy="3827523"/>
          </a:xfrm>
          <a:prstGeom prst="rect">
            <a:avLst/>
          </a:prstGeom>
          <a:noFill/>
        </p:spPr>
        <p:txBody>
          <a:bodyPr wrap="square" rtlCol="0">
            <a:spAutoFit/>
          </a:bodyPr>
          <a:lstStyle/>
          <a:p>
            <a:pPr algn="l"/>
            <a:r>
              <a:rPr lang="en-US" b="0" i="0" dirty="0">
                <a:solidFill>
                  <a:srgbClr val="374151"/>
                </a:solidFill>
                <a:effectLst/>
                <a:latin typeface="__Inter_d65c78"/>
              </a:rPr>
              <a:t> The Supply Chain Management Dashboard developed in this project provides a powerful tool for organizations to monitor and optimize their supply chain operations. By leveraging Power BI’s data visualization capabilities, stakeholders can gain real-time insights into key performance indicators, enabling them to make informed decisions and respond quickly to changes in the supply chain.</a:t>
            </a:r>
          </a:p>
          <a:p>
            <a:pPr algn="l"/>
            <a:endParaRPr lang="en-US" b="0" i="0" dirty="0">
              <a:solidFill>
                <a:srgbClr val="374151"/>
              </a:solidFill>
              <a:effectLst/>
              <a:latin typeface="__Inter_d65c78"/>
            </a:endParaRPr>
          </a:p>
          <a:p>
            <a:pPr algn="l"/>
            <a:r>
              <a:rPr lang="en-US" b="0" i="0" dirty="0">
                <a:solidFill>
                  <a:srgbClr val="374151"/>
                </a:solidFill>
                <a:effectLst/>
                <a:latin typeface="__Inter_d65c78"/>
              </a:rPr>
              <a:t>The project demonstrates the value of integrating data from multiple sources to create a unified view of supply chain performance. By identifying trends and inefficiencies, organizations can implement strategies to reduce costs, improve service levels, and enhance overall operational efficiency. Future enhancements could include advanced analytics,</a:t>
            </a:r>
          </a:p>
          <a:p>
            <a:pPr algn="l"/>
            <a:r>
              <a:rPr lang="en-US" b="0" i="0" dirty="0">
                <a:solidFill>
                  <a:srgbClr val="374151"/>
                </a:solidFill>
                <a:effectLst/>
                <a:latin typeface="__Inter_d65c78"/>
              </a:rPr>
              <a:t> such as predictive modeling for demand forecasting and machine learning algorithms to optimize inventory management.</a:t>
            </a:r>
          </a:p>
          <a:p>
            <a:pPr algn="l"/>
            <a:endParaRPr lang="en-US" b="0" i="0" dirty="0">
              <a:solidFill>
                <a:srgbClr val="374151"/>
              </a:solidFill>
              <a:effectLst/>
              <a:latin typeface="__Inter_d65c78"/>
            </a:endParaRPr>
          </a:p>
          <a:p>
            <a:pPr algn="l"/>
            <a:r>
              <a:rPr lang="en-US" b="0" i="0" dirty="0">
                <a:solidFill>
                  <a:srgbClr val="374151"/>
                </a:solidFill>
                <a:effectLst/>
                <a:latin typeface="__Inter_d65c78"/>
              </a:rPr>
              <a:t>This project not only addresses the immediate needs of supply chain visibility but also lays the groundwork for continuous improvement and data-driven decision-making in the organization.</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71</TotalTime>
  <Words>1018</Words>
  <Application>Microsoft Office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__Inter_d65c78</vt:lpstr>
      <vt:lpstr>Arial</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Addapaka Suryakumari</cp:lastModifiedBy>
  <cp:revision>4</cp:revision>
  <dcterms:created xsi:type="dcterms:W3CDTF">2024-12-31T09:40:01Z</dcterms:created>
  <dcterms:modified xsi:type="dcterms:W3CDTF">2025-03-15T19:05:39Z</dcterms:modified>
</cp:coreProperties>
</file>