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4242851"/>
            <a:ext cx="8968084" cy="275942"/>
          </a:xfrm>
          <a:prstGeom prst="rect"/>
        </p:spPr>
      </p:pic>
      <p:pic>
        <p:nvPicPr>
          <p:cNvPr id="2097154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111716" y="4243845"/>
            <a:ext cx="3077108" cy="276940"/>
          </a:xfrm>
          <a:prstGeom prst="rect"/>
        </p:spPr>
      </p:pic>
      <p:sp>
        <p:nvSpPr>
          <p:cNvPr id="1048581" name="Rectangle 8"/>
          <p:cNvSpPr/>
          <p:nvPr/>
        </p:nvSpPr>
        <p:spPr bwMode="ltGray">
          <a:xfrm>
            <a:off x="0" y="2590078"/>
            <a:ext cx="8968085" cy="1660332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9111715" y="2590078"/>
            <a:ext cx="3077109" cy="166033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algn="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ABE3C1-DBE1-495D-B57B-2849774B866A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5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96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6C117F-5CCF-4837-BE5F-2B92066CAFAF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2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28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EB90BD-B6CE-46B7-997F-7313B992CCDC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0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3" name="Picture 12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86" name="Rectangle 13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Rectangle 14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9D11F-B188-461D-B23F-39381795C052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94" name="TextBox 15"/>
          <p:cNvSpPr txBox="1"/>
          <p:nvPr/>
        </p:nvSpPr>
        <p:spPr>
          <a:xfrm>
            <a:off x="583572" y="74811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72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5" name="TextBox 16"/>
          <p:cNvSpPr txBox="1"/>
          <p:nvPr/>
        </p:nvSpPr>
        <p:spPr>
          <a:xfrm>
            <a:off x="9662809" y="30335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72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8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0" name="Picture 9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2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Rectangle 11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E6D8D9-55A2-4063-B0F3-121F44549695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12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9" name="Picture 13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2" name="Rectangle 15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3" name="Rectangle 16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B24536-994D-4021-A283-9F449C0DB509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66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43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BBB78-C96F-47B7-AB17-D852CA960AC9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3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32" name="Rectangle 8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3" name="Rectangle 9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3F48C-C7C6-4055-9F49-3777875E72AE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0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1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p>
            <a:fld id="{6178E61D-D431-422C-9764-11DAFE33AB63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p>
            <a:endParaRPr dirty="0"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6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590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1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DE42F4-6EEF-4EF7-8ED4-2208F0F89A08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4086907"/>
            <a:ext cx="10437812" cy="321164"/>
          </a:xfrm>
          <a:prstGeom prst="rect"/>
        </p:spPr>
      </p:pic>
      <p:pic>
        <p:nvPicPr>
          <p:cNvPr id="2097168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4" y="4087901"/>
            <a:ext cx="1602997" cy="144270"/>
          </a:xfrm>
          <a:prstGeom prst="rect"/>
        </p:spPr>
      </p:pic>
      <p:sp>
        <p:nvSpPr>
          <p:cNvPr id="1048658" name="Rectangle 8"/>
          <p:cNvSpPr/>
          <p:nvPr/>
        </p:nvSpPr>
        <p:spPr bwMode="ltGray">
          <a:xfrm>
            <a:off x="-2" y="2726267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9" name="Rectangle 9"/>
          <p:cNvSpPr/>
          <p:nvPr/>
        </p:nvSpPr>
        <p:spPr>
          <a:xfrm>
            <a:off x="10585825" y="2726267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578ACC-22D6-47C1-A373-4FD133E34F3C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7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04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5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5A6C69-6797-4E8A-BF37-F2C3751466E9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9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0" name="Picture 10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65" name="Rectangle 11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Rectangle 12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2014A1-A632-4878-A0D3-F52BA7563730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5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8" name="Picture 6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15" name="Rectangle 7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6" name="Rectangle 8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99F462-093F-4566-844B-4C71F2739DA5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4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75" name="Rectangle 5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24A7AC-904D-4781-85BA-7D10C17ED021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1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24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5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1444B-B92B-4E27-8C94-BB93EAF5CB18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6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35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6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3EFA5E-FA76-400D-B3DC-F0BA90E6D107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xmlns:r="http://schemas.openxmlformats.org/officeDocument/2006/relationships" r:embed="rId18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dirty="0" lang="en-US"/>
              <a:t>4/4/2024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-87544" y="2831691"/>
            <a:ext cx="8144134" cy="1678211"/>
          </a:xfrm>
        </p:spPr>
        <p:txBody>
          <a:bodyPr/>
          <a:p>
            <a:br>
              <a:rPr dirty="0" lang="en-US"/>
            </a:br>
            <a:r>
              <a:rPr dirty="0" lang="en-US"/>
              <a:t>SURYAKUMAR.M				</a:t>
            </a:r>
            <a:endParaRPr dirty="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-353962" y="4509902"/>
            <a:ext cx="9979743" cy="1989221"/>
          </a:xfrm>
        </p:spPr>
        <p:txBody>
          <a:bodyPr>
            <a:normAutofit/>
          </a:bodyPr>
          <a:p>
            <a:endParaRPr dirty="0" lang="en-US"/>
          </a:p>
          <a:p>
            <a:r>
              <a:rPr dirty="0" sz="3200" lang="en-IN"/>
              <a:t>Gold price prediction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 </a:t>
            </a:r>
            <a:endParaRPr lang="en-IN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Project Title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200" lang="en-US"/>
              <a:t>Gold price prediction using regression machine learning technology</a:t>
            </a:r>
            <a:endParaRPr dirty="0" sz="32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Agenda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800" lang="en-IN"/>
              <a:t> </a:t>
            </a:r>
            <a:r>
              <a:rPr b="0" dirty="0" sz="2800" i="0" lang="en-US">
                <a:effectLst/>
                <a:latin typeface="Söhne"/>
              </a:rPr>
              <a:t>Introduction :</a:t>
            </a:r>
            <a:br>
              <a:rPr b="0" dirty="0" sz="2800" i="0" lang="en-US">
                <a:effectLst/>
                <a:latin typeface="Söhne"/>
              </a:rPr>
            </a:br>
            <a:r>
              <a:rPr b="0" dirty="0" sz="2800" i="0" lang="en-US">
                <a:effectLst/>
                <a:latin typeface="Söhne"/>
              </a:rPr>
              <a:t>  &gt;Problem Statement </a:t>
            </a:r>
            <a:br>
              <a:rPr b="0" dirty="0" sz="2800" i="0" lang="en-US">
                <a:effectLst/>
                <a:latin typeface="Söhne"/>
              </a:rPr>
            </a:br>
            <a:r>
              <a:rPr b="0" dirty="0" sz="2800" i="0" lang="en-US">
                <a:effectLst/>
                <a:latin typeface="Söhne"/>
              </a:rPr>
              <a:t>  &gt;Project Overview</a:t>
            </a:r>
            <a:br>
              <a:rPr b="0" dirty="0" sz="2800" i="0" lang="en-US">
                <a:effectLst/>
                <a:latin typeface="Söhne"/>
              </a:rPr>
            </a:br>
            <a:r>
              <a:rPr b="0" dirty="0" sz="2800" i="0" lang="en-US">
                <a:effectLst/>
                <a:latin typeface="Söhne"/>
              </a:rPr>
              <a:t>  &gt;End Users</a:t>
            </a:r>
            <a:br>
              <a:rPr b="0" dirty="0" sz="2800" i="0" lang="en-US">
                <a:effectLst/>
                <a:latin typeface="Söhne"/>
              </a:rPr>
            </a:br>
            <a:r>
              <a:rPr b="0" dirty="0" sz="2800" i="0" lang="en-US">
                <a:effectLst/>
                <a:latin typeface="Söhne"/>
              </a:rPr>
              <a:t>  &gt;Value Proposition</a:t>
            </a:r>
            <a:br>
              <a:rPr b="0" dirty="0" sz="2800" i="0" lang="en-US">
                <a:effectLst/>
                <a:latin typeface="Söhne"/>
              </a:rPr>
            </a:br>
            <a:r>
              <a:rPr b="0" dirty="0" sz="2800" i="0" lang="en-US">
                <a:effectLst/>
                <a:latin typeface="Söhne"/>
              </a:rPr>
              <a:t>  &gt;Project Highlights</a:t>
            </a:r>
            <a:br>
              <a:rPr b="0" dirty="0" sz="2800" i="0" lang="en-US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</a:br>
            <a:br>
              <a:rPr dirty="0" sz="2800" lang="en-IN">
                <a:solidFill>
                  <a:schemeClr val="accent2">
                    <a:lumMod val="75000"/>
                  </a:schemeClr>
                </a:solidFill>
              </a:rPr>
            </a:br>
            <a:endParaRPr dirty="0" sz="28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IN" spc="-20"/>
              <a:t>P</a:t>
            </a:r>
            <a:r>
              <a:rPr dirty="0" sz="3600" lang="en-IN" spc="15"/>
              <a:t>ROB</a:t>
            </a:r>
            <a:r>
              <a:rPr dirty="0" sz="3600" lang="en-IN" spc="55"/>
              <a:t>L</a:t>
            </a:r>
            <a:r>
              <a:rPr dirty="0" sz="3600" lang="en-IN" spc="-20"/>
              <a:t>EM </a:t>
            </a:r>
            <a:r>
              <a:rPr dirty="0" sz="3600" lang="en-IN" spc="10"/>
              <a:t>S</a:t>
            </a:r>
            <a:r>
              <a:rPr dirty="0" sz="3600" lang="en-IN" spc="-370"/>
              <a:t>T</a:t>
            </a:r>
            <a:r>
              <a:rPr dirty="0" sz="3600" lang="en-IN" spc="-375"/>
              <a:t>A</a:t>
            </a:r>
            <a:r>
              <a:rPr dirty="0" sz="3600" lang="en-IN" spc="15"/>
              <a:t>T</a:t>
            </a:r>
            <a:r>
              <a:rPr dirty="0" sz="3600" lang="en-IN" spc="-10"/>
              <a:t>E</a:t>
            </a:r>
            <a:r>
              <a:rPr dirty="0" sz="3600" lang="en-IN" spc="-20"/>
              <a:t>ME</a:t>
            </a:r>
            <a:r>
              <a:rPr dirty="0" sz="3600" lang="en-IN" spc="10"/>
              <a:t>NT</a:t>
            </a:r>
            <a:br>
              <a:rPr dirty="0" sz="3600" lang="en-IN" spc="10"/>
            </a:br>
            <a:endParaRPr dirty="0" lang="en-I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Problem Statement: Predicting gold prices accurately is crucial for investors and traders to make informed decisions. Traditional methods often lack precision due to the complexity of market dynamics and external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Objective: Develop a machine learning model that can predict gold prices with high accuracy using historical data and relevant features.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overview</a:t>
            </a:r>
            <a:endParaRPr dirty="0" lang="en-I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Data Collection: Gather historical gold prices and relevant economic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Data Preprocessing: Clean, normalize, and engineer features to prepare the dataset for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Model Selection: Explore various machine learning algorithms to identify the most suitable one for gold price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Model Training: Train the selected model using the preprocessed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Model Evaluation: Assess the performance of the trained model using evaluation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Deployment: Deploy the model in a production environment for real-time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End User</a:t>
            </a:r>
            <a:endParaRPr dirty="0" lang="en-IN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Investors: Individuals or organizations seeking to optimize their investment portfolio by leveraging predictive insights into gold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Traders: Professionals involved in buying and selling gold commodities who require accurate forecasts to execute profitable trades.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Financial Analysts: Experts analyzing market trends and advising clients on gold-related investment strategies.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Value </a:t>
            </a:r>
            <a:r>
              <a:rPr b="1" dirty="0" i="0" lang="en-IN">
                <a:solidFill>
                  <a:srgbClr val="ECECEC"/>
                </a:solidFill>
                <a:effectLst/>
                <a:latin typeface="Söhne"/>
              </a:rPr>
              <a:t>Proposition</a:t>
            </a:r>
            <a:endParaRPr dirty="0"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Accurate Predictions: Our machine learning model provides precise forecasts of gold prices, enabling users to make well-informed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Time Efficiency: By automating the prediction process, our solution saves time for investors and traders, allowing them to focus on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Risk Mitigation: Anticipating gold price fluctuations helps users mitigate financial risks and optimize their investment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Competitive Advantage: Access to reliable predictions gives users a competitive edge in the volatile gold market, enhancing profitability and market positioning.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Highlight</a:t>
            </a:r>
            <a:endParaRPr dirty="0" lang="en-IN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Data-driven Approach: Leveraging historical data and relevant features to train the machine learning model ensures robust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Interdisciplinary Expertise: Collaborating with domain experts in finance, economics, and data science to develop a comprehensive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Scalability: The model can be scaled to accommodate additional data sources and adapt to evolving market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Continuous Improvement: Regular updates and refinements based on performance monitoring ensure the model remains accurate and relevant over time.</a:t>
            </a:r>
            <a:br>
              <a:rPr dirty="0" lang="en-US"/>
            </a:b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</a:t>
            </a:r>
            <a:endParaRPr dirty="0" lang="en-IN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Summary of Key Points: Recap the problem statement, project overview, end users, value proposition, and project highlights.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ECECEC"/>
                </a:solidFill>
                <a:effectLst/>
                <a:latin typeface="Söhne"/>
              </a:rPr>
              <a:t>Call to Action: Encourage stakeholders to leverage the predictive power of our machine learning model for enhanced decision-making in gold investments and trading.</a:t>
            </a:r>
            <a:br>
              <a:rPr dirty="0" lang="en-US"/>
            </a:b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lastClr="000000" val="windowText"/>
      </a:dk1>
      <a:lt1>
        <a:sysClr lastClr="FFFFFF" val="window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SURYAKUMAR.M</dc:title>
  <dc:creator>rajan c</dc:creator>
  <cp:lastModifiedBy>rajan c</cp:lastModifiedBy>
  <dcterms:created xsi:type="dcterms:W3CDTF">2024-04-04T00:02:57Z</dcterms:created>
  <dcterms:modified xsi:type="dcterms:W3CDTF">2024-04-04T16:54:26Z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4a35e551867747cabf0ce2742c7106c2</vt:lpwstr>
  </property>
</Properties>
</file>