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9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61"/>
  </p:normalViewPr>
  <p:slideViewPr>
    <p:cSldViewPr snapToGrid="0">
      <p:cViewPr varScale="1">
        <p:scale>
          <a:sx n="114" d="100"/>
          <a:sy n="114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7D0E92-1171-4B4E-8558-C31754C3DAE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325438A-DC81-4AED-A64D-385B2409DB5D}">
      <dgm:prSet/>
      <dgm:spPr/>
      <dgm:t>
        <a:bodyPr/>
        <a:lstStyle/>
        <a:p>
          <a:r>
            <a:rPr lang="en-US" dirty="0"/>
            <a:t>Surya Chandra Raju Kurapati</a:t>
          </a:r>
        </a:p>
        <a:p>
          <a:r>
            <a:rPr lang="en-US" dirty="0"/>
            <a:t>(x23396920)</a:t>
          </a:r>
        </a:p>
      </dgm:t>
    </dgm:pt>
    <dgm:pt modelId="{86368ECF-CCFA-4D06-BB3C-F27C926B5214}" type="parTrans" cxnId="{4E35DFCE-9C48-4A28-AA8B-3CC18EAF04D1}">
      <dgm:prSet/>
      <dgm:spPr/>
      <dgm:t>
        <a:bodyPr/>
        <a:lstStyle/>
        <a:p>
          <a:endParaRPr lang="en-US"/>
        </a:p>
      </dgm:t>
    </dgm:pt>
    <dgm:pt modelId="{DF3A5E20-750E-4230-BD11-5191C1E19133}" type="sibTrans" cxnId="{4E35DFCE-9C48-4A28-AA8B-3CC18EAF04D1}">
      <dgm:prSet/>
      <dgm:spPr/>
      <dgm:t>
        <a:bodyPr/>
        <a:lstStyle/>
        <a:p>
          <a:endParaRPr lang="en-US"/>
        </a:p>
      </dgm:t>
    </dgm:pt>
    <dgm:pt modelId="{52F09D23-2C26-4577-AB5A-1ABA0BB07908}">
      <dgm:prSet/>
      <dgm:spPr/>
      <dgm:t>
        <a:bodyPr/>
        <a:lstStyle/>
        <a:p>
          <a:r>
            <a:rPr lang="en-US" dirty="0"/>
            <a:t>Nisarga </a:t>
          </a:r>
          <a:r>
            <a:rPr lang="en-US" dirty="0" err="1"/>
            <a:t>Holenarasipur</a:t>
          </a:r>
          <a:r>
            <a:rPr lang="en-US" dirty="0"/>
            <a:t> Ramesh</a:t>
          </a:r>
        </a:p>
        <a:p>
          <a:r>
            <a:rPr lang="en-US" dirty="0"/>
            <a:t>(x24101028)</a:t>
          </a:r>
        </a:p>
      </dgm:t>
    </dgm:pt>
    <dgm:pt modelId="{5CC048DE-50DA-4D3D-BEC6-43FC55DC5265}" type="parTrans" cxnId="{971EBA56-4DB9-4AE9-B303-41963A1C1B50}">
      <dgm:prSet/>
      <dgm:spPr/>
      <dgm:t>
        <a:bodyPr/>
        <a:lstStyle/>
        <a:p>
          <a:endParaRPr lang="en-US"/>
        </a:p>
      </dgm:t>
    </dgm:pt>
    <dgm:pt modelId="{DA91A1CD-C80F-42E6-9C13-06D60B0DDEA0}" type="sibTrans" cxnId="{971EBA56-4DB9-4AE9-B303-41963A1C1B50}">
      <dgm:prSet/>
      <dgm:spPr/>
      <dgm:t>
        <a:bodyPr/>
        <a:lstStyle/>
        <a:p>
          <a:endParaRPr lang="en-US"/>
        </a:p>
      </dgm:t>
    </dgm:pt>
    <dgm:pt modelId="{9EF6ACCE-7829-4E7C-9BCB-21EECA6FD2B5}">
      <dgm:prSet/>
      <dgm:spPr/>
      <dgm:t>
        <a:bodyPr/>
        <a:lstStyle/>
        <a:p>
          <a:r>
            <a:rPr lang="en-US" dirty="0"/>
            <a:t>Saranya </a:t>
          </a:r>
          <a:r>
            <a:rPr lang="en-US" dirty="0" err="1"/>
            <a:t>Munikanniah</a:t>
          </a:r>
          <a:endParaRPr lang="en-US" dirty="0"/>
        </a:p>
        <a:p>
          <a:r>
            <a:rPr lang="en-US" dirty="0"/>
            <a:t>(x23434821)</a:t>
          </a:r>
        </a:p>
      </dgm:t>
    </dgm:pt>
    <dgm:pt modelId="{81129143-2E2D-4228-9A14-C447B808887C}" type="parTrans" cxnId="{A12D6A34-24CA-41BF-AA10-D9AC0B9EB3D0}">
      <dgm:prSet/>
      <dgm:spPr/>
      <dgm:t>
        <a:bodyPr/>
        <a:lstStyle/>
        <a:p>
          <a:endParaRPr lang="en-US"/>
        </a:p>
      </dgm:t>
    </dgm:pt>
    <dgm:pt modelId="{16DFA43E-07CE-4D78-9AC4-A48BD15F90D7}" type="sibTrans" cxnId="{A12D6A34-24CA-41BF-AA10-D9AC0B9EB3D0}">
      <dgm:prSet/>
      <dgm:spPr/>
      <dgm:t>
        <a:bodyPr/>
        <a:lstStyle/>
        <a:p>
          <a:endParaRPr lang="en-US"/>
        </a:p>
      </dgm:t>
    </dgm:pt>
    <dgm:pt modelId="{B5CA2992-AE0F-BF41-B413-18A7A86DD8FA}" type="pres">
      <dgm:prSet presAssocID="{E57D0E92-1171-4B4E-8558-C31754C3DAE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FFDE2D1-4598-AB49-8916-4A1DB756AB75}" type="pres">
      <dgm:prSet presAssocID="{4325438A-DC81-4AED-A64D-385B2409DB5D}" presName="hierRoot1" presStyleCnt="0"/>
      <dgm:spPr/>
    </dgm:pt>
    <dgm:pt modelId="{E000BA78-7E4B-3448-B485-C7BE38C822CF}" type="pres">
      <dgm:prSet presAssocID="{4325438A-DC81-4AED-A64D-385B2409DB5D}" presName="composite" presStyleCnt="0"/>
      <dgm:spPr/>
    </dgm:pt>
    <dgm:pt modelId="{A022DBE1-222E-3C46-AAD8-B6135220CCD8}" type="pres">
      <dgm:prSet presAssocID="{4325438A-DC81-4AED-A64D-385B2409DB5D}" presName="background" presStyleLbl="node0" presStyleIdx="0" presStyleCnt="3"/>
      <dgm:spPr>
        <a:solidFill>
          <a:srgbClr val="323940"/>
        </a:solidFill>
        <a:ln>
          <a:solidFill>
            <a:srgbClr val="323940"/>
          </a:solidFill>
        </a:ln>
      </dgm:spPr>
    </dgm:pt>
    <dgm:pt modelId="{A071FB2B-E047-EB46-BD1E-27F7EE999DB8}" type="pres">
      <dgm:prSet presAssocID="{4325438A-DC81-4AED-A64D-385B2409DB5D}" presName="text" presStyleLbl="fgAcc0" presStyleIdx="0" presStyleCnt="3">
        <dgm:presLayoutVars>
          <dgm:chPref val="3"/>
        </dgm:presLayoutVars>
      </dgm:prSet>
      <dgm:spPr/>
    </dgm:pt>
    <dgm:pt modelId="{D816350E-D87F-FF4A-9F46-475BA2BE9546}" type="pres">
      <dgm:prSet presAssocID="{4325438A-DC81-4AED-A64D-385B2409DB5D}" presName="hierChild2" presStyleCnt="0"/>
      <dgm:spPr/>
    </dgm:pt>
    <dgm:pt modelId="{C2DAF950-91BD-D049-8C7B-8A68DBD18010}" type="pres">
      <dgm:prSet presAssocID="{52F09D23-2C26-4577-AB5A-1ABA0BB07908}" presName="hierRoot1" presStyleCnt="0"/>
      <dgm:spPr/>
    </dgm:pt>
    <dgm:pt modelId="{A4361143-2F14-D74B-9998-B61ED18FF435}" type="pres">
      <dgm:prSet presAssocID="{52F09D23-2C26-4577-AB5A-1ABA0BB07908}" presName="composite" presStyleCnt="0"/>
      <dgm:spPr/>
    </dgm:pt>
    <dgm:pt modelId="{10EA027F-22C1-D74D-8CC8-E1EC27C9DEA1}" type="pres">
      <dgm:prSet presAssocID="{52F09D23-2C26-4577-AB5A-1ABA0BB07908}" presName="background" presStyleLbl="node0" presStyleIdx="1" presStyleCnt="3"/>
      <dgm:spPr>
        <a:solidFill>
          <a:srgbClr val="323940"/>
        </a:solidFill>
      </dgm:spPr>
    </dgm:pt>
    <dgm:pt modelId="{E70D8CB4-65AC-9D4F-9FD1-6A9F6A93DC7E}" type="pres">
      <dgm:prSet presAssocID="{52F09D23-2C26-4577-AB5A-1ABA0BB07908}" presName="text" presStyleLbl="fgAcc0" presStyleIdx="1" presStyleCnt="3">
        <dgm:presLayoutVars>
          <dgm:chPref val="3"/>
        </dgm:presLayoutVars>
      </dgm:prSet>
      <dgm:spPr/>
    </dgm:pt>
    <dgm:pt modelId="{44285D64-DD41-9642-B3CD-ACB1D10E618A}" type="pres">
      <dgm:prSet presAssocID="{52F09D23-2C26-4577-AB5A-1ABA0BB07908}" presName="hierChild2" presStyleCnt="0"/>
      <dgm:spPr/>
    </dgm:pt>
    <dgm:pt modelId="{1134CD8F-B508-C449-A8EC-1AFC75E14E86}" type="pres">
      <dgm:prSet presAssocID="{9EF6ACCE-7829-4E7C-9BCB-21EECA6FD2B5}" presName="hierRoot1" presStyleCnt="0"/>
      <dgm:spPr/>
    </dgm:pt>
    <dgm:pt modelId="{CC4B4ACA-E6F5-D24C-BE2E-1C163698F01C}" type="pres">
      <dgm:prSet presAssocID="{9EF6ACCE-7829-4E7C-9BCB-21EECA6FD2B5}" presName="composite" presStyleCnt="0"/>
      <dgm:spPr/>
    </dgm:pt>
    <dgm:pt modelId="{E7814FCD-A88A-B142-8641-8B8B0F2771C4}" type="pres">
      <dgm:prSet presAssocID="{9EF6ACCE-7829-4E7C-9BCB-21EECA6FD2B5}" presName="background" presStyleLbl="node0" presStyleIdx="2" presStyleCnt="3"/>
      <dgm:spPr>
        <a:solidFill>
          <a:srgbClr val="323940"/>
        </a:solidFill>
      </dgm:spPr>
    </dgm:pt>
    <dgm:pt modelId="{4FF9D214-DB95-AA4B-B6B4-0F30357A12C9}" type="pres">
      <dgm:prSet presAssocID="{9EF6ACCE-7829-4E7C-9BCB-21EECA6FD2B5}" presName="text" presStyleLbl="fgAcc0" presStyleIdx="2" presStyleCnt="3">
        <dgm:presLayoutVars>
          <dgm:chPref val="3"/>
        </dgm:presLayoutVars>
      </dgm:prSet>
      <dgm:spPr/>
    </dgm:pt>
    <dgm:pt modelId="{1C8BB600-9FE7-A54D-B78C-8A8A4DFBCFCA}" type="pres">
      <dgm:prSet presAssocID="{9EF6ACCE-7829-4E7C-9BCB-21EECA6FD2B5}" presName="hierChild2" presStyleCnt="0"/>
      <dgm:spPr/>
    </dgm:pt>
  </dgm:ptLst>
  <dgm:cxnLst>
    <dgm:cxn modelId="{0B566F23-A518-4949-9D5A-B1278F0268E9}" type="presOf" srcId="{9EF6ACCE-7829-4E7C-9BCB-21EECA6FD2B5}" destId="{4FF9D214-DB95-AA4B-B6B4-0F30357A12C9}" srcOrd="0" destOrd="0" presId="urn:microsoft.com/office/officeart/2005/8/layout/hierarchy1"/>
    <dgm:cxn modelId="{A12D6A34-24CA-41BF-AA10-D9AC0B9EB3D0}" srcId="{E57D0E92-1171-4B4E-8558-C31754C3DAE8}" destId="{9EF6ACCE-7829-4E7C-9BCB-21EECA6FD2B5}" srcOrd="2" destOrd="0" parTransId="{81129143-2E2D-4228-9A14-C447B808887C}" sibTransId="{16DFA43E-07CE-4D78-9AC4-A48BD15F90D7}"/>
    <dgm:cxn modelId="{4679A945-FCD1-8942-9F75-14F400F6DDA3}" type="presOf" srcId="{4325438A-DC81-4AED-A64D-385B2409DB5D}" destId="{A071FB2B-E047-EB46-BD1E-27F7EE999DB8}" srcOrd="0" destOrd="0" presId="urn:microsoft.com/office/officeart/2005/8/layout/hierarchy1"/>
    <dgm:cxn modelId="{971EBA56-4DB9-4AE9-B303-41963A1C1B50}" srcId="{E57D0E92-1171-4B4E-8558-C31754C3DAE8}" destId="{52F09D23-2C26-4577-AB5A-1ABA0BB07908}" srcOrd="1" destOrd="0" parTransId="{5CC048DE-50DA-4D3D-BEC6-43FC55DC5265}" sibTransId="{DA91A1CD-C80F-42E6-9C13-06D60B0DDEA0}"/>
    <dgm:cxn modelId="{E178D27E-3415-0845-BA4D-5E74D784E59B}" type="presOf" srcId="{E57D0E92-1171-4B4E-8558-C31754C3DAE8}" destId="{B5CA2992-AE0F-BF41-B413-18A7A86DD8FA}" srcOrd="0" destOrd="0" presId="urn:microsoft.com/office/officeart/2005/8/layout/hierarchy1"/>
    <dgm:cxn modelId="{4E35DFCE-9C48-4A28-AA8B-3CC18EAF04D1}" srcId="{E57D0E92-1171-4B4E-8558-C31754C3DAE8}" destId="{4325438A-DC81-4AED-A64D-385B2409DB5D}" srcOrd="0" destOrd="0" parTransId="{86368ECF-CCFA-4D06-BB3C-F27C926B5214}" sibTransId="{DF3A5E20-750E-4230-BD11-5191C1E19133}"/>
    <dgm:cxn modelId="{0BE4BBE2-C0ED-EB4C-B618-4B041D24A067}" type="presOf" srcId="{52F09D23-2C26-4577-AB5A-1ABA0BB07908}" destId="{E70D8CB4-65AC-9D4F-9FD1-6A9F6A93DC7E}" srcOrd="0" destOrd="0" presId="urn:microsoft.com/office/officeart/2005/8/layout/hierarchy1"/>
    <dgm:cxn modelId="{A7EE1160-6378-394C-BDC4-6E4660160EB0}" type="presParOf" srcId="{B5CA2992-AE0F-BF41-B413-18A7A86DD8FA}" destId="{9FFDE2D1-4598-AB49-8916-4A1DB756AB75}" srcOrd="0" destOrd="0" presId="urn:microsoft.com/office/officeart/2005/8/layout/hierarchy1"/>
    <dgm:cxn modelId="{AF0838C4-A138-9543-A9A5-5E07657D8A29}" type="presParOf" srcId="{9FFDE2D1-4598-AB49-8916-4A1DB756AB75}" destId="{E000BA78-7E4B-3448-B485-C7BE38C822CF}" srcOrd="0" destOrd="0" presId="urn:microsoft.com/office/officeart/2005/8/layout/hierarchy1"/>
    <dgm:cxn modelId="{B6F1DC1A-6561-AC41-9D9A-5724D3A30895}" type="presParOf" srcId="{E000BA78-7E4B-3448-B485-C7BE38C822CF}" destId="{A022DBE1-222E-3C46-AAD8-B6135220CCD8}" srcOrd="0" destOrd="0" presId="urn:microsoft.com/office/officeart/2005/8/layout/hierarchy1"/>
    <dgm:cxn modelId="{B5C4CEFB-6C9E-B247-911E-4D01A000DC9A}" type="presParOf" srcId="{E000BA78-7E4B-3448-B485-C7BE38C822CF}" destId="{A071FB2B-E047-EB46-BD1E-27F7EE999DB8}" srcOrd="1" destOrd="0" presId="urn:microsoft.com/office/officeart/2005/8/layout/hierarchy1"/>
    <dgm:cxn modelId="{00676825-9454-3F4C-A2AC-8193502D9205}" type="presParOf" srcId="{9FFDE2D1-4598-AB49-8916-4A1DB756AB75}" destId="{D816350E-D87F-FF4A-9F46-475BA2BE9546}" srcOrd="1" destOrd="0" presId="urn:microsoft.com/office/officeart/2005/8/layout/hierarchy1"/>
    <dgm:cxn modelId="{C69EA386-88FA-574B-B4CA-F0A18FD036E8}" type="presParOf" srcId="{B5CA2992-AE0F-BF41-B413-18A7A86DD8FA}" destId="{C2DAF950-91BD-D049-8C7B-8A68DBD18010}" srcOrd="1" destOrd="0" presId="urn:microsoft.com/office/officeart/2005/8/layout/hierarchy1"/>
    <dgm:cxn modelId="{0FEF7F11-1891-D943-B73A-2A519AD1F61A}" type="presParOf" srcId="{C2DAF950-91BD-D049-8C7B-8A68DBD18010}" destId="{A4361143-2F14-D74B-9998-B61ED18FF435}" srcOrd="0" destOrd="0" presId="urn:microsoft.com/office/officeart/2005/8/layout/hierarchy1"/>
    <dgm:cxn modelId="{CDB0AF5C-C138-4544-91B0-5D00BA764ABE}" type="presParOf" srcId="{A4361143-2F14-D74B-9998-B61ED18FF435}" destId="{10EA027F-22C1-D74D-8CC8-E1EC27C9DEA1}" srcOrd="0" destOrd="0" presId="urn:microsoft.com/office/officeart/2005/8/layout/hierarchy1"/>
    <dgm:cxn modelId="{33D610B1-4225-6749-9B6A-BA71FDDA1871}" type="presParOf" srcId="{A4361143-2F14-D74B-9998-B61ED18FF435}" destId="{E70D8CB4-65AC-9D4F-9FD1-6A9F6A93DC7E}" srcOrd="1" destOrd="0" presId="urn:microsoft.com/office/officeart/2005/8/layout/hierarchy1"/>
    <dgm:cxn modelId="{E6DB7108-AF84-AA4B-A64C-2DFAF5E41421}" type="presParOf" srcId="{C2DAF950-91BD-D049-8C7B-8A68DBD18010}" destId="{44285D64-DD41-9642-B3CD-ACB1D10E618A}" srcOrd="1" destOrd="0" presId="urn:microsoft.com/office/officeart/2005/8/layout/hierarchy1"/>
    <dgm:cxn modelId="{D74D054D-4D00-BD40-83DF-7B4275562204}" type="presParOf" srcId="{B5CA2992-AE0F-BF41-B413-18A7A86DD8FA}" destId="{1134CD8F-B508-C449-A8EC-1AFC75E14E86}" srcOrd="2" destOrd="0" presId="urn:microsoft.com/office/officeart/2005/8/layout/hierarchy1"/>
    <dgm:cxn modelId="{E6CDF32D-E46F-0C42-9AB6-2D67A0DC9B09}" type="presParOf" srcId="{1134CD8F-B508-C449-A8EC-1AFC75E14E86}" destId="{CC4B4ACA-E6F5-D24C-BE2E-1C163698F01C}" srcOrd="0" destOrd="0" presId="urn:microsoft.com/office/officeart/2005/8/layout/hierarchy1"/>
    <dgm:cxn modelId="{1F940107-C4E6-BC44-8619-B3C64A507F03}" type="presParOf" srcId="{CC4B4ACA-E6F5-D24C-BE2E-1C163698F01C}" destId="{E7814FCD-A88A-B142-8641-8B8B0F2771C4}" srcOrd="0" destOrd="0" presId="urn:microsoft.com/office/officeart/2005/8/layout/hierarchy1"/>
    <dgm:cxn modelId="{3816590C-6AC5-F44B-98DA-BF79785F6AA5}" type="presParOf" srcId="{CC4B4ACA-E6F5-D24C-BE2E-1C163698F01C}" destId="{4FF9D214-DB95-AA4B-B6B4-0F30357A12C9}" srcOrd="1" destOrd="0" presId="urn:microsoft.com/office/officeart/2005/8/layout/hierarchy1"/>
    <dgm:cxn modelId="{41B24E54-46A0-B84D-B7D9-8A64F582E2DD}" type="presParOf" srcId="{1134CD8F-B508-C449-A8EC-1AFC75E14E86}" destId="{1C8BB600-9FE7-A54D-B78C-8A8A4DFBCFC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22DBE1-222E-3C46-AAD8-B6135220CCD8}">
      <dsp:nvSpPr>
        <dsp:cNvPr id="0" name=""/>
        <dsp:cNvSpPr/>
      </dsp:nvSpPr>
      <dsp:spPr>
        <a:xfrm>
          <a:off x="0" y="956885"/>
          <a:ext cx="2906817" cy="1845828"/>
        </a:xfrm>
        <a:prstGeom prst="roundRect">
          <a:avLst>
            <a:gd name="adj" fmla="val 10000"/>
          </a:avLst>
        </a:prstGeom>
        <a:solidFill>
          <a:srgbClr val="323940"/>
        </a:solidFill>
        <a:ln w="19050" cap="flat" cmpd="sng" algn="ctr">
          <a:solidFill>
            <a:srgbClr val="32394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1FB2B-E047-EB46-BD1E-27F7EE999DB8}">
      <dsp:nvSpPr>
        <dsp:cNvPr id="0" name=""/>
        <dsp:cNvSpPr/>
      </dsp:nvSpPr>
      <dsp:spPr>
        <a:xfrm>
          <a:off x="322979" y="1263716"/>
          <a:ext cx="2906817" cy="18458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Surya Chandra Raju Kurapati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(x23396920)</a:t>
          </a:r>
        </a:p>
      </dsp:txBody>
      <dsp:txXfrm>
        <a:off x="377041" y="1317778"/>
        <a:ext cx="2798693" cy="1737704"/>
      </dsp:txXfrm>
    </dsp:sp>
    <dsp:sp modelId="{10EA027F-22C1-D74D-8CC8-E1EC27C9DEA1}">
      <dsp:nvSpPr>
        <dsp:cNvPr id="0" name=""/>
        <dsp:cNvSpPr/>
      </dsp:nvSpPr>
      <dsp:spPr>
        <a:xfrm>
          <a:off x="3552776" y="956885"/>
          <a:ext cx="2906817" cy="1845828"/>
        </a:xfrm>
        <a:prstGeom prst="roundRect">
          <a:avLst>
            <a:gd name="adj" fmla="val 10000"/>
          </a:avLst>
        </a:prstGeom>
        <a:solidFill>
          <a:srgbClr val="32394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0D8CB4-65AC-9D4F-9FD1-6A9F6A93DC7E}">
      <dsp:nvSpPr>
        <dsp:cNvPr id="0" name=""/>
        <dsp:cNvSpPr/>
      </dsp:nvSpPr>
      <dsp:spPr>
        <a:xfrm>
          <a:off x="3875756" y="1263716"/>
          <a:ext cx="2906817" cy="18458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Nisarga </a:t>
          </a:r>
          <a:r>
            <a:rPr lang="en-US" sz="2500" kern="1200" dirty="0" err="1"/>
            <a:t>Holenarasipur</a:t>
          </a:r>
          <a:r>
            <a:rPr lang="en-US" sz="2500" kern="1200" dirty="0"/>
            <a:t> Ramesh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(x24101028)</a:t>
          </a:r>
        </a:p>
      </dsp:txBody>
      <dsp:txXfrm>
        <a:off x="3929818" y="1317778"/>
        <a:ext cx="2798693" cy="1737704"/>
      </dsp:txXfrm>
    </dsp:sp>
    <dsp:sp modelId="{E7814FCD-A88A-B142-8641-8B8B0F2771C4}">
      <dsp:nvSpPr>
        <dsp:cNvPr id="0" name=""/>
        <dsp:cNvSpPr/>
      </dsp:nvSpPr>
      <dsp:spPr>
        <a:xfrm>
          <a:off x="7105553" y="956885"/>
          <a:ext cx="2906817" cy="1845828"/>
        </a:xfrm>
        <a:prstGeom prst="roundRect">
          <a:avLst>
            <a:gd name="adj" fmla="val 10000"/>
          </a:avLst>
        </a:prstGeom>
        <a:solidFill>
          <a:srgbClr val="32394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F9D214-DB95-AA4B-B6B4-0F30357A12C9}">
      <dsp:nvSpPr>
        <dsp:cNvPr id="0" name=""/>
        <dsp:cNvSpPr/>
      </dsp:nvSpPr>
      <dsp:spPr>
        <a:xfrm>
          <a:off x="7428532" y="1263716"/>
          <a:ext cx="2906817" cy="18458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Saranya </a:t>
          </a:r>
          <a:r>
            <a:rPr lang="en-US" sz="2500" kern="1200" dirty="0" err="1"/>
            <a:t>Munikanniah</a:t>
          </a:r>
          <a:endParaRPr lang="en-US" sz="2500" kern="1200" dirty="0"/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(x23434821)</a:t>
          </a:r>
        </a:p>
      </dsp:txBody>
      <dsp:txXfrm>
        <a:off x="7482594" y="1317778"/>
        <a:ext cx="2798693" cy="17377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3A356-B96C-AC43-BDB5-380A44A2F680}" type="datetimeFigureOut">
              <a:rPr lang="en-US" smtClean="0"/>
              <a:t>7/16/25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0DBA7-0355-8C4B-BEB5-9E4D0EF1B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64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A03C7-8FAC-8480-EB84-D6E3757D0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EB0C5-DC5B-F5F9-04B2-B5670C8BB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4AC01-B0C7-EF10-1162-A4F608893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E11F-E12E-0C4A-A52A-7635F25EA0D9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AD434-3C52-4900-C568-32D88AD9D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049AD-49D8-903D-CDEE-859522BB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073-5AB6-6440-A73B-683060FB7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60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72F5-DCC1-1200-770D-AF76A7F7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BD330-3708-D53E-4F03-F9525B31C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9ECC3-94E8-9342-4C6E-7389A9998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E11F-E12E-0C4A-A52A-7635F25EA0D9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40535-DEEB-CB99-F368-670ADA955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7B20D-9C82-706B-E45C-B1AF619F6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073-5AB6-6440-A73B-683060FB7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5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7C7465-2F25-5705-946B-7B9A405A5A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38125-365C-F432-B5BD-83D5B3DE9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6474B-C4A8-0EFC-53EC-466B7CB44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E11F-E12E-0C4A-A52A-7635F25EA0D9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5ED38-B9EA-0C02-8562-4993C4510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30A13-AB3A-A0CC-9213-B0559036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073-5AB6-6440-A73B-683060FB7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3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45F9E-0AB7-417B-205A-2C4BF29E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6CB5D-BBED-943D-13E6-5986BEA98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1DCFC-B67A-DB55-4FC1-0FE99B1F2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E11F-E12E-0C4A-A52A-7635F25EA0D9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F5B44-5B36-DB34-14B0-FB84C19DC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5D158-4DE1-4A07-20CB-451194C45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073-5AB6-6440-A73B-683060FB7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2ADC-CDA4-1F55-E68E-DAF2F2955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B4918-6750-C3DC-80CC-963E7527C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C51EE-FBFE-9233-CBE3-7A52737F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E11F-E12E-0C4A-A52A-7635F25EA0D9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686A8-94EC-4926-3838-8E1E51452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23250-626C-460D-8860-24B1F2BC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073-5AB6-6440-A73B-683060FB7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9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943B1-4A7B-5725-82DB-0319EF41A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C7D43-CF13-5237-9AB1-97BAEA7822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DE635-E4FF-93C3-140A-D7F8AB9E5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DCE68-395F-8B06-4376-5A0BD16FE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E11F-E12E-0C4A-A52A-7635F25EA0D9}" type="datetimeFigureOut">
              <a:rPr lang="en-US" smtClean="0"/>
              <a:t>7/16/25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92F46-C2B6-40E4-35C6-FED735A36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A5C3E-466F-57A8-F1DA-ECA93D343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073-5AB6-6440-A73B-683060FB7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3A481-02A3-2FD7-2740-CFBB0700F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B5EBA-48D9-D32A-F397-D53788079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F492F-4AE0-2E7A-D415-3C7463968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4C4750-CC88-DED4-6679-BBC9A34E4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A0F563-136E-13B0-A4AE-5C909DBFC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841ECB-CBE9-87A4-8212-654638DFF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E11F-E12E-0C4A-A52A-7635F25EA0D9}" type="datetimeFigureOut">
              <a:rPr lang="en-US" smtClean="0"/>
              <a:t>7/16/25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6BBE5D-14E6-C1CC-A383-620197D4A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38A2BD-28F7-D7D1-DFE1-CF17D794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073-5AB6-6440-A73B-683060FB7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09771-8418-A02B-0997-22061AEA3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122FA6-461E-A2A8-E12C-74A35719A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E11F-E12E-0C4A-A52A-7635F25EA0D9}" type="datetimeFigureOut">
              <a:rPr lang="en-US" smtClean="0"/>
              <a:t>7/16/25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5BD908-EDBB-31E4-8F1E-96E5A8FB8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D3846-D77F-B029-05F9-20571C29D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073-5AB6-6440-A73B-683060FB7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8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FBE600-BB0B-863B-21B6-EE4A84DA7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E11F-E12E-0C4A-A52A-7635F25EA0D9}" type="datetimeFigureOut">
              <a:rPr lang="en-US" smtClean="0"/>
              <a:t>7/16/25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C43D9C-BFB7-1AC7-BC20-A2B06EA8A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BFE58-33A9-7C15-5C17-AA2D20157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073-5AB6-6440-A73B-683060FB7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4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FF215-A3A6-99EB-8EE5-24C782D25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4E21C-5F3F-BDB6-62B0-C08D79C3C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F9BC9-63E2-8034-9508-DC1901BE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7D241-8B36-5CA2-9B23-C9EDBD60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E11F-E12E-0C4A-A52A-7635F25EA0D9}" type="datetimeFigureOut">
              <a:rPr lang="en-US" smtClean="0"/>
              <a:t>7/16/25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CF1C8-827A-7F7A-A0AB-678778C6A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4844C-589B-8FAE-3DAA-06A64EE0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073-5AB6-6440-A73B-683060FB7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33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FF31-CDBC-46B0-863E-3E8E7F398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28999B-1086-E1B0-9AC2-0AC53CF93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F7468-74B3-58C0-92E7-6BBC0D8DD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C9A28-1E89-FB69-D567-49DDF24BA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E11F-E12E-0C4A-A52A-7635F25EA0D9}" type="datetimeFigureOut">
              <a:rPr lang="en-US" smtClean="0"/>
              <a:t>7/16/25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01C49-FFB1-91BB-6C29-8837BCA54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4FFE2-382E-575C-E92D-6969F8EB4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073-5AB6-6440-A73B-683060FB7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485096-F365-4286-8701-D70A93F35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4ABF4-02A1-3C00-6CC3-BE92508DE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71BAF-9CAD-3C16-65B5-0F3ABCF26B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24E11F-E12E-0C4A-A52A-7635F25EA0D9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D7E99-4E1F-477A-5FD4-05461B8A3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CBBEE-E554-3423-DD51-195B7E5CC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B13073-5AB6-6440-A73B-683060FB7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2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itle 1">
            <a:extLst>
              <a:ext uri="{FF2B5EF4-FFF2-40B4-BE49-F238E27FC236}">
                <a16:creationId xmlns:a16="http://schemas.microsoft.com/office/drawing/2014/main" id="{65E5F213-9EE2-E645-3271-41499CA711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8415921"/>
              </p:ext>
            </p:extLst>
          </p:nvPr>
        </p:nvGraphicFramePr>
        <p:xfrm>
          <a:off x="928325" y="272278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52871C3-A294-C064-6D5A-D3F7F368CF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6902" y="589523"/>
            <a:ext cx="5914662" cy="240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5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444985-CB8C-2400-4F35-3DD25F7C8F2A}"/>
              </a:ext>
            </a:extLst>
          </p:cNvPr>
          <p:cNvSpPr txBox="1"/>
          <p:nvPr/>
        </p:nvSpPr>
        <p:spPr>
          <a:xfrm>
            <a:off x="0" y="186263"/>
            <a:ext cx="12192000" cy="492443"/>
          </a:xfrm>
          <a:prstGeom prst="rect">
            <a:avLst/>
          </a:prstGeom>
          <a:solidFill>
            <a:srgbClr val="32394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Idea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2BE2C6-0E99-E97B-7FAC-62070F0FACA5}"/>
              </a:ext>
            </a:extLst>
          </p:cNvPr>
          <p:cNvSpPr txBox="1"/>
          <p:nvPr/>
        </p:nvSpPr>
        <p:spPr>
          <a:xfrm>
            <a:off x="702527" y="1661532"/>
            <a:ext cx="1097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Pain points after patients’ initial visit to doctor:</a:t>
            </a:r>
          </a:p>
          <a:p>
            <a:pPr marL="285750" indent="-285750">
              <a:buFontTx/>
              <a:buChar char="-"/>
            </a:pPr>
            <a:r>
              <a:rPr lang="en-US" dirty="0"/>
              <a:t>Keep a track of end-to-end patient profile</a:t>
            </a:r>
          </a:p>
          <a:p>
            <a:pPr marL="285750" indent="-285750">
              <a:buFontTx/>
              <a:buChar char="-"/>
            </a:pPr>
            <a:r>
              <a:rPr lang="en-US" dirty="0"/>
              <a:t>Summarize the visit into key sections such as Issue, Diagnosis/Test, Treatment/Prescription.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Pros:</a:t>
            </a:r>
          </a:p>
          <a:p>
            <a:pPr marL="285750" indent="-285750">
              <a:buFontTx/>
              <a:buChar char="-"/>
            </a:pPr>
            <a:r>
              <a:rPr lang="en-US" dirty="0"/>
              <a:t>Handy mobile app – for quick revisit(s)</a:t>
            </a:r>
          </a:p>
          <a:p>
            <a:pPr marL="285750" indent="-285750">
              <a:buFontTx/>
              <a:buChar char="-"/>
            </a:pPr>
            <a:r>
              <a:rPr lang="en-US" dirty="0"/>
              <a:t>Response in 5 seconds</a:t>
            </a:r>
          </a:p>
          <a:p>
            <a:pPr marL="285750" indent="-285750">
              <a:buFontTx/>
              <a:buChar char="-"/>
            </a:pPr>
            <a:r>
              <a:rPr lang="en-US" dirty="0"/>
              <a:t>Both doctor and patient revisiting the case anytime, anywhere and leave comments if any to each other</a:t>
            </a:r>
          </a:p>
        </p:txBody>
      </p:sp>
    </p:spTree>
    <p:extLst>
      <p:ext uri="{BB962C8B-B14F-4D97-AF65-F5344CB8AC3E}">
        <p14:creationId xmlns:p14="http://schemas.microsoft.com/office/powerpoint/2010/main" val="51807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0B71B5-C36C-3D71-200C-09FAA9264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706"/>
            <a:ext cx="12192000" cy="59930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4738AC-E697-9D29-C6BD-2A3D4B7E1D89}"/>
              </a:ext>
            </a:extLst>
          </p:cNvPr>
          <p:cNvSpPr txBox="1"/>
          <p:nvPr/>
        </p:nvSpPr>
        <p:spPr>
          <a:xfrm>
            <a:off x="0" y="186263"/>
            <a:ext cx="12192000" cy="492443"/>
          </a:xfrm>
          <a:prstGeom prst="rect">
            <a:avLst/>
          </a:prstGeom>
          <a:solidFill>
            <a:srgbClr val="32394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733138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of Rectangle 1">
            <a:extLst>
              <a:ext uri="{FF2B5EF4-FFF2-40B4-BE49-F238E27FC236}">
                <a16:creationId xmlns:a16="http://schemas.microsoft.com/office/drawing/2014/main" id="{35E08268-5A94-3F33-3FE0-A1C876994817}"/>
              </a:ext>
            </a:extLst>
          </p:cNvPr>
          <p:cNvSpPr/>
          <p:nvPr/>
        </p:nvSpPr>
        <p:spPr>
          <a:xfrm>
            <a:off x="992460" y="2386362"/>
            <a:ext cx="847492" cy="880946"/>
          </a:xfrm>
          <a:prstGeom prst="snip1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.wav file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16KHz / sec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72EF4-BEF6-D867-B8DD-FF364C40C563}"/>
              </a:ext>
            </a:extLst>
          </p:cNvPr>
          <p:cNvSpPr txBox="1"/>
          <p:nvPr/>
        </p:nvSpPr>
        <p:spPr>
          <a:xfrm>
            <a:off x="693432" y="3359861"/>
            <a:ext cx="22413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Say, 3 sec audio file with “hi 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3E53C5-94AA-C321-BDE2-F7646A8B03A6}"/>
              </a:ext>
            </a:extLst>
          </p:cNvPr>
          <p:cNvSpPr txBox="1"/>
          <p:nvPr/>
        </p:nvSpPr>
        <p:spPr>
          <a:xfrm>
            <a:off x="2687445" y="4229655"/>
            <a:ext cx="168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48000 waveforms / samples</a:t>
            </a:r>
          </a:p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 sec * 16000 Hz)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46BF6D-493F-9986-D81B-E4D53CDFD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831" y="1179912"/>
            <a:ext cx="847492" cy="30424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D42A4B-C4E8-8F31-1B75-29DB5676551C}"/>
              </a:ext>
            </a:extLst>
          </p:cNvPr>
          <p:cNvSpPr txBox="1"/>
          <p:nvPr/>
        </p:nvSpPr>
        <p:spPr>
          <a:xfrm>
            <a:off x="2689251" y="902913"/>
            <a:ext cx="1906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tensor 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librosa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F291E48-466D-0AB1-2F91-BC6F5D28B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38873"/>
              </p:ext>
            </p:extLst>
          </p:nvPr>
        </p:nvGraphicFramePr>
        <p:xfrm>
          <a:off x="4620322" y="2102935"/>
          <a:ext cx="3352803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1763">
                  <a:extLst>
                    <a:ext uri="{9D8B030D-6E8A-4147-A177-3AD203B41FA5}">
                      <a16:colId xmlns:a16="http://schemas.microsoft.com/office/drawing/2014/main" val="334884532"/>
                    </a:ext>
                  </a:extLst>
                </a:gridCol>
                <a:gridCol w="317200">
                  <a:extLst>
                    <a:ext uri="{9D8B030D-6E8A-4147-A177-3AD203B41FA5}">
                      <a16:colId xmlns:a16="http://schemas.microsoft.com/office/drawing/2014/main" val="1170317293"/>
                    </a:ext>
                  </a:extLst>
                </a:gridCol>
                <a:gridCol w="317200">
                  <a:extLst>
                    <a:ext uri="{9D8B030D-6E8A-4147-A177-3AD203B41FA5}">
                      <a16:colId xmlns:a16="http://schemas.microsoft.com/office/drawing/2014/main" val="3956923651"/>
                    </a:ext>
                  </a:extLst>
                </a:gridCol>
                <a:gridCol w="317200">
                  <a:extLst>
                    <a:ext uri="{9D8B030D-6E8A-4147-A177-3AD203B41FA5}">
                      <a16:colId xmlns:a16="http://schemas.microsoft.com/office/drawing/2014/main" val="839232980"/>
                    </a:ext>
                  </a:extLst>
                </a:gridCol>
                <a:gridCol w="317200">
                  <a:extLst>
                    <a:ext uri="{9D8B030D-6E8A-4147-A177-3AD203B41FA5}">
                      <a16:colId xmlns:a16="http://schemas.microsoft.com/office/drawing/2014/main" val="17420976"/>
                    </a:ext>
                  </a:extLst>
                </a:gridCol>
                <a:gridCol w="317200">
                  <a:extLst>
                    <a:ext uri="{9D8B030D-6E8A-4147-A177-3AD203B41FA5}">
                      <a16:colId xmlns:a16="http://schemas.microsoft.com/office/drawing/2014/main" val="1757026360"/>
                    </a:ext>
                  </a:extLst>
                </a:gridCol>
                <a:gridCol w="317200">
                  <a:extLst>
                    <a:ext uri="{9D8B030D-6E8A-4147-A177-3AD203B41FA5}">
                      <a16:colId xmlns:a16="http://schemas.microsoft.com/office/drawing/2014/main" val="2763037109"/>
                    </a:ext>
                  </a:extLst>
                </a:gridCol>
                <a:gridCol w="126880">
                  <a:extLst>
                    <a:ext uri="{9D8B030D-6E8A-4147-A177-3AD203B41FA5}">
                      <a16:colId xmlns:a16="http://schemas.microsoft.com/office/drawing/2014/main" val="2278222495"/>
                    </a:ext>
                  </a:extLst>
                </a:gridCol>
                <a:gridCol w="126880">
                  <a:extLst>
                    <a:ext uri="{9D8B030D-6E8A-4147-A177-3AD203B41FA5}">
                      <a16:colId xmlns:a16="http://schemas.microsoft.com/office/drawing/2014/main" val="2054105614"/>
                    </a:ext>
                  </a:extLst>
                </a:gridCol>
                <a:gridCol w="126880">
                  <a:extLst>
                    <a:ext uri="{9D8B030D-6E8A-4147-A177-3AD203B41FA5}">
                      <a16:colId xmlns:a16="http://schemas.microsoft.com/office/drawing/2014/main" val="2815830765"/>
                    </a:ext>
                  </a:extLst>
                </a:gridCol>
                <a:gridCol w="317200">
                  <a:extLst>
                    <a:ext uri="{9D8B030D-6E8A-4147-A177-3AD203B41FA5}">
                      <a16:colId xmlns:a16="http://schemas.microsoft.com/office/drawing/2014/main" val="15770417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Frame/Time Step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.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.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.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32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510576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4.5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.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.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.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34078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5.1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1.1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.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.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.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77055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.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.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.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.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49730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.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.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.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.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54413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150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3.5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.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.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.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827820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D0CB830-E3C4-86BE-FFE2-CB8B6FD2422A}"/>
              </a:ext>
            </a:extLst>
          </p:cNvPr>
          <p:cNvSpPr txBox="1"/>
          <p:nvPr/>
        </p:nvSpPr>
        <p:spPr>
          <a:xfrm>
            <a:off x="5365026" y="1816772"/>
            <a:ext cx="21627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Logits (1 audio file, 150 frames, 32 vocab)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8402B6-D6FA-9130-895A-EAEDCD94964E}"/>
              </a:ext>
            </a:extLst>
          </p:cNvPr>
          <p:cNvSpPr txBox="1"/>
          <p:nvPr/>
        </p:nvSpPr>
        <p:spPr>
          <a:xfrm>
            <a:off x="5285678" y="3661397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into 20 msec chunk with 320 samples</a:t>
            </a:r>
          </a:p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sec * 1000 msec/sec / 20 msec = 150 frames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4EA301-3F33-E1D3-BEC3-9786DE4E3D47}"/>
              </a:ext>
            </a:extLst>
          </p:cNvPr>
          <p:cNvSpPr txBox="1"/>
          <p:nvPr/>
        </p:nvSpPr>
        <p:spPr>
          <a:xfrm>
            <a:off x="8270096" y="2467764"/>
            <a:ext cx="10258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Argmax (1, 150)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035CA2-498A-92E6-17CB-FEAB2517A165}"/>
              </a:ext>
            </a:extLst>
          </p:cNvPr>
          <p:cNvSpPr txBox="1"/>
          <p:nvPr/>
        </p:nvSpPr>
        <p:spPr>
          <a:xfrm>
            <a:off x="8196145" y="2698596"/>
            <a:ext cx="12712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[4.5, 5.1,…, 0.1,…3.5]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A7A128-7D0A-989D-D529-B6F66321FC4E}"/>
              </a:ext>
            </a:extLst>
          </p:cNvPr>
          <p:cNvSpPr txBox="1"/>
          <p:nvPr/>
        </p:nvSpPr>
        <p:spPr>
          <a:xfrm>
            <a:off x="9969190" y="2698596"/>
            <a:ext cx="10118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[“h”, “I”, …..,” “]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FF31FE-582A-F380-D673-FEB1C5DCF081}"/>
              </a:ext>
            </a:extLst>
          </p:cNvPr>
          <p:cNvSpPr txBox="1"/>
          <p:nvPr/>
        </p:nvSpPr>
        <p:spPr>
          <a:xfrm>
            <a:off x="10158763" y="2475572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B3084E0-1657-4390-0F54-B0BED4962376}"/>
              </a:ext>
            </a:extLst>
          </p:cNvPr>
          <p:cNvSpPr/>
          <p:nvPr/>
        </p:nvSpPr>
        <p:spPr>
          <a:xfrm>
            <a:off x="4471638" y="1628078"/>
            <a:ext cx="4995745" cy="259433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577640-427E-1A85-096D-DC97EC5059FC}"/>
              </a:ext>
            </a:extLst>
          </p:cNvPr>
          <p:cNvSpPr txBox="1"/>
          <p:nvPr/>
        </p:nvSpPr>
        <p:spPr>
          <a:xfrm>
            <a:off x="5876693" y="1240417"/>
            <a:ext cx="1914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- wav2vec2 tokenizer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92EAE2-CC9D-D484-8912-AA66F5CFB6D4}"/>
              </a:ext>
            </a:extLst>
          </p:cNvPr>
          <p:cNvSpPr txBox="1"/>
          <p:nvPr/>
        </p:nvSpPr>
        <p:spPr>
          <a:xfrm>
            <a:off x="954990" y="2047604"/>
            <a:ext cx="922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File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89CA762-F180-1E86-2F9D-48975AF7B352}"/>
              </a:ext>
            </a:extLst>
          </p:cNvPr>
          <p:cNvSpPr/>
          <p:nvPr/>
        </p:nvSpPr>
        <p:spPr>
          <a:xfrm>
            <a:off x="9861794" y="1628078"/>
            <a:ext cx="1119212" cy="259433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0C9F5A-8702-1174-E839-AB93E381CA98}"/>
              </a:ext>
            </a:extLst>
          </p:cNvPr>
          <p:cNvSpPr txBox="1"/>
          <p:nvPr/>
        </p:nvSpPr>
        <p:spPr>
          <a:xfrm>
            <a:off x="9207586" y="1111082"/>
            <a:ext cx="2658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Wav2vec2 CTC decoder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Connectionist Temporal Classification)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109655-9B8C-BF6D-9EFD-601E2090957D}"/>
              </a:ext>
            </a:extLst>
          </p:cNvPr>
          <p:cNvCxnSpPr>
            <a:stCxn id="2" idx="0"/>
          </p:cNvCxnSpPr>
          <p:nvPr/>
        </p:nvCxnSpPr>
        <p:spPr>
          <a:xfrm flipV="1">
            <a:off x="1839952" y="2814012"/>
            <a:ext cx="1304692" cy="128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E027301-43C9-B4D7-0607-69A90AE308D5}"/>
              </a:ext>
            </a:extLst>
          </p:cNvPr>
          <p:cNvCxnSpPr/>
          <p:nvPr/>
        </p:nvCxnSpPr>
        <p:spPr>
          <a:xfrm flipV="1">
            <a:off x="3757961" y="2814012"/>
            <a:ext cx="713677" cy="128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6B0F584-46C2-1671-F1F9-11FAFBB2122D}"/>
              </a:ext>
            </a:extLst>
          </p:cNvPr>
          <p:cNvCxnSpPr>
            <a:cxnSpLocks/>
          </p:cNvCxnSpPr>
          <p:nvPr/>
        </p:nvCxnSpPr>
        <p:spPr>
          <a:xfrm>
            <a:off x="9467383" y="2814012"/>
            <a:ext cx="3944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C7039B2-87EE-BD96-3805-60767D952ED5}"/>
              </a:ext>
            </a:extLst>
          </p:cNvPr>
          <p:cNvSpPr txBox="1"/>
          <p:nvPr/>
        </p:nvSpPr>
        <p:spPr>
          <a:xfrm>
            <a:off x="11277974" y="2675512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“hi “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091D925-3E7E-CCFC-AE54-F12130DDA73A}"/>
              </a:ext>
            </a:extLst>
          </p:cNvPr>
          <p:cNvCxnSpPr>
            <a:cxnSpLocks/>
          </p:cNvCxnSpPr>
          <p:nvPr/>
        </p:nvCxnSpPr>
        <p:spPr>
          <a:xfrm>
            <a:off x="10981006" y="2824884"/>
            <a:ext cx="2969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E5DEDE72-FA20-6854-9CA4-D2DEFDA13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460" y="4658091"/>
            <a:ext cx="5195445" cy="193427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50402A4-6C53-C015-42DB-7CEDFFE56367}"/>
              </a:ext>
            </a:extLst>
          </p:cNvPr>
          <p:cNvSpPr txBox="1"/>
          <p:nvPr/>
        </p:nvSpPr>
        <p:spPr>
          <a:xfrm>
            <a:off x="0" y="186263"/>
            <a:ext cx="12192000" cy="492443"/>
          </a:xfrm>
          <a:prstGeom prst="rect">
            <a:avLst/>
          </a:prstGeom>
          <a:solidFill>
            <a:srgbClr val="32394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 Speech to Text workflow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E02EAF-D4D0-47E1-3E00-54443711312F}"/>
              </a:ext>
            </a:extLst>
          </p:cNvPr>
          <p:cNvSpPr txBox="1"/>
          <p:nvPr/>
        </p:nvSpPr>
        <p:spPr>
          <a:xfrm>
            <a:off x="7791000" y="5062094"/>
            <a:ext cx="2804468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Models: </a:t>
            </a:r>
          </a:p>
          <a:p>
            <a:endParaRPr lang="en-US" sz="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Speech-to-text: 	</a:t>
            </a:r>
            <a:r>
              <a:rPr lang="en-I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/wav2vec2-base-960h</a:t>
            </a:r>
          </a:p>
          <a:p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Embeddings: 	all-MiniLM-L6-v2</a:t>
            </a:r>
          </a:p>
          <a:p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LLM: 	gemini-2.0-flash</a:t>
            </a: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619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5131</TotalTime>
  <Words>290</Words>
  <Application>Microsoft Macintosh PowerPoint</Application>
  <PresentationFormat>Widescreen</PresentationFormat>
  <Paragraphs>106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Aptos Narrow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Surya Chandra Raju Kurapati</dc:creator>
  <cp:lastModifiedBy>Surya Chandra Raju Kurapati</cp:lastModifiedBy>
  <cp:revision>6</cp:revision>
  <dcterms:created xsi:type="dcterms:W3CDTF">2025-06-26T16:13:42Z</dcterms:created>
  <dcterms:modified xsi:type="dcterms:W3CDTF">2025-07-17T00:09:53Z</dcterms:modified>
</cp:coreProperties>
</file>