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useoModerno Medium" pitchFamily="2" charset="77"/>
      <p:regular r:id="rId13"/>
    </p:embeddedFont>
    <p:embeddedFont>
      <p:font typeface="Source Sans Pro" panose="020B0503030403020204" pitchFamily="3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7"/>
    <p:restoredTop sz="94610"/>
  </p:normalViewPr>
  <p:slideViewPr>
    <p:cSldViewPr snapToGrid="0" snapToObjects="1">
      <p:cViewPr varScale="1">
        <p:scale>
          <a:sx n="103" d="100"/>
          <a:sy n="103" d="100"/>
        </p:scale>
        <p:origin x="2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14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11204"/>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End-to-End Chain: From Patient Visit to Insurance Reimbursement</a:t>
            </a:r>
            <a:endParaRPr lang="en-US" sz="4450" dirty="0"/>
          </a:p>
        </p:txBody>
      </p:sp>
      <p:sp>
        <p:nvSpPr>
          <p:cNvPr id="4" name="Text 1"/>
          <p:cNvSpPr/>
          <p:nvPr/>
        </p:nvSpPr>
        <p:spPr>
          <a:xfrm>
            <a:off x="793790" y="447770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This presentation will outline the detailed step-by-step process in a healthcare system, from the patient’s initial visit to the doctor, to how the Medical Code RAG Model enhances accuracy in medical coding, claims, and reimbursement.</a:t>
            </a:r>
            <a:endParaRPr lang="en-US" sz="1750" dirty="0"/>
          </a:p>
        </p:txBody>
      </p:sp>
      <p:sp>
        <p:nvSpPr>
          <p:cNvPr id="6" name="Text 3"/>
          <p:cNvSpPr/>
          <p:nvPr/>
        </p:nvSpPr>
        <p:spPr>
          <a:xfrm>
            <a:off x="920948" y="5971103"/>
            <a:ext cx="108585"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Source Sans Pro Medium" pitchFamily="34" charset="0"/>
                <a:ea typeface="Source Sans Pro Medium" pitchFamily="34" charset="-122"/>
                <a:cs typeface="Source Sans Pro Medium" pitchFamily="34" charset="-120"/>
              </a:rPr>
              <a:t>SK</a:t>
            </a:r>
            <a:endParaRPr lang="en-US" sz="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045976"/>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Final Thought</a:t>
            </a:r>
            <a:endParaRPr lang="en-US" sz="4450" dirty="0"/>
          </a:p>
        </p:txBody>
      </p:sp>
      <p:sp>
        <p:nvSpPr>
          <p:cNvPr id="4" name="Text 1"/>
          <p:cNvSpPr/>
          <p:nvPr/>
        </p:nvSpPr>
        <p:spPr>
          <a:xfrm>
            <a:off x="6280190" y="4094917"/>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This end-to-end chain integrates medical coding with AI-powered solutions (like the RAG model) to automate the coding process, ensure accuracy, reduce claim rejections, and speed up the overall healthcare reimbursement cycle. </a:t>
            </a:r>
            <a:r>
              <a:rPr lang="en-US" sz="1750" dirty="0">
                <a:solidFill>
                  <a:srgbClr val="000000"/>
                </a:solidFill>
                <a:latin typeface="Source Sans Pro" pitchFamily="34" charset="0"/>
                <a:ea typeface="Source Sans Pro" pitchFamily="34" charset="-122"/>
                <a:cs typeface="Source Sans Pro" pitchFamily="34" charset="-120"/>
              </a:rPr>
              <a: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39960"/>
            <a:ext cx="9764911" cy="708779"/>
          </a:xfrm>
          <a:prstGeom prst="rect">
            <a:avLst/>
          </a:prstGeom>
          <a:noFill/>
          <a:ln/>
        </p:spPr>
        <p:txBody>
          <a:bodyPr wrap="none" lIns="0" tIns="0" rIns="0" bIns="0" rtlCol="0" anchor="t"/>
          <a:lstStyle/>
          <a:p>
            <a:pPr marL="0" indent="0">
              <a:lnSpc>
                <a:spcPts val="5550"/>
              </a:lnSpc>
              <a:buNone/>
            </a:pPr>
            <a:r>
              <a:rPr lang="en-US" sz="4450" dirty="0">
                <a:solidFill>
                  <a:srgbClr val="000000"/>
                </a:solidFill>
                <a:latin typeface="MuseoModerno Medium" pitchFamily="34" charset="0"/>
                <a:ea typeface="MuseoModerno Medium" pitchFamily="34" charset="-122"/>
                <a:cs typeface="MuseoModerno Medium" pitchFamily="34" charset="-120"/>
              </a:rPr>
              <a:t>1️⃣</a:t>
            </a:r>
            <a:r>
              <a:rPr lang="en-US" sz="4450" dirty="0">
                <a:solidFill>
                  <a:srgbClr val="124E73"/>
                </a:solidFill>
                <a:latin typeface="MuseoModerno Medium" pitchFamily="34" charset="0"/>
                <a:ea typeface="MuseoModerno Medium" pitchFamily="34" charset="-122"/>
                <a:cs typeface="MuseoModerno Medium" pitchFamily="34" charset="-120"/>
              </a:rPr>
              <a:t> Patient Visit &amp; Initial Interaction</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Patient Arrival</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patient arrives at the clinic or hospital with a complaint (e.g., chest pain). The receptionist or medical assistant collects basic information (e.g., personal details, insurance info).</a:t>
            </a:r>
            <a:endParaRPr lang="en-US" sz="1750" dirty="0"/>
          </a:p>
        </p:txBody>
      </p:sp>
      <p:sp>
        <p:nvSpPr>
          <p:cNvPr id="5" name="Text 3"/>
          <p:cNvSpPr/>
          <p:nvPr/>
        </p:nvSpPr>
        <p:spPr>
          <a:xfrm>
            <a:off x="7599521" y="3815715"/>
            <a:ext cx="4031575"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Role of the Medical Assistant</a:t>
            </a:r>
            <a:endParaRPr lang="en-US" sz="2200" dirty="0"/>
          </a:p>
        </p:txBody>
      </p:sp>
      <p:sp>
        <p:nvSpPr>
          <p:cNvPr id="6" name="Text 4"/>
          <p:cNvSpPr/>
          <p:nvPr/>
        </p:nvSpPr>
        <p:spPr>
          <a:xfrm>
            <a:off x="7599521" y="4396859"/>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medical assistant records the patient’s vital signs (e.g., blood pressure, heart rate, temperature). They document the chief complaint and initial symptoms in the medical records system.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58509"/>
            <a:ext cx="10021729" cy="708779"/>
          </a:xfrm>
          <a:prstGeom prst="rect">
            <a:avLst/>
          </a:prstGeom>
          <a:noFill/>
          <a:ln/>
        </p:spPr>
        <p:txBody>
          <a:bodyPr wrap="none" lIns="0" tIns="0" rIns="0" bIns="0" rtlCol="0" anchor="t"/>
          <a:lstStyle/>
          <a:p>
            <a:pPr marL="0" indent="0">
              <a:lnSpc>
                <a:spcPts val="5550"/>
              </a:lnSpc>
              <a:buNone/>
            </a:pPr>
            <a:r>
              <a:rPr lang="en-US" sz="4450" dirty="0">
                <a:solidFill>
                  <a:srgbClr val="000000"/>
                </a:solidFill>
                <a:latin typeface="MuseoModerno Medium" pitchFamily="34" charset="0"/>
                <a:ea typeface="MuseoModerno Medium" pitchFamily="34" charset="-122"/>
                <a:cs typeface="MuseoModerno Medium" pitchFamily="34" charset="-120"/>
              </a:rPr>
              <a:t>2️⃣</a:t>
            </a:r>
            <a:r>
              <a:rPr lang="en-US" sz="4450" dirty="0">
                <a:solidFill>
                  <a:srgbClr val="124E73"/>
                </a:solidFill>
                <a:latin typeface="MuseoModerno Medium" pitchFamily="34" charset="0"/>
                <a:ea typeface="MuseoModerno Medium" pitchFamily="34" charset="-122"/>
                <a:cs typeface="MuseoModerno Medium" pitchFamily="34" charset="-120"/>
              </a:rPr>
              <a:t> Doctor's Assessment &amp; Diagnosis</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Physician's Role</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doctor reviews the patient’s history and physical condition. They conduct an examination (e.g., checks vital signs, runs lab tests, performs physical assessments). They make a diagnosis (e.g., suspected heart attack - Myocardial Infarction).</a:t>
            </a:r>
            <a:endParaRPr lang="en-US" sz="1750" dirty="0"/>
          </a:p>
        </p:txBody>
      </p:sp>
      <p:sp>
        <p:nvSpPr>
          <p:cNvPr id="5" name="Text 3"/>
          <p:cNvSpPr/>
          <p:nvPr/>
        </p:nvSpPr>
        <p:spPr>
          <a:xfrm>
            <a:off x="7599521" y="3634264"/>
            <a:ext cx="4286607"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Doctor’s Clinical Documentation</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History &amp; Physical (H&amp;P) form is filled out. The diagnosis (e.g., Myocardial Infarction) is noted with the appropriate ICD-10 code (e.g., I21.9). The treatment plan is documented, which may include procedures, medications, and follow-ups.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99893"/>
            <a:ext cx="9365813" cy="708779"/>
          </a:xfrm>
          <a:prstGeom prst="rect">
            <a:avLst/>
          </a:prstGeom>
          <a:noFill/>
          <a:ln/>
        </p:spPr>
        <p:txBody>
          <a:bodyPr wrap="none" lIns="0" tIns="0" rIns="0" bIns="0" rtlCol="0" anchor="t"/>
          <a:lstStyle/>
          <a:p>
            <a:pPr marL="0" indent="0">
              <a:lnSpc>
                <a:spcPts val="5550"/>
              </a:lnSpc>
              <a:buNone/>
            </a:pPr>
            <a:r>
              <a:rPr lang="en-US" sz="4450" dirty="0">
                <a:solidFill>
                  <a:srgbClr val="000000"/>
                </a:solidFill>
                <a:latin typeface="MuseoModerno Medium" pitchFamily="34" charset="0"/>
                <a:ea typeface="MuseoModerno Medium" pitchFamily="34" charset="-122"/>
                <a:cs typeface="MuseoModerno Medium" pitchFamily="34" charset="-120"/>
              </a:rPr>
              <a:t>3️⃣</a:t>
            </a:r>
            <a:r>
              <a:rPr lang="en-US" sz="4450" dirty="0">
                <a:solidFill>
                  <a:srgbClr val="124E73"/>
                </a:solidFill>
                <a:latin typeface="MuseoModerno Medium" pitchFamily="34" charset="0"/>
                <a:ea typeface="MuseoModerno Medium" pitchFamily="34" charset="-122"/>
                <a:cs typeface="MuseoModerno Medium" pitchFamily="34" charset="-120"/>
              </a:rPr>
              <a:t> Medical Procedure &amp; Treatment</a:t>
            </a:r>
            <a:endParaRPr lang="en-US" sz="4450" dirty="0"/>
          </a:p>
        </p:txBody>
      </p:sp>
      <p:sp>
        <p:nvSpPr>
          <p:cNvPr id="3" name="Text 1"/>
          <p:cNvSpPr/>
          <p:nvPr/>
        </p:nvSpPr>
        <p:spPr>
          <a:xfrm>
            <a:off x="793790" y="3275648"/>
            <a:ext cx="3753564"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Treatment Implementation</a:t>
            </a:r>
            <a:endParaRPr lang="en-US" sz="2200" dirty="0"/>
          </a:p>
        </p:txBody>
      </p:sp>
      <p:sp>
        <p:nvSpPr>
          <p:cNvPr id="4" name="Text 2"/>
          <p:cNvSpPr/>
          <p:nvPr/>
        </p:nvSpPr>
        <p:spPr>
          <a:xfrm>
            <a:off x="793790" y="3856792"/>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nurse administers prescribed treatments (e.g., aspirin, nitroglycerin). The surgical team (if applicable) conducts any medical procedures (e.g., angioplasty or cardiac catheterization).</a:t>
            </a:r>
            <a:endParaRPr lang="en-US" sz="1750" dirty="0"/>
          </a:p>
        </p:txBody>
      </p:sp>
      <p:sp>
        <p:nvSpPr>
          <p:cNvPr id="5" name="Text 3"/>
          <p:cNvSpPr/>
          <p:nvPr/>
        </p:nvSpPr>
        <p:spPr>
          <a:xfrm>
            <a:off x="7599521" y="3275648"/>
            <a:ext cx="6244709" cy="708660"/>
          </a:xfrm>
          <a:prstGeom prst="rect">
            <a:avLst/>
          </a:prstGeom>
          <a:noFill/>
          <a:ln/>
        </p:spPr>
        <p:txBody>
          <a:bodyPr wrap="squar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Medical Documentation by Nurses &amp; Surgeons</a:t>
            </a:r>
            <a:endParaRPr lang="en-US" sz="2200" dirty="0"/>
          </a:p>
        </p:txBody>
      </p:sp>
      <p:sp>
        <p:nvSpPr>
          <p:cNvPr id="6" name="Text 4"/>
          <p:cNvSpPr/>
          <p:nvPr/>
        </p:nvSpPr>
        <p:spPr>
          <a:xfrm>
            <a:off x="7599521" y="4211122"/>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Nursing notes track medication administration, vital signs, and changes in condition. Surgical notes are recorded if surgery is performed, including details of the procedure, tools used, and outcomes. Procedure codes (e.g., CPT 93454 for coronary angiography) are assigned by coders.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47274"/>
            <a:ext cx="5670590" cy="708779"/>
          </a:xfrm>
          <a:prstGeom prst="rect">
            <a:avLst/>
          </a:prstGeom>
          <a:noFill/>
          <a:ln/>
        </p:spPr>
        <p:txBody>
          <a:bodyPr wrap="none" lIns="0" tIns="0" rIns="0" bIns="0" rtlCol="0" anchor="t"/>
          <a:lstStyle/>
          <a:p>
            <a:pPr marL="0" indent="0">
              <a:lnSpc>
                <a:spcPts val="5550"/>
              </a:lnSpc>
              <a:buNone/>
            </a:pPr>
            <a:r>
              <a:rPr lang="en-US" sz="4450" dirty="0">
                <a:solidFill>
                  <a:srgbClr val="000000"/>
                </a:solidFill>
                <a:latin typeface="MuseoModerno Medium" pitchFamily="34" charset="0"/>
                <a:ea typeface="MuseoModerno Medium" pitchFamily="34" charset="-122"/>
                <a:cs typeface="MuseoModerno Medium" pitchFamily="34" charset="-120"/>
              </a:rPr>
              <a:t>4️⃣</a:t>
            </a:r>
            <a:r>
              <a:rPr lang="en-US" sz="4450" dirty="0">
                <a:solidFill>
                  <a:srgbClr val="124E73"/>
                </a:solidFill>
                <a:latin typeface="MuseoModerno Medium" pitchFamily="34" charset="0"/>
                <a:ea typeface="MuseoModerno Medium" pitchFamily="34" charset="-122"/>
                <a:cs typeface="MuseoModerno Medium" pitchFamily="34" charset="-120"/>
              </a:rPr>
              <a:t> Medical Coding</a:t>
            </a:r>
            <a:endParaRPr lang="en-US" sz="4450" dirty="0"/>
          </a:p>
        </p:txBody>
      </p:sp>
      <p:sp>
        <p:nvSpPr>
          <p:cNvPr id="4" name="Shape 1"/>
          <p:cNvSpPr/>
          <p:nvPr/>
        </p:nvSpPr>
        <p:spPr>
          <a:xfrm>
            <a:off x="6280190" y="2351365"/>
            <a:ext cx="510302" cy="510302"/>
          </a:xfrm>
          <a:prstGeom prst="roundRect">
            <a:avLst>
              <a:gd name="adj" fmla="val 6667"/>
            </a:avLst>
          </a:prstGeom>
          <a:solidFill>
            <a:srgbClr val="F3EEE3"/>
          </a:solidFill>
          <a:ln/>
        </p:spPr>
        <p:txBody>
          <a:bodyPr/>
          <a:lstStyle/>
          <a:p>
            <a:endParaRPr lang="en-US"/>
          </a:p>
        </p:txBody>
      </p:sp>
      <p:sp>
        <p:nvSpPr>
          <p:cNvPr id="5" name="Text 2"/>
          <p:cNvSpPr/>
          <p:nvPr/>
        </p:nvSpPr>
        <p:spPr>
          <a:xfrm>
            <a:off x="6455569" y="2436376"/>
            <a:ext cx="15954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1</a:t>
            </a:r>
            <a:endParaRPr lang="en-US" sz="2650" dirty="0"/>
          </a:p>
        </p:txBody>
      </p:sp>
      <p:sp>
        <p:nvSpPr>
          <p:cNvPr id="6" name="Text 3"/>
          <p:cNvSpPr/>
          <p:nvPr/>
        </p:nvSpPr>
        <p:spPr>
          <a:xfrm>
            <a:off x="7017306" y="2351365"/>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Coders convert clinical documentation (doctor’s notes, surgery records, and diagnostic test results) into ICD-10, CPT, and HCPCS codes.</a:t>
            </a:r>
            <a:endParaRPr lang="en-US" sz="1750" dirty="0"/>
          </a:p>
        </p:txBody>
      </p:sp>
      <p:sp>
        <p:nvSpPr>
          <p:cNvPr id="7" name="Shape 4"/>
          <p:cNvSpPr/>
          <p:nvPr/>
        </p:nvSpPr>
        <p:spPr>
          <a:xfrm>
            <a:off x="6280190" y="3598783"/>
            <a:ext cx="510302" cy="510302"/>
          </a:xfrm>
          <a:prstGeom prst="roundRect">
            <a:avLst>
              <a:gd name="adj" fmla="val 6667"/>
            </a:avLst>
          </a:prstGeom>
          <a:solidFill>
            <a:srgbClr val="F3EEE3"/>
          </a:solidFill>
          <a:ln/>
        </p:spPr>
        <p:txBody>
          <a:bodyPr/>
          <a:lstStyle/>
          <a:p>
            <a:endParaRPr lang="en-US"/>
          </a:p>
        </p:txBody>
      </p:sp>
      <p:sp>
        <p:nvSpPr>
          <p:cNvPr id="8" name="Text 5"/>
          <p:cNvSpPr/>
          <p:nvPr/>
        </p:nvSpPr>
        <p:spPr>
          <a:xfrm>
            <a:off x="6440686" y="3683794"/>
            <a:ext cx="189190"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2</a:t>
            </a:r>
            <a:endParaRPr lang="en-US" sz="2650" dirty="0"/>
          </a:p>
        </p:txBody>
      </p:sp>
      <p:sp>
        <p:nvSpPr>
          <p:cNvPr id="9" name="Text 6"/>
          <p:cNvSpPr/>
          <p:nvPr/>
        </p:nvSpPr>
        <p:spPr>
          <a:xfrm>
            <a:off x="7017306" y="3598783"/>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ICD-10: Diagnoses (e.g., Type 2 Diabetes → E11.9). CPT: Medical procedures (e.g., office visit → 99213). HCPCS: Drugs and treatments (e.g., Metformin → J8499).</a:t>
            </a:r>
            <a:endParaRPr lang="en-US" sz="1750" dirty="0"/>
          </a:p>
        </p:txBody>
      </p:sp>
      <p:sp>
        <p:nvSpPr>
          <p:cNvPr id="10" name="Shape 7"/>
          <p:cNvSpPr/>
          <p:nvPr/>
        </p:nvSpPr>
        <p:spPr>
          <a:xfrm>
            <a:off x="6280190" y="5169456"/>
            <a:ext cx="510302" cy="510302"/>
          </a:xfrm>
          <a:prstGeom prst="roundRect">
            <a:avLst>
              <a:gd name="adj" fmla="val 6667"/>
            </a:avLst>
          </a:prstGeom>
          <a:solidFill>
            <a:srgbClr val="F3EEE3"/>
          </a:solidFill>
          <a:ln/>
        </p:spPr>
        <p:txBody>
          <a:bodyPr/>
          <a:lstStyle/>
          <a:p>
            <a:endParaRPr lang="en-US"/>
          </a:p>
        </p:txBody>
      </p:sp>
      <p:sp>
        <p:nvSpPr>
          <p:cNvPr id="11" name="Text 8"/>
          <p:cNvSpPr/>
          <p:nvPr/>
        </p:nvSpPr>
        <p:spPr>
          <a:xfrm>
            <a:off x="6439733" y="5254466"/>
            <a:ext cx="19121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3</a:t>
            </a:r>
            <a:endParaRPr lang="en-US" sz="2650" dirty="0"/>
          </a:p>
        </p:txBody>
      </p:sp>
      <p:sp>
        <p:nvSpPr>
          <p:cNvPr id="12" name="Text 9"/>
          <p:cNvSpPr/>
          <p:nvPr/>
        </p:nvSpPr>
        <p:spPr>
          <a:xfrm>
            <a:off x="7017306" y="5169456"/>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Medical Code RAG Model aids coders by automatically suggesting accurate medical codes based on the clinical documentation.</a:t>
            </a:r>
            <a:endParaRPr lang="en-US" sz="1750" dirty="0"/>
          </a:p>
        </p:txBody>
      </p:sp>
      <p:sp>
        <p:nvSpPr>
          <p:cNvPr id="13" name="Shape 10"/>
          <p:cNvSpPr/>
          <p:nvPr/>
        </p:nvSpPr>
        <p:spPr>
          <a:xfrm>
            <a:off x="6280190" y="6416873"/>
            <a:ext cx="510302" cy="510302"/>
          </a:xfrm>
          <a:prstGeom prst="roundRect">
            <a:avLst>
              <a:gd name="adj" fmla="val 6667"/>
            </a:avLst>
          </a:prstGeom>
          <a:solidFill>
            <a:srgbClr val="F3EEE3"/>
          </a:solidFill>
          <a:ln/>
        </p:spPr>
        <p:txBody>
          <a:bodyPr/>
          <a:lstStyle/>
          <a:p>
            <a:endParaRPr lang="en-US"/>
          </a:p>
        </p:txBody>
      </p:sp>
      <p:sp>
        <p:nvSpPr>
          <p:cNvPr id="14" name="Text 11"/>
          <p:cNvSpPr/>
          <p:nvPr/>
        </p:nvSpPr>
        <p:spPr>
          <a:xfrm>
            <a:off x="6425803" y="6501884"/>
            <a:ext cx="219075"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4</a:t>
            </a:r>
            <a:endParaRPr lang="en-US" sz="2650" dirty="0"/>
          </a:p>
        </p:txBody>
      </p:sp>
      <p:sp>
        <p:nvSpPr>
          <p:cNvPr id="15" name="Text 12"/>
          <p:cNvSpPr/>
          <p:nvPr/>
        </p:nvSpPr>
        <p:spPr>
          <a:xfrm>
            <a:off x="7017306" y="6416873"/>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RAG model uses real-time retrieval of medical guidelines, payer policies, and historical claims data to suggest the best possible codes.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95607"/>
            <a:ext cx="8767048" cy="708779"/>
          </a:xfrm>
          <a:prstGeom prst="rect">
            <a:avLst/>
          </a:prstGeom>
          <a:noFill/>
          <a:ln/>
        </p:spPr>
        <p:txBody>
          <a:bodyPr wrap="none" lIns="0" tIns="0" rIns="0" bIns="0" rtlCol="0" anchor="t"/>
          <a:lstStyle/>
          <a:p>
            <a:pPr marL="0" indent="0">
              <a:lnSpc>
                <a:spcPts val="5550"/>
              </a:lnSpc>
              <a:buNone/>
            </a:pPr>
            <a:r>
              <a:rPr lang="en-US" sz="4450" dirty="0">
                <a:solidFill>
                  <a:srgbClr val="000000"/>
                </a:solidFill>
                <a:latin typeface="MuseoModerno Medium" pitchFamily="34" charset="0"/>
                <a:ea typeface="MuseoModerno Medium" pitchFamily="34" charset="-122"/>
                <a:cs typeface="MuseoModerno Medium" pitchFamily="34" charset="-120"/>
              </a:rPr>
              <a:t>5️⃣</a:t>
            </a:r>
            <a:r>
              <a:rPr lang="en-US" sz="4450" dirty="0">
                <a:solidFill>
                  <a:srgbClr val="124E73"/>
                </a:solidFill>
                <a:latin typeface="MuseoModerno Medium" pitchFamily="34" charset="0"/>
                <a:ea typeface="MuseoModerno Medium" pitchFamily="34" charset="-122"/>
                <a:cs typeface="MuseoModerno Medium" pitchFamily="34" charset="-120"/>
              </a:rPr>
              <a:t> Claims Submission &amp; Review</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Medical Biller's Role</a:t>
            </a:r>
            <a:endParaRPr lang="en-US" sz="2200" dirty="0"/>
          </a:p>
        </p:txBody>
      </p:sp>
      <p:sp>
        <p:nvSpPr>
          <p:cNvPr id="4" name="Text 2"/>
          <p:cNvSpPr/>
          <p:nvPr/>
        </p:nvSpPr>
        <p:spPr>
          <a:xfrm>
            <a:off x="793790" y="3852505"/>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medical biller reviews the assigned codes, ensuring they are correct and aligned with payer policies (e.g., Medicare, private insurance). The biller submits the claim to the insurance provider using the correct codes.</a:t>
            </a:r>
            <a:endParaRPr lang="en-US" sz="1750" dirty="0"/>
          </a:p>
        </p:txBody>
      </p:sp>
      <p:sp>
        <p:nvSpPr>
          <p:cNvPr id="5" name="Text 3"/>
          <p:cNvSpPr/>
          <p:nvPr/>
        </p:nvSpPr>
        <p:spPr>
          <a:xfrm>
            <a:off x="7599521" y="3271361"/>
            <a:ext cx="4118491"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Claim Validation (RAG Model)</a:t>
            </a:r>
            <a:endParaRPr lang="en-US" sz="2200" dirty="0"/>
          </a:p>
        </p:txBody>
      </p:sp>
      <p:sp>
        <p:nvSpPr>
          <p:cNvPr id="6" name="Text 4"/>
          <p:cNvSpPr/>
          <p:nvPr/>
        </p:nvSpPr>
        <p:spPr>
          <a:xfrm>
            <a:off x="7599521" y="3852505"/>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RAG model cross-checks codes with payer policies to ensure they meet guidelines (e.g., CPT 99213 is valid for a regular office visit with established patients). It flags invalid codes, incorrect billing, or potential fraud (e.g., if a service is billed without sufficient documentation). Real-time claim validation reduces rejections due to incorrect or mismatched codes.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177058"/>
            <a:ext cx="10879574" cy="708779"/>
          </a:xfrm>
          <a:prstGeom prst="rect">
            <a:avLst/>
          </a:prstGeom>
          <a:noFill/>
          <a:ln/>
        </p:spPr>
        <p:txBody>
          <a:bodyPr wrap="none" lIns="0" tIns="0" rIns="0" bIns="0" rtlCol="0" anchor="t"/>
          <a:lstStyle/>
          <a:p>
            <a:pPr marL="0" indent="0">
              <a:lnSpc>
                <a:spcPts val="5550"/>
              </a:lnSpc>
              <a:buNone/>
            </a:pPr>
            <a:r>
              <a:rPr lang="en-US" sz="4450" dirty="0">
                <a:solidFill>
                  <a:srgbClr val="000000"/>
                </a:solidFill>
                <a:latin typeface="MuseoModerno Medium" pitchFamily="34" charset="0"/>
                <a:ea typeface="MuseoModerno Medium" pitchFamily="34" charset="-122"/>
                <a:cs typeface="MuseoModerno Medium" pitchFamily="34" charset="-120"/>
              </a:rPr>
              <a:t>6️⃣</a:t>
            </a:r>
            <a:r>
              <a:rPr lang="en-US" sz="4450" dirty="0">
                <a:solidFill>
                  <a:srgbClr val="124E73"/>
                </a:solidFill>
                <a:latin typeface="MuseoModerno Medium" pitchFamily="34" charset="0"/>
                <a:ea typeface="MuseoModerno Medium" pitchFamily="34" charset="-122"/>
                <a:cs typeface="MuseoModerno Medium" pitchFamily="34" charset="-120"/>
              </a:rPr>
              <a:t> Insurance Review &amp; Reimbursement</a:t>
            </a:r>
            <a:endParaRPr lang="en-US" sz="4450" dirty="0"/>
          </a:p>
        </p:txBody>
      </p:sp>
      <p:sp>
        <p:nvSpPr>
          <p:cNvPr id="3" name="Text 1"/>
          <p:cNvSpPr/>
          <p:nvPr/>
        </p:nvSpPr>
        <p:spPr>
          <a:xfrm>
            <a:off x="793790" y="3452813"/>
            <a:ext cx="3474720"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Insurance Provider’s Role</a:t>
            </a:r>
            <a:endParaRPr lang="en-US" sz="2200" dirty="0"/>
          </a:p>
        </p:txBody>
      </p:sp>
      <p:sp>
        <p:nvSpPr>
          <p:cNvPr id="4" name="Text 2"/>
          <p:cNvSpPr/>
          <p:nvPr/>
        </p:nvSpPr>
        <p:spPr>
          <a:xfrm>
            <a:off x="793790" y="4033957"/>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insurance company reviews the claim against its policy (e.g., coverage for certain procedures or medications). The insurance provider checks the codes for accuracy, and if everything aligns, approves the claim for reimbursement.</a:t>
            </a:r>
            <a:endParaRPr lang="en-US" sz="1750" dirty="0"/>
          </a:p>
        </p:txBody>
      </p:sp>
      <p:sp>
        <p:nvSpPr>
          <p:cNvPr id="5" name="Text 3"/>
          <p:cNvSpPr/>
          <p:nvPr/>
        </p:nvSpPr>
        <p:spPr>
          <a:xfrm>
            <a:off x="7599521" y="3452813"/>
            <a:ext cx="3577590"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RAG Model’s Contribution</a:t>
            </a:r>
            <a:endParaRPr lang="en-US" sz="2200" dirty="0"/>
          </a:p>
        </p:txBody>
      </p:sp>
      <p:sp>
        <p:nvSpPr>
          <p:cNvPr id="6" name="Text 4"/>
          <p:cNvSpPr/>
          <p:nvPr/>
        </p:nvSpPr>
        <p:spPr>
          <a:xfrm>
            <a:off x="7599521"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RAG model ensures the codes are aligned with current medical guidelines and insurance policies. In case of denied claims, the model assists in appeal generation, suggesting historical cases where similar claims were approved. This helps billers justify denied claims.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28668"/>
            <a:ext cx="9906119" cy="708779"/>
          </a:xfrm>
          <a:prstGeom prst="rect">
            <a:avLst/>
          </a:prstGeom>
          <a:noFill/>
          <a:ln/>
        </p:spPr>
        <p:txBody>
          <a:bodyPr wrap="none" lIns="0" tIns="0" rIns="0" bIns="0" rtlCol="0" anchor="t"/>
          <a:lstStyle/>
          <a:p>
            <a:pPr marL="0" indent="0">
              <a:lnSpc>
                <a:spcPts val="5550"/>
              </a:lnSpc>
              <a:buNone/>
            </a:pPr>
            <a:r>
              <a:rPr lang="en-US" sz="4450" dirty="0">
                <a:solidFill>
                  <a:srgbClr val="000000"/>
                </a:solidFill>
                <a:latin typeface="MuseoModerno Medium" pitchFamily="34" charset="0"/>
                <a:ea typeface="MuseoModerno Medium" pitchFamily="34" charset="-122"/>
                <a:cs typeface="MuseoModerno Medium" pitchFamily="34" charset="-120"/>
              </a:rPr>
              <a:t>7️⃣</a:t>
            </a:r>
            <a:r>
              <a:rPr lang="en-US" sz="4450" dirty="0">
                <a:solidFill>
                  <a:srgbClr val="124E73"/>
                </a:solidFill>
                <a:latin typeface="MuseoModerno Medium" pitchFamily="34" charset="0"/>
                <a:ea typeface="MuseoModerno Medium" pitchFamily="34" charset="-122"/>
                <a:cs typeface="MuseoModerno Medium" pitchFamily="34" charset="-120"/>
              </a:rPr>
              <a:t> Claim Approval, Denial, or Appeal</a:t>
            </a:r>
            <a:endParaRPr lang="en-US" sz="4450" dirty="0"/>
          </a:p>
        </p:txBody>
      </p:sp>
      <p:sp>
        <p:nvSpPr>
          <p:cNvPr id="4" name="Shape 1"/>
          <p:cNvSpPr/>
          <p:nvPr/>
        </p:nvSpPr>
        <p:spPr>
          <a:xfrm>
            <a:off x="793790" y="4677608"/>
            <a:ext cx="4196358" cy="2758559"/>
          </a:xfrm>
          <a:prstGeom prst="roundRect">
            <a:avLst>
              <a:gd name="adj" fmla="val 1233"/>
            </a:avLst>
          </a:prstGeom>
          <a:solidFill>
            <a:srgbClr val="F3EEE3"/>
          </a:solidFill>
          <a:ln/>
        </p:spPr>
        <p:txBody>
          <a:bodyPr/>
          <a:lstStyle/>
          <a:p>
            <a:endParaRPr lang="en-US"/>
          </a:p>
        </p:txBody>
      </p:sp>
      <p:sp>
        <p:nvSpPr>
          <p:cNvPr id="5" name="Text 2"/>
          <p:cNvSpPr/>
          <p:nvPr/>
        </p:nvSpPr>
        <p:spPr>
          <a:xfrm>
            <a:off x="1020604" y="490442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Approved Claims</a:t>
            </a:r>
            <a:endParaRPr lang="en-US" sz="2200" dirty="0"/>
          </a:p>
        </p:txBody>
      </p:sp>
      <p:sp>
        <p:nvSpPr>
          <p:cNvPr id="6" name="Text 3"/>
          <p:cNvSpPr/>
          <p:nvPr/>
        </p:nvSpPr>
        <p:spPr>
          <a:xfrm>
            <a:off x="1020604" y="5394841"/>
            <a:ext cx="3742730"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insurance provider processes and reimburses the healthcare provider for the services rendered.</a:t>
            </a:r>
            <a:endParaRPr lang="en-US" sz="1750" dirty="0"/>
          </a:p>
        </p:txBody>
      </p:sp>
      <p:sp>
        <p:nvSpPr>
          <p:cNvPr id="7" name="Shape 4"/>
          <p:cNvSpPr/>
          <p:nvPr/>
        </p:nvSpPr>
        <p:spPr>
          <a:xfrm>
            <a:off x="5216962" y="4677608"/>
            <a:ext cx="4196358" cy="2758559"/>
          </a:xfrm>
          <a:prstGeom prst="roundRect">
            <a:avLst>
              <a:gd name="adj" fmla="val 1233"/>
            </a:avLst>
          </a:prstGeom>
          <a:solidFill>
            <a:srgbClr val="F3EEE3"/>
          </a:solidFill>
          <a:ln/>
        </p:spPr>
        <p:txBody>
          <a:bodyPr/>
          <a:lstStyle/>
          <a:p>
            <a:endParaRPr lang="en-US"/>
          </a:p>
        </p:txBody>
      </p:sp>
      <p:sp>
        <p:nvSpPr>
          <p:cNvPr id="8" name="Text 5"/>
          <p:cNvSpPr/>
          <p:nvPr/>
        </p:nvSpPr>
        <p:spPr>
          <a:xfrm>
            <a:off x="5443776" y="490442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Denied Claims</a:t>
            </a:r>
            <a:endParaRPr lang="en-US" sz="2200" dirty="0"/>
          </a:p>
        </p:txBody>
      </p:sp>
      <p:sp>
        <p:nvSpPr>
          <p:cNvPr id="9" name="Text 6"/>
          <p:cNvSpPr/>
          <p:nvPr/>
        </p:nvSpPr>
        <p:spPr>
          <a:xfrm>
            <a:off x="5443776" y="5394841"/>
            <a:ext cx="3742730"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If the claim is rejected due to errors, the medical coder or biller can use the RAG model to analyze and correct the mistake, preparing a more accurate claim submission.</a:t>
            </a:r>
            <a:endParaRPr lang="en-US" sz="1750" dirty="0"/>
          </a:p>
        </p:txBody>
      </p:sp>
      <p:sp>
        <p:nvSpPr>
          <p:cNvPr id="10" name="Shape 7"/>
          <p:cNvSpPr/>
          <p:nvPr/>
        </p:nvSpPr>
        <p:spPr>
          <a:xfrm>
            <a:off x="9640133" y="4677608"/>
            <a:ext cx="4196358" cy="2758559"/>
          </a:xfrm>
          <a:prstGeom prst="roundRect">
            <a:avLst>
              <a:gd name="adj" fmla="val 1233"/>
            </a:avLst>
          </a:prstGeom>
          <a:solidFill>
            <a:srgbClr val="F3EEE3"/>
          </a:solidFill>
          <a:ln/>
        </p:spPr>
        <p:txBody>
          <a:bodyPr/>
          <a:lstStyle/>
          <a:p>
            <a:endParaRPr lang="en-US"/>
          </a:p>
        </p:txBody>
      </p:sp>
      <p:sp>
        <p:nvSpPr>
          <p:cNvPr id="11" name="Text 8"/>
          <p:cNvSpPr/>
          <p:nvPr/>
        </p:nvSpPr>
        <p:spPr>
          <a:xfrm>
            <a:off x="9866948" y="490442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Appeals</a:t>
            </a:r>
            <a:endParaRPr lang="en-US" sz="2200" dirty="0"/>
          </a:p>
        </p:txBody>
      </p:sp>
      <p:sp>
        <p:nvSpPr>
          <p:cNvPr id="12" name="Text 9"/>
          <p:cNvSpPr/>
          <p:nvPr/>
        </p:nvSpPr>
        <p:spPr>
          <a:xfrm>
            <a:off x="9866948" y="5394841"/>
            <a:ext cx="3742730"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If a claim is denied, the RAG model helps billers justify the appeal by referencing historical case data and insurance policy documents.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66179"/>
          </a:xfrm>
          <a:prstGeom prst="rect">
            <a:avLst/>
          </a:prstGeom>
        </p:spPr>
      </p:pic>
      <p:sp>
        <p:nvSpPr>
          <p:cNvPr id="3" name="Text 0"/>
          <p:cNvSpPr/>
          <p:nvPr/>
        </p:nvSpPr>
        <p:spPr>
          <a:xfrm>
            <a:off x="774502" y="3534370"/>
            <a:ext cx="13081397" cy="1383030"/>
          </a:xfrm>
          <a:prstGeom prst="rect">
            <a:avLst/>
          </a:prstGeom>
          <a:noFill/>
          <a:ln/>
        </p:spPr>
        <p:txBody>
          <a:bodyPr wrap="square" lIns="0" tIns="0" rIns="0" bIns="0" rtlCol="0" anchor="t"/>
          <a:lstStyle/>
          <a:p>
            <a:pPr marL="0" indent="0">
              <a:lnSpc>
                <a:spcPts val="5400"/>
              </a:lnSpc>
              <a:buNone/>
            </a:pPr>
            <a:r>
              <a:rPr lang="en-US" sz="4350" dirty="0">
                <a:solidFill>
                  <a:srgbClr val="124E73"/>
                </a:solidFill>
                <a:latin typeface="MuseoModerno Medium" pitchFamily="34" charset="0"/>
                <a:ea typeface="MuseoModerno Medium" pitchFamily="34" charset="-122"/>
                <a:cs typeface="MuseoModerno Medium" pitchFamily="34" charset="-120"/>
              </a:rPr>
              <a:t>How the Medical Code RAG Model Solves This Chain</a:t>
            </a:r>
            <a:endParaRPr lang="en-US" sz="4350" dirty="0"/>
          </a:p>
        </p:txBody>
      </p:sp>
      <p:sp>
        <p:nvSpPr>
          <p:cNvPr id="4" name="Shape 1"/>
          <p:cNvSpPr/>
          <p:nvPr/>
        </p:nvSpPr>
        <p:spPr>
          <a:xfrm>
            <a:off x="774502" y="5498068"/>
            <a:ext cx="497800" cy="497800"/>
          </a:xfrm>
          <a:prstGeom prst="roundRect">
            <a:avLst>
              <a:gd name="adj" fmla="val 6668"/>
            </a:avLst>
          </a:prstGeom>
          <a:solidFill>
            <a:srgbClr val="F3EEE3"/>
          </a:solidFill>
          <a:ln/>
        </p:spPr>
        <p:txBody>
          <a:bodyPr/>
          <a:lstStyle/>
          <a:p>
            <a:endParaRPr lang="en-US"/>
          </a:p>
        </p:txBody>
      </p:sp>
      <p:sp>
        <p:nvSpPr>
          <p:cNvPr id="5" name="Text 2"/>
          <p:cNvSpPr/>
          <p:nvPr/>
        </p:nvSpPr>
        <p:spPr>
          <a:xfrm>
            <a:off x="945475" y="5580936"/>
            <a:ext cx="155734" cy="331946"/>
          </a:xfrm>
          <a:prstGeom prst="rect">
            <a:avLst/>
          </a:prstGeom>
          <a:noFill/>
          <a:ln/>
        </p:spPr>
        <p:txBody>
          <a:bodyPr wrap="none" lIns="0" tIns="0" rIns="0" bIns="0" rtlCol="0" anchor="t"/>
          <a:lstStyle/>
          <a:p>
            <a:pPr marL="0" indent="0" algn="ctr">
              <a:lnSpc>
                <a:spcPts val="2600"/>
              </a:lnSpc>
              <a:buNone/>
            </a:pPr>
            <a:r>
              <a:rPr lang="en-US" sz="2600" dirty="0">
                <a:solidFill>
                  <a:srgbClr val="2B4150"/>
                </a:solidFill>
                <a:latin typeface="MuseoModerno Medium" pitchFamily="34" charset="0"/>
                <a:ea typeface="MuseoModerno Medium" pitchFamily="34" charset="-122"/>
                <a:cs typeface="MuseoModerno Medium" pitchFamily="34" charset="-120"/>
              </a:rPr>
              <a:t>1</a:t>
            </a:r>
            <a:endParaRPr lang="en-US" sz="2600" dirty="0"/>
          </a:p>
        </p:txBody>
      </p:sp>
      <p:sp>
        <p:nvSpPr>
          <p:cNvPr id="6" name="Text 3"/>
          <p:cNvSpPr/>
          <p:nvPr/>
        </p:nvSpPr>
        <p:spPr>
          <a:xfrm>
            <a:off x="1493520" y="5498068"/>
            <a:ext cx="5711071" cy="708184"/>
          </a:xfrm>
          <a:prstGeom prst="rect">
            <a:avLst/>
          </a:prstGeom>
          <a:noFill/>
          <a:ln/>
        </p:spPr>
        <p:txBody>
          <a:bodyPr wrap="square" lIns="0" tIns="0" rIns="0" bIns="0" rtlCol="0" anchor="t"/>
          <a:lstStyle/>
          <a:p>
            <a:pPr marL="0" indent="0">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Automates Medical Code Suggestions: It reads doctor’s notes and suggests the correct ICD, CPT, and HCPCS codes.</a:t>
            </a:r>
            <a:endParaRPr lang="en-US" sz="1700" dirty="0"/>
          </a:p>
        </p:txBody>
      </p:sp>
      <p:sp>
        <p:nvSpPr>
          <p:cNvPr id="7" name="Shape 4"/>
          <p:cNvSpPr/>
          <p:nvPr/>
        </p:nvSpPr>
        <p:spPr>
          <a:xfrm>
            <a:off x="7425809" y="5498068"/>
            <a:ext cx="497800" cy="497800"/>
          </a:xfrm>
          <a:prstGeom prst="roundRect">
            <a:avLst>
              <a:gd name="adj" fmla="val 6668"/>
            </a:avLst>
          </a:prstGeom>
          <a:solidFill>
            <a:srgbClr val="F3EEE3"/>
          </a:solidFill>
          <a:ln/>
        </p:spPr>
        <p:txBody>
          <a:bodyPr/>
          <a:lstStyle/>
          <a:p>
            <a:endParaRPr lang="en-US"/>
          </a:p>
        </p:txBody>
      </p:sp>
      <p:sp>
        <p:nvSpPr>
          <p:cNvPr id="8" name="Text 5"/>
          <p:cNvSpPr/>
          <p:nvPr/>
        </p:nvSpPr>
        <p:spPr>
          <a:xfrm>
            <a:off x="7582376" y="5580936"/>
            <a:ext cx="184547" cy="331946"/>
          </a:xfrm>
          <a:prstGeom prst="rect">
            <a:avLst/>
          </a:prstGeom>
          <a:noFill/>
          <a:ln/>
        </p:spPr>
        <p:txBody>
          <a:bodyPr wrap="none" lIns="0" tIns="0" rIns="0" bIns="0" rtlCol="0" anchor="t"/>
          <a:lstStyle/>
          <a:p>
            <a:pPr marL="0" indent="0" algn="ctr">
              <a:lnSpc>
                <a:spcPts val="2600"/>
              </a:lnSpc>
              <a:buNone/>
            </a:pPr>
            <a:r>
              <a:rPr lang="en-US" sz="2600" dirty="0">
                <a:solidFill>
                  <a:srgbClr val="2B4150"/>
                </a:solidFill>
                <a:latin typeface="MuseoModerno Medium" pitchFamily="34" charset="0"/>
                <a:ea typeface="MuseoModerno Medium" pitchFamily="34" charset="-122"/>
                <a:cs typeface="MuseoModerno Medium" pitchFamily="34" charset="-120"/>
              </a:rPr>
              <a:t>2</a:t>
            </a:r>
            <a:endParaRPr lang="en-US" sz="2600" dirty="0"/>
          </a:p>
        </p:txBody>
      </p:sp>
      <p:sp>
        <p:nvSpPr>
          <p:cNvPr id="9" name="Text 6"/>
          <p:cNvSpPr/>
          <p:nvPr/>
        </p:nvSpPr>
        <p:spPr>
          <a:xfrm>
            <a:off x="8144827" y="5498068"/>
            <a:ext cx="5711071" cy="708184"/>
          </a:xfrm>
          <a:prstGeom prst="rect">
            <a:avLst/>
          </a:prstGeom>
          <a:noFill/>
          <a:ln/>
        </p:spPr>
        <p:txBody>
          <a:bodyPr wrap="square" lIns="0" tIns="0" rIns="0" bIns="0" rtlCol="0" anchor="t"/>
          <a:lstStyle/>
          <a:p>
            <a:pPr marL="0" indent="0">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Real-Time Claim Validation: The model cross-references codes with payer policies and regulations to prevent rejected claims.</a:t>
            </a:r>
            <a:endParaRPr lang="en-US" sz="1700" dirty="0"/>
          </a:p>
        </p:txBody>
      </p:sp>
      <p:sp>
        <p:nvSpPr>
          <p:cNvPr id="10" name="Shape 7"/>
          <p:cNvSpPr/>
          <p:nvPr/>
        </p:nvSpPr>
        <p:spPr>
          <a:xfrm>
            <a:off x="774502" y="6714768"/>
            <a:ext cx="497800" cy="497800"/>
          </a:xfrm>
          <a:prstGeom prst="roundRect">
            <a:avLst>
              <a:gd name="adj" fmla="val 6668"/>
            </a:avLst>
          </a:prstGeom>
          <a:solidFill>
            <a:srgbClr val="F3EEE3"/>
          </a:solidFill>
          <a:ln/>
        </p:spPr>
        <p:txBody>
          <a:bodyPr/>
          <a:lstStyle/>
          <a:p>
            <a:endParaRPr lang="en-US"/>
          </a:p>
        </p:txBody>
      </p:sp>
      <p:sp>
        <p:nvSpPr>
          <p:cNvPr id="11" name="Text 8"/>
          <p:cNvSpPr/>
          <p:nvPr/>
        </p:nvSpPr>
        <p:spPr>
          <a:xfrm>
            <a:off x="930116" y="6797635"/>
            <a:ext cx="186571" cy="331946"/>
          </a:xfrm>
          <a:prstGeom prst="rect">
            <a:avLst/>
          </a:prstGeom>
          <a:noFill/>
          <a:ln/>
        </p:spPr>
        <p:txBody>
          <a:bodyPr wrap="none" lIns="0" tIns="0" rIns="0" bIns="0" rtlCol="0" anchor="t"/>
          <a:lstStyle/>
          <a:p>
            <a:pPr marL="0" indent="0" algn="ctr">
              <a:lnSpc>
                <a:spcPts val="2600"/>
              </a:lnSpc>
              <a:buNone/>
            </a:pPr>
            <a:r>
              <a:rPr lang="en-US" sz="2600" dirty="0">
                <a:solidFill>
                  <a:srgbClr val="2B4150"/>
                </a:solidFill>
                <a:latin typeface="MuseoModerno Medium" pitchFamily="34" charset="0"/>
                <a:ea typeface="MuseoModerno Medium" pitchFamily="34" charset="-122"/>
                <a:cs typeface="MuseoModerno Medium" pitchFamily="34" charset="-120"/>
              </a:rPr>
              <a:t>3</a:t>
            </a:r>
            <a:endParaRPr lang="en-US" sz="2600" dirty="0"/>
          </a:p>
        </p:txBody>
      </p:sp>
      <p:sp>
        <p:nvSpPr>
          <p:cNvPr id="12" name="Text 9"/>
          <p:cNvSpPr/>
          <p:nvPr/>
        </p:nvSpPr>
        <p:spPr>
          <a:xfrm>
            <a:off x="1493520" y="6714768"/>
            <a:ext cx="5711071" cy="708184"/>
          </a:xfrm>
          <a:prstGeom prst="rect">
            <a:avLst/>
          </a:prstGeom>
          <a:noFill/>
          <a:ln/>
        </p:spPr>
        <p:txBody>
          <a:bodyPr wrap="square" lIns="0" tIns="0" rIns="0" bIns="0" rtlCol="0" anchor="t"/>
          <a:lstStyle/>
          <a:p>
            <a:pPr marL="0" indent="0">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Error Detection &amp; Fraud Prevention: It flags duplicate codes or non-compliant claims, minimizing errors.</a:t>
            </a:r>
            <a:endParaRPr lang="en-US" sz="1700" dirty="0"/>
          </a:p>
        </p:txBody>
      </p:sp>
      <p:sp>
        <p:nvSpPr>
          <p:cNvPr id="13" name="Shape 10"/>
          <p:cNvSpPr/>
          <p:nvPr/>
        </p:nvSpPr>
        <p:spPr>
          <a:xfrm>
            <a:off x="7425809" y="6714768"/>
            <a:ext cx="497800" cy="497800"/>
          </a:xfrm>
          <a:prstGeom prst="roundRect">
            <a:avLst>
              <a:gd name="adj" fmla="val 6668"/>
            </a:avLst>
          </a:prstGeom>
          <a:solidFill>
            <a:srgbClr val="F3EEE3"/>
          </a:solidFill>
          <a:ln/>
        </p:spPr>
        <p:txBody>
          <a:bodyPr/>
          <a:lstStyle/>
          <a:p>
            <a:endParaRPr lang="en-US"/>
          </a:p>
        </p:txBody>
      </p:sp>
      <p:sp>
        <p:nvSpPr>
          <p:cNvPr id="14" name="Text 11"/>
          <p:cNvSpPr/>
          <p:nvPr/>
        </p:nvSpPr>
        <p:spPr>
          <a:xfrm>
            <a:off x="7567851" y="6797635"/>
            <a:ext cx="213717" cy="331946"/>
          </a:xfrm>
          <a:prstGeom prst="rect">
            <a:avLst/>
          </a:prstGeom>
          <a:noFill/>
          <a:ln/>
        </p:spPr>
        <p:txBody>
          <a:bodyPr wrap="none" lIns="0" tIns="0" rIns="0" bIns="0" rtlCol="0" anchor="t"/>
          <a:lstStyle/>
          <a:p>
            <a:pPr marL="0" indent="0" algn="ctr">
              <a:lnSpc>
                <a:spcPts val="2600"/>
              </a:lnSpc>
              <a:buNone/>
            </a:pPr>
            <a:r>
              <a:rPr lang="en-US" sz="2600" dirty="0">
                <a:solidFill>
                  <a:srgbClr val="2B4150"/>
                </a:solidFill>
                <a:latin typeface="MuseoModerno Medium" pitchFamily="34" charset="0"/>
                <a:ea typeface="MuseoModerno Medium" pitchFamily="34" charset="-122"/>
                <a:cs typeface="MuseoModerno Medium" pitchFamily="34" charset="-120"/>
              </a:rPr>
              <a:t>4</a:t>
            </a:r>
            <a:endParaRPr lang="en-US" sz="2600" dirty="0"/>
          </a:p>
        </p:txBody>
      </p:sp>
      <p:sp>
        <p:nvSpPr>
          <p:cNvPr id="15" name="Text 12"/>
          <p:cNvSpPr/>
          <p:nvPr/>
        </p:nvSpPr>
        <p:spPr>
          <a:xfrm>
            <a:off x="8144827" y="6714768"/>
            <a:ext cx="5711071" cy="708184"/>
          </a:xfrm>
          <a:prstGeom prst="rect">
            <a:avLst/>
          </a:prstGeom>
          <a:noFill/>
          <a:ln/>
        </p:spPr>
        <p:txBody>
          <a:bodyPr wrap="square" lIns="0" tIns="0" rIns="0" bIns="0" rtlCol="0" anchor="t"/>
          <a:lstStyle/>
          <a:p>
            <a:pPr marL="0" indent="0">
              <a:lnSpc>
                <a:spcPts val="2750"/>
              </a:lnSpc>
              <a:buNone/>
            </a:pPr>
            <a:r>
              <a:rPr lang="en-US" sz="1700" dirty="0">
                <a:solidFill>
                  <a:srgbClr val="2B4150"/>
                </a:solidFill>
                <a:latin typeface="Source Sans Pro" pitchFamily="34" charset="0"/>
                <a:ea typeface="Source Sans Pro" pitchFamily="34" charset="-122"/>
                <a:cs typeface="Source Sans Pro" pitchFamily="34" charset="-120"/>
              </a:rPr>
              <a:t>Appeal Assistance: In case of denied claims, it helps billers build an appeal based on historical case outcomes.</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1437</TotalTime>
  <Words>909</Words>
  <Application>Microsoft Macintosh PowerPoint</Application>
  <PresentationFormat>Custom</PresentationFormat>
  <Paragraphs>65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Source Sans Pro Medium</vt:lpstr>
      <vt:lpstr>MuseoModerno Medium</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Surya Chandra Raju Kurapati</cp:lastModifiedBy>
  <cp:revision>2</cp:revision>
  <dcterms:created xsi:type="dcterms:W3CDTF">2025-02-26T17:09:34Z</dcterms:created>
  <dcterms:modified xsi:type="dcterms:W3CDTF">2025-02-28T11:44:28Z</dcterms:modified>
</cp:coreProperties>
</file>