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7"/>
  </p:notesMasterIdLst>
  <p:sldIdLst>
    <p:sldId id="493" r:id="rId2"/>
    <p:sldId id="467" r:id="rId3"/>
    <p:sldId id="470" r:id="rId4"/>
    <p:sldId id="471" r:id="rId5"/>
    <p:sldId id="468" r:id="rId6"/>
    <p:sldId id="469" r:id="rId7"/>
    <p:sldId id="476" r:id="rId8"/>
    <p:sldId id="472" r:id="rId9"/>
    <p:sldId id="474" r:id="rId10"/>
    <p:sldId id="473" r:id="rId11"/>
    <p:sldId id="475" r:id="rId12"/>
    <p:sldId id="479" r:id="rId13"/>
    <p:sldId id="480" r:id="rId14"/>
    <p:sldId id="482" r:id="rId15"/>
    <p:sldId id="481" r:id="rId16"/>
    <p:sldId id="483" r:id="rId17"/>
    <p:sldId id="484" r:id="rId18"/>
    <p:sldId id="485" r:id="rId19"/>
    <p:sldId id="486" r:id="rId20"/>
    <p:sldId id="487" r:id="rId21"/>
    <p:sldId id="488" r:id="rId22"/>
    <p:sldId id="489" r:id="rId23"/>
    <p:sldId id="490" r:id="rId24"/>
    <p:sldId id="492" r:id="rId25"/>
    <p:sldId id="491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52" clrIdx="0"/>
  <p:cmAuthor id="1" name="User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9095"/>
    <a:srgbClr val="FFFFFF"/>
    <a:srgbClr val="414042"/>
    <a:srgbClr val="595A5D"/>
    <a:srgbClr val="FCB64C"/>
    <a:srgbClr val="FFFAD0"/>
    <a:srgbClr val="FFF8AE"/>
    <a:srgbClr val="FEC46F"/>
    <a:srgbClr val="FFE17B"/>
    <a:srgbClr val="FFF0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0" autoAdjust="0"/>
    <p:restoredTop sz="85658" autoAdjust="0"/>
  </p:normalViewPr>
  <p:slideViewPr>
    <p:cSldViewPr showGuides="1">
      <p:cViewPr varScale="1">
        <p:scale>
          <a:sx n="107" d="100"/>
          <a:sy n="107" d="100"/>
        </p:scale>
        <p:origin x="-656" y="-104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2/18/16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AWS Certifications validate technical skills and knowledge necessary for designing, deploying, and operating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solutions on the AWS platform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Earning certification helps you gain credibility for your proven experience working with AWS, as well as contributes to your organization’s proficiency with AWS-based applications.</a:t>
            </a:r>
            <a:endParaRPr lang="en-US" sz="1200" kern="1200" dirty="0" smtClean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We are announcing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a new certification for AWS Certified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DevOps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 Engineer – Professional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This is the next step in the path for AWS Certified Developers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SysOps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 Administrators to validate their skills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DevOps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 area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It’s the first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DevOps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 certification in the industry, and it helps us further establish AWS as thought leaders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DevOps</a:t>
            </a:r>
            <a:endParaRPr lang="en-US" sz="1200" kern="1200" dirty="0" smtClean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You can take the beta exam at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re:Invent</a:t>
            </a:r>
            <a:endParaRPr lang="en-US" sz="1200" kern="1200" dirty="0" smtClean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C3789-AD67-48DD-8EC2-58E482179D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39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19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19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71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99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9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26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21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86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42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20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19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563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74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7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06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37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1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19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19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19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19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19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1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ECC-A1CD-3A45-A319-FA5814899B6D}" type="datetimeFigureOut">
              <a:rPr lang="en-US" smtClean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©Amazon.com, Inc. and its affiliates.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2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ECC-A1CD-3A45-A319-FA5814899B6D}" type="datetimeFigureOut">
              <a:rPr lang="en-US" smtClean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©Amazon.com, Inc. and its affiliates.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0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ECC-A1CD-3A45-A319-FA5814899B6D}" type="datetimeFigureOut">
              <a:rPr lang="en-US" smtClean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©Amazon.com, Inc. and its affiliates.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ECC-A1CD-3A45-A319-FA5814899B6D}" type="datetimeFigureOut">
              <a:rPr lang="en-US" smtClean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©Amazon.com, Inc. and its affiliates.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ECC-A1CD-3A45-A319-FA5814899B6D}" type="datetimeFigureOut">
              <a:rPr lang="en-US" smtClean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©Amazon.com, Inc. and its affiliates.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4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ECC-A1CD-3A45-A319-FA5814899B6D}" type="datetimeFigureOut">
              <a:rPr lang="en-US" smtClean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©Amazon.com, Inc. and its affiliates.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1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AA92-C7A3-449C-B236-5D0DEE29F3DD}" type="datetimeFigureOut">
              <a:rPr lang="en-US" smtClean="0"/>
              <a:t>2/18/16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©Amazon.com, Inc. and its affiliates.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CFD5-4B43-463C-BDBE-B480E9A7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ECC-A1CD-3A45-A319-FA5814899B6D}" type="datetimeFigureOut">
              <a:rPr lang="en-US" smtClean="0"/>
              <a:pPr/>
              <a:t>2/18/16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©Amazon.com, Inc. and its affiliates.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29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ECC-A1CD-3A45-A319-FA5814899B6D}" type="datetimeFigureOut">
              <a:rPr lang="en-US" smtClean="0"/>
              <a:pPr/>
              <a:t>2/18/16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©Amazon.com, Inc. and its affiliates.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15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ECC-A1CD-3A45-A319-FA5814899B6D}" type="datetimeFigureOut">
              <a:rPr lang="en-US" smtClean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©Amazon.com, Inc. and its affiliates.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8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ECC-A1CD-3A45-A319-FA5814899B6D}" type="datetimeFigureOut">
              <a:rPr lang="en-US" smtClean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©Amazon.com, Inc. and its affiliates.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4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AA92-C7A3-449C-B236-5D0DEE29F3DD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©Amazon.com, Inc. and its affiliates.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FCFD5-4B43-463C-BDBE-B480E9A7056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2768" y="4779381"/>
            <a:ext cx="704032" cy="26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9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artners/overview/partner-training/" TargetMode="External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academy.com" TargetMode="External"/><Relationship Id="rId4" Type="http://schemas.openxmlformats.org/officeDocument/2006/relationships/hyperlink" Target="https://cloudacademy.com/" TargetMode="External"/><Relationship Id="rId5" Type="http://schemas.openxmlformats.org/officeDocument/2006/relationships/hyperlink" Target="http://blog.cloudthat.in/sample-questions-for-amazon-web-services-certified-solution-architect-certification-aws-architect-certification-part-ii/" TargetMode="External"/><Relationship Id="rId6" Type="http://schemas.openxmlformats.org/officeDocument/2006/relationships/hyperlink" Target="http://www.pluralsight.com/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ortal2010.amazon.com/sites/ESA2010/Decks/Shared%20Documents/Certification/Building%20Blocks%20for%20Developing%20Essential%20AWS%20Technical%20Skills-%20A%20Self-Study%20Guide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wstrainingandcertification.s3.amazonaws.com/production/AWS_certified_solutions_architect_associate_examsample.pdf" TargetMode="External"/><Relationship Id="rId4" Type="http://schemas.openxmlformats.org/officeDocument/2006/relationships/hyperlink" Target="http://blog.cloudthat.in/sample-questions-for-amazon-web-services-certified-solution-architect-certification-aws-architect-certification-part-i/" TargetMode="External"/><Relationship Id="rId5" Type="http://schemas.openxmlformats.org/officeDocument/2006/relationships/hyperlink" Target="http://blog.cloudthat.in/sample-questions-for-amazon-web-services-certified-solution-architect-certification-aws-architect-certification-part-ii/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assessor.com/wa.do?page=publicHome&amp;branding=AMAZON" TargetMode="External"/><Relationship Id="rId4" Type="http://schemas.openxmlformats.org/officeDocument/2006/relationships/hyperlink" Target="https://www.udemy.com/aws-certified-solutions-architect-associate-level-2014/" TargetMode="External"/><Relationship Id="rId5" Type="http://schemas.openxmlformats.org/officeDocument/2006/relationships/hyperlink" Target="https://cloudacademy.com/" TargetMode="External"/><Relationship Id="rId6" Type="http://schemas.openxmlformats.org/officeDocument/2006/relationships/hyperlink" Target="http://www.linuxacademy.com/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AZX8COgnmU" TargetMode="External"/><Relationship Id="rId4" Type="http://schemas.openxmlformats.org/officeDocument/2006/relationships/hyperlink" Target="https://www.youtube.com/watch?v=q79kFxwUEqM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6Q5dWjFdiU" TargetMode="External"/><Relationship Id="rId4" Type="http://schemas.openxmlformats.org/officeDocument/2006/relationships/hyperlink" Target="https://www.youtube.com/watch?v=GKSsJJqzyyI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YnVRYbUR6A" TargetMode="External"/><Relationship Id="rId4" Type="http://schemas.openxmlformats.org/officeDocument/2006/relationships/hyperlink" Target="https://www.youtube.com/watch?v=SIs2ektEXq4" TargetMode="External"/><Relationship Id="rId5" Type="http://schemas.openxmlformats.org/officeDocument/2006/relationships/hyperlink" Target="https://www.youtube.com/watch?v=n9pMxdUbBGs" TargetMode="External"/><Relationship Id="rId6" Type="http://schemas.openxmlformats.org/officeDocument/2006/relationships/hyperlink" Target="https://www.youtube.com/watch?v=2wZAN2_W6Ns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-nCMrmxmgs" TargetMode="External"/><Relationship Id="rId4" Type="http://schemas.openxmlformats.org/officeDocument/2006/relationships/hyperlink" Target="https://www.youtube.com/watch?v=tpdlVrliMf0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ec2/instance-types/" TargetMode="External"/><Relationship Id="rId4" Type="http://schemas.openxmlformats.org/officeDocument/2006/relationships/hyperlink" Target="http://aws.amazon.com/ec2/purchasing-options/" TargetMode="External"/><Relationship Id="rId5" Type="http://schemas.openxmlformats.org/officeDocument/2006/relationships/hyperlink" Target="https://www.youtube.com/watch?v=_fbkAq4mUW0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sEX3W6lHN4" TargetMode="External"/><Relationship Id="rId4" Type="http://schemas.openxmlformats.org/officeDocument/2006/relationships/hyperlink" Target="https://www.youtube.com/watch?v=lm-MSlc3m-k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certification/certification-levels/certified-solutions-architect-associate/" TargetMode="External"/><Relationship Id="rId4" Type="http://schemas.openxmlformats.org/officeDocument/2006/relationships/hyperlink" Target="http://aws.amazon.com/certification/faqs/" TargetMode="External"/><Relationship Id="rId5" Type="http://schemas.openxmlformats.org/officeDocument/2006/relationships/hyperlink" Target="https://www.apn-portal.com/selfregisterpartner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KftR47Ljvw" TargetMode="External"/><Relationship Id="rId4" Type="http://schemas.openxmlformats.org/officeDocument/2006/relationships/hyperlink" Target="http://docs.aws.amazon.com/AWSEC2/latest/UserGuide/InstanceStorage.html" TargetMode="External"/><Relationship Id="rId5" Type="http://schemas.openxmlformats.org/officeDocument/2006/relationships/hyperlink" Target="https://www.youtube.com/watch?v=gRLs5t-iS_Y" TargetMode="External"/><Relationship Id="rId6" Type="http://schemas.openxmlformats.org/officeDocument/2006/relationships/hyperlink" Target="https://www.youtube.com/watch?v=uXHw0Xae2ww" TargetMode="External"/><Relationship Id="rId7" Type="http://schemas.openxmlformats.org/officeDocument/2006/relationships/hyperlink" Target="https://www.youtube.com/watch?v=Kz1zmyHw9G0" TargetMode="External"/><Relationship Id="rId8" Type="http://schemas.openxmlformats.org/officeDocument/2006/relationships/hyperlink" Target="https://www.youtube.com/watch?v=j6cxi1YoXRk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n.clouddesignpattern.org/index.php/Main_Page%23Patterns_for_High_Availability" TargetMode="External"/><Relationship Id="rId4" Type="http://schemas.openxmlformats.org/officeDocument/2006/relationships/hyperlink" Target="https://www.youtube.com/watch?v=6uE2XULbT3o" TargetMode="External"/><Relationship Id="rId5" Type="http://schemas.openxmlformats.org/officeDocument/2006/relationships/hyperlink" Target="https://www.youtube.com/watch?v=mgxZZpoufTI" TargetMode="External"/><Relationship Id="rId6" Type="http://schemas.openxmlformats.org/officeDocument/2006/relationships/hyperlink" Target="http://aws.amazon.com/backup-recovery/" TargetMode="External"/><Relationship Id="rId7" Type="http://schemas.openxmlformats.org/officeDocument/2006/relationships/hyperlink" Target="https://www.youtube.com/watch?v=j6cxi1YoXRk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XGm2VyNV4E" TargetMode="External"/><Relationship Id="rId4" Type="http://schemas.openxmlformats.org/officeDocument/2006/relationships/hyperlink" Target="https://www.youtube.com/watch?v=zwLC5xmCZUs" TargetMode="External"/><Relationship Id="rId5" Type="http://schemas.openxmlformats.org/officeDocument/2006/relationships/hyperlink" Target="https://www.youtube.com/watch?v=n9pMxdUbBGs" TargetMode="External"/><Relationship Id="rId6" Type="http://schemas.openxmlformats.org/officeDocument/2006/relationships/hyperlink" Target="https://www.youtube.com/watch?v=u5j1U3qFXDY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ebassessor.com/wa.do?page=publicHome&amp;branding=AMAZON" TargetMode="External"/><Relationship Id="rId3" Type="http://schemas.openxmlformats.org/officeDocument/2006/relationships/hyperlink" Target="https://www.apn-portal.com/selfregisterpartner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awstrainingandcertification.s3.amazonaws.com/production/AWS_certified_solutions_architect_associate_blueprint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aws.amazon.com/certification/certified-solutions-architect-associat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whitepapers/" TargetMode="External"/><Relationship Id="rId4" Type="http://schemas.openxmlformats.org/officeDocument/2006/relationships/hyperlink" Target="http://media.amazonwebservices.com/AWS_Overview.pdf" TargetMode="External"/><Relationship Id="rId5" Type="http://schemas.openxmlformats.org/officeDocument/2006/relationships/hyperlink" Target="http://media.amazonwebservices.com/pdf/AWS_Security_Whitepaper.pdf" TargetMode="External"/><Relationship Id="rId6" Type="http://schemas.openxmlformats.org/officeDocument/2006/relationships/hyperlink" Target="http://media.amazonwebservices.com/AWS_Risk_and_Compliance_Whitepaper.pdf" TargetMode="External"/><Relationship Id="rId7" Type="http://schemas.openxmlformats.org/officeDocument/2006/relationships/hyperlink" Target="http://media.amazonwebservices.com/AWS_Storage_Options.pdf" TargetMode="External"/><Relationship Id="rId8" Type="http://schemas.openxmlformats.org/officeDocument/2006/relationships/hyperlink" Target="http://media.amazonwebservices.com/AWS_Cloud_Best_Practices.pdf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aws.amazon.com/architectu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n.qwiklab.com/" TargetMode="External"/><Relationship Id="rId4" Type="http://schemas.openxmlformats.org/officeDocument/2006/relationships/hyperlink" Target="http://aws.amazon.com/free/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hyperlink" Target="http://aws.amazon.com/swf/faqs/" TargetMode="External"/><Relationship Id="rId12" Type="http://schemas.openxmlformats.org/officeDocument/2006/relationships/hyperlink" Target="http://aws.amazon.com/route53/faqs/" TargetMode="External"/><Relationship Id="rId13" Type="http://schemas.openxmlformats.org/officeDocument/2006/relationships/hyperlink" Target="http://aws.amazon.com/elasticmapreduce/faqs/" TargetMode="External"/><Relationship Id="rId14" Type="http://schemas.openxmlformats.org/officeDocument/2006/relationships/hyperlink" Target="http://aws.amazon.com/cloudfront/faqs/" TargetMode="External"/><Relationship Id="rId15" Type="http://schemas.openxmlformats.org/officeDocument/2006/relationships/hyperlink" Target="http://aws.amazon.com/glacier/faqs/" TargetMode="External"/><Relationship Id="rId16" Type="http://schemas.openxmlformats.org/officeDocument/2006/relationships/hyperlink" Target="http://aws.amazon.com/storagegateway/faqs/" TargetMode="External"/><Relationship Id="rId17" Type="http://schemas.openxmlformats.org/officeDocument/2006/relationships/hyperlink" Target="http://aws.amazon.com/elasticache/faqs/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aws.amazon.com/ec2/faqs/" TargetMode="External"/><Relationship Id="rId4" Type="http://schemas.openxmlformats.org/officeDocument/2006/relationships/hyperlink" Target="http://aws.amazon.com/vpc/faqs/" TargetMode="External"/><Relationship Id="rId5" Type="http://schemas.openxmlformats.org/officeDocument/2006/relationships/hyperlink" Target="http://aws.amazon.com/iam/faqs/" TargetMode="External"/><Relationship Id="rId6" Type="http://schemas.openxmlformats.org/officeDocument/2006/relationships/hyperlink" Target="http://aws.amazon.com/sqs/faqs/,%C2%A0http:/aws.amazon.com/sns/faqs/,%C2%A0http:/aws.amazon.com/rds/faqs/,%C2%A0http:/aws.amazon.com/dynamodb/faqs/" TargetMode="External"/><Relationship Id="rId7" Type="http://schemas.openxmlformats.org/officeDocument/2006/relationships/hyperlink" Target="http://aws.amazon.com/sns/faqs/" TargetMode="External"/><Relationship Id="rId8" Type="http://schemas.openxmlformats.org/officeDocument/2006/relationships/hyperlink" Target="http://aws.amazon.com/rds/faqs/" TargetMode="External"/><Relationship Id="rId9" Type="http://schemas.openxmlformats.org/officeDocument/2006/relationships/hyperlink" Target="http://aws.amazon.com/dynamodb/faqs/" TargetMode="External"/><Relationship Id="rId10" Type="http://schemas.openxmlformats.org/officeDocument/2006/relationships/hyperlink" Target="http://aws.amazon.com/s3/faq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blogs/aws/" TargetMode="External"/><Relationship Id="rId4" Type="http://schemas.openxmlformats.org/officeDocument/2006/relationships/hyperlink" Target="http://slideshare.net/AmazonWebServices/" TargetMode="External"/><Relationship Id="rId5" Type="http://schemas.openxmlformats.org/officeDocument/2006/relationships/hyperlink" Target="https://www.youtube.com/user/AmazonWebServices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AWS Certification</a:t>
            </a:r>
            <a:endParaRPr lang="en-US" sz="3600" dirty="0"/>
          </a:p>
        </p:txBody>
      </p:sp>
      <p:sp>
        <p:nvSpPr>
          <p:cNvPr id="17" name="Rectangle 16"/>
          <p:cNvSpPr/>
          <p:nvPr/>
        </p:nvSpPr>
        <p:spPr>
          <a:xfrm>
            <a:off x="0" y="4698944"/>
            <a:ext cx="77533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Learn more at </a:t>
            </a:r>
            <a:r>
              <a:rPr lang="en-US" sz="1600" u="sng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aws.amazon.com/</a:t>
            </a:r>
            <a:r>
              <a:rPr lang="en-US" sz="1600" u="sng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certification</a:t>
            </a:r>
          </a:p>
        </p:txBody>
      </p:sp>
      <p:pic>
        <p:nvPicPr>
          <p:cNvPr id="1026" name="Picture 2" descr="https://portal2010.amazon.com/sites/awstrainingmarketing/Shared%20Documents/Creative/Roadmaps/Roadmaps%20with%20DevOps%20Beta/AWS%20Roadmaps_10-28-2014_Roadmap_4_Cert_DevOpsBeta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7" t="17247" r="10433" b="6652"/>
          <a:stretch/>
        </p:blipFill>
        <p:spPr bwMode="auto">
          <a:xfrm>
            <a:off x="726757" y="1181100"/>
            <a:ext cx="75152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91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/>
          </p:cNvSpPr>
          <p:nvPr/>
        </p:nvSpPr>
        <p:spPr bwMode="auto">
          <a:xfrm>
            <a:off x="533401" y="1396142"/>
            <a:ext cx="685799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8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9</a:t>
            </a:r>
            <a:r>
              <a:rPr lang="en-US" sz="48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.</a:t>
            </a:r>
            <a:endParaRPr lang="en-US" sz="48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210312"/>
            <a:ext cx="8229600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/>
              <a:t>AWS Certified Solutions Architect - Associate Level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219200" y="1396142"/>
            <a:ext cx="6590697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Third party content</a:t>
            </a:r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1219200" y="1885950"/>
            <a:ext cx="659069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spcAft>
                <a:spcPts val="1200"/>
              </a:spcAft>
            </a:pPr>
            <a:r>
              <a:rPr lang="en-US" sz="14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3"/>
              </a:rPr>
              <a:t>http://www.linuxacademy.com</a:t>
            </a:r>
            <a:r>
              <a:rPr lang="en-US" sz="14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sz="14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4"/>
              </a:rPr>
              <a:t>https</a:t>
            </a:r>
            <a:r>
              <a:rPr lang="en-US" sz="14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4"/>
              </a:rPr>
              <a:t>://cloudacademy.com</a:t>
            </a:r>
            <a:r>
              <a:rPr lang="en-US" sz="14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4"/>
              </a:rPr>
              <a:t>/</a:t>
            </a:r>
            <a:endParaRPr lang="en-US" sz="1400" dirty="0" smtClean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  <a:p>
            <a:pPr>
              <a:spcAft>
                <a:spcPts val="1200"/>
              </a:spcAft>
            </a:pPr>
            <a:r>
              <a:rPr lang="en-US" sz="14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5"/>
              </a:rPr>
              <a:t>http</a:t>
            </a:r>
            <a:r>
              <a:rPr lang="en-US" sz="14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5"/>
              </a:rPr>
              <a:t>://blog.cloudthat.in/sample-questions-for-amazon-web-services-certified-solution-architect-certification-aws-architect-certification-part-ii</a:t>
            </a:r>
            <a:r>
              <a:rPr lang="en-US" sz="14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5"/>
              </a:rPr>
              <a:t>/</a:t>
            </a:r>
            <a:r>
              <a:rPr lang="en-US" sz="14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  </a:t>
            </a:r>
          </a:p>
          <a:p>
            <a:pPr>
              <a:spcAft>
                <a:spcPts val="1200"/>
              </a:spcAft>
            </a:pPr>
            <a:r>
              <a:rPr lang="en-US" sz="14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6"/>
              </a:rPr>
              <a:t>http</a:t>
            </a:r>
            <a:r>
              <a:rPr lang="en-US" sz="14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6"/>
              </a:rPr>
              <a:t>://www.pluralsight.com</a:t>
            </a:r>
            <a:r>
              <a:rPr lang="en-US" sz="14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6"/>
              </a:rPr>
              <a:t>/</a:t>
            </a:r>
            <a:endParaRPr lang="en-US" sz="1400" dirty="0" smtClean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38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/>
          </p:cNvSpPr>
          <p:nvPr/>
        </p:nvSpPr>
        <p:spPr bwMode="auto">
          <a:xfrm>
            <a:off x="304800" y="1396142"/>
            <a:ext cx="914401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8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10.</a:t>
            </a:r>
            <a:endParaRPr lang="en-US" sz="48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210312"/>
            <a:ext cx="8229600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/>
              <a:t>AWS Certified Solutions Architect - Associate Level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219200" y="1396142"/>
            <a:ext cx="6590697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dirty="0"/>
              <a:t>Read this Getting Started with AWS Self-Study Technical Training Guide For APN SI </a:t>
            </a:r>
            <a:r>
              <a:rPr lang="en-US" sz="1600" dirty="0" smtClean="0"/>
              <a:t>Partners</a:t>
            </a:r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2419350"/>
            <a:ext cx="7467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https://portal2010.amazon.com/sites/ESA2010/Decks/Shared%20Documents/Certification/Building%20Blocks%20for%20Developing%20Essential%20AWS%20Technical%20Skills-%</a:t>
            </a:r>
            <a:r>
              <a:rPr lang="en-US" sz="1100" dirty="0" smtClean="0">
                <a:hlinkClick r:id="rId3"/>
              </a:rPr>
              <a:t>20A%20Self-Study%20Guide.pdf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79483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/>
          </p:cNvSpPr>
          <p:nvPr/>
        </p:nvSpPr>
        <p:spPr bwMode="auto">
          <a:xfrm>
            <a:off x="304800" y="1396142"/>
            <a:ext cx="914401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8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11.</a:t>
            </a:r>
            <a:endParaRPr lang="en-US" sz="48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210312"/>
            <a:ext cx="8229600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/>
              <a:t>AWS Certified Solutions Architect - Associate Level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219200" y="1396142"/>
            <a:ext cx="6590697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dirty="0"/>
              <a:t>Take the Free Sample on the AWS web site </a:t>
            </a:r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2419350"/>
            <a:ext cx="76200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hlinkClick r:id="rId3"/>
              </a:rPr>
              <a:t>http://</a:t>
            </a:r>
            <a:r>
              <a:rPr lang="en-US" sz="1100" dirty="0" smtClean="0">
                <a:hlinkClick r:id="rId3"/>
              </a:rPr>
              <a:t>awstrainingandcertification.s3.amazonaws.com/production/AWS_certified_solutions_architect_associate_examsample.pdf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hlinkClick r:id="rId4"/>
              </a:rPr>
              <a:t>http://blog.cloudthat.in/sample-questions-for-amazon-web-services-certified-solution-architect-certification-aws-architect-certification-part-i</a:t>
            </a:r>
            <a:r>
              <a:rPr lang="en-US" sz="1100" dirty="0" smtClean="0">
                <a:hlinkClick r:id="rId4"/>
              </a:rPr>
              <a:t>/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hlinkClick r:id="rId5"/>
              </a:rPr>
              <a:t>http://blog.cloudthat.in/sample-questions-for-amazon-web-services-certified-solution-architect-certification-aws-architect-certification-part-ii</a:t>
            </a:r>
            <a:r>
              <a:rPr lang="en-US" sz="1100" dirty="0" smtClean="0">
                <a:hlinkClick r:id="rId5"/>
              </a:rPr>
              <a:t>/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28255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/>
          </p:cNvSpPr>
          <p:nvPr/>
        </p:nvSpPr>
        <p:spPr bwMode="auto">
          <a:xfrm>
            <a:off x="304800" y="1396142"/>
            <a:ext cx="914401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8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12.</a:t>
            </a:r>
            <a:endParaRPr lang="en-US" sz="48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210312"/>
            <a:ext cx="8229600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/>
              <a:t>AWS Certified Solutions Architect - Associate Level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219200" y="1396142"/>
            <a:ext cx="6590697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dirty="0"/>
              <a:t> (Optional) Take the paid exams </a:t>
            </a:r>
            <a:endParaRPr lang="en-US" sz="1600" dirty="0" smtClean="0"/>
          </a:p>
          <a:p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2419350"/>
            <a:ext cx="74676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AWS</a:t>
            </a:r>
            <a:r>
              <a:rPr lang="en-US" sz="1100" dirty="0"/>
              <a:t> </a:t>
            </a:r>
            <a:r>
              <a:rPr lang="en-US" sz="11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Associate </a:t>
            </a:r>
            <a:r>
              <a:rPr lang="en-US" sz="1100" dirty="0"/>
              <a:t>practice exams cost $20. Register </a:t>
            </a:r>
            <a:r>
              <a:rPr lang="en-US" sz="1100" dirty="0" smtClean="0"/>
              <a:t>here</a:t>
            </a:r>
            <a:r>
              <a:rPr lang="en-US" sz="1100" dirty="0"/>
              <a:t>: </a:t>
            </a:r>
            <a:r>
              <a:rPr lang="en-US" sz="1100" dirty="0">
                <a:hlinkClick r:id="rId3"/>
              </a:rPr>
              <a:t>https://</a:t>
            </a:r>
            <a:r>
              <a:rPr lang="en-US" sz="1100" dirty="0" smtClean="0">
                <a:hlinkClick r:id="rId3"/>
              </a:rPr>
              <a:t>www.webassessor.com/wa.do?page=publicHome&amp;branding=AMAZON</a:t>
            </a:r>
            <a:endParaRPr lang="en-US" sz="1100" dirty="0" smtClean="0"/>
          </a:p>
          <a:p>
            <a:r>
              <a:rPr lang="en-US" sz="1100" b="1" dirty="0" smtClean="0"/>
              <a:t>Third Party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hlinkClick r:id="rId4"/>
              </a:rPr>
              <a:t>https://www.udemy.com/aws-certified-solutions-architect-associate-level-2014</a:t>
            </a:r>
            <a:r>
              <a:rPr lang="en-US" sz="1100" dirty="0" smtClean="0">
                <a:hlinkClick r:id="rId4"/>
              </a:rPr>
              <a:t>/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hlinkClick r:id="rId5"/>
              </a:rPr>
              <a:t>https://cloudacademy.com</a:t>
            </a:r>
            <a:r>
              <a:rPr lang="en-US" sz="1100" dirty="0" smtClean="0">
                <a:hlinkClick r:id="rId5"/>
              </a:rPr>
              <a:t>/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hlinkClick r:id="rId6"/>
              </a:rPr>
              <a:t>http://www.linuxacademy.com</a:t>
            </a:r>
            <a:r>
              <a:rPr lang="en-US" sz="1100" dirty="0" smtClean="0">
                <a:hlinkClick r:id="rId6"/>
              </a:rPr>
              <a:t>/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dirty="0"/>
              <a:t>Before signing up for any class, take a look for a coupon code around the web – easy to get one for 50% off or so. </a:t>
            </a:r>
          </a:p>
        </p:txBody>
      </p:sp>
    </p:spTree>
    <p:extLst>
      <p:ext uri="{BB962C8B-B14F-4D97-AF65-F5344CB8AC3E}">
        <p14:creationId xmlns:p14="http://schemas.microsoft.com/office/powerpoint/2010/main" val="363776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/>
          </p:cNvSpPr>
          <p:nvPr/>
        </p:nvSpPr>
        <p:spPr bwMode="auto">
          <a:xfrm>
            <a:off x="304800" y="1396142"/>
            <a:ext cx="914401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8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13.</a:t>
            </a:r>
            <a:endParaRPr lang="en-US" sz="48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210312"/>
            <a:ext cx="8229600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/>
              <a:t>AWS Certified Solutions Architect - Associate Level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219200" y="1396142"/>
            <a:ext cx="6590697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TIPS: Security</a:t>
            </a:r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2419350"/>
            <a:ext cx="7467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 smtClean="0"/>
              <a:t>IAM</a:t>
            </a:r>
            <a:r>
              <a:rPr lang="en-US" sz="1100" dirty="0"/>
              <a:t>, Roles, Authorization and Authentication, Policies, MFA, CIDR, DDOS mitigation, App vs. OS vs. Infrastructure, Security Groups. </a:t>
            </a:r>
            <a:endParaRPr lang="en-US" sz="11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 smtClean="0"/>
              <a:t>How </a:t>
            </a:r>
            <a:r>
              <a:rPr lang="en-US" sz="1100" dirty="0"/>
              <a:t>to secure API calls. Data encryption at rest and in transit. </a:t>
            </a:r>
            <a:endParaRPr lang="en-US" sz="11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 smtClean="0"/>
              <a:t>S3 </a:t>
            </a:r>
            <a:r>
              <a:rPr lang="en-US" sz="1100" dirty="0"/>
              <a:t>Security! Role – user can assume the role of another user in different application can assume a role to access other services via </a:t>
            </a:r>
            <a:r>
              <a:rPr lang="en-US" sz="1100" dirty="0" err="1"/>
              <a:t>api</a:t>
            </a:r>
            <a:r>
              <a:rPr lang="en-US" sz="1100" dirty="0"/>
              <a:t> calls; </a:t>
            </a:r>
            <a:endParaRPr lang="en-US" sz="11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 smtClean="0"/>
              <a:t>Policies </a:t>
            </a:r>
            <a:r>
              <a:rPr lang="en-US" sz="1100" dirty="0"/>
              <a:t>– know how to construct (elements) and differences between IAM and service specific policies like S3 bucket. </a:t>
            </a:r>
            <a:endParaRPr lang="en-US" sz="11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 smtClean="0"/>
              <a:t>Read </a:t>
            </a:r>
            <a:r>
              <a:rPr lang="en-US" sz="1100" dirty="0"/>
              <a:t>and re-read Security Whitepapers! </a:t>
            </a:r>
            <a:endParaRPr lang="en-US" sz="11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/>
              <a:t>Top 10 AWS Identity and Access Management (IAM) Best Practices:</a:t>
            </a:r>
            <a:r>
              <a:rPr lang="en-US" sz="1100" dirty="0"/>
              <a:t> </a:t>
            </a:r>
            <a:r>
              <a:rPr lang="en-US" sz="1100" dirty="0" smtClean="0">
                <a:hlinkClick r:id="rId3"/>
              </a:rPr>
              <a:t>https://www.youtube.com/watch?v=4AZX8COgnmU</a:t>
            </a:r>
            <a:endParaRPr lang="en-US" sz="11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/>
              <a:t>Security Best Practices on AWS</a:t>
            </a:r>
            <a:r>
              <a:rPr lang="en-US" sz="1100" dirty="0"/>
              <a:t>: </a:t>
            </a:r>
            <a:r>
              <a:rPr lang="en-US" sz="1100" dirty="0">
                <a:hlinkClick r:id="rId4"/>
              </a:rPr>
              <a:t>https://</a:t>
            </a:r>
            <a:r>
              <a:rPr lang="en-US" sz="1100" dirty="0" smtClean="0">
                <a:hlinkClick r:id="rId4"/>
              </a:rPr>
              <a:t>www.youtube.com/watch?v=q79kFxwUEqM</a:t>
            </a:r>
            <a:endParaRPr lang="en-US" sz="11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40249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/>
          </p:cNvSpPr>
          <p:nvPr/>
        </p:nvSpPr>
        <p:spPr bwMode="auto">
          <a:xfrm>
            <a:off x="304800" y="1396142"/>
            <a:ext cx="914401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8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14.</a:t>
            </a:r>
            <a:endParaRPr lang="en-US" sz="48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210312"/>
            <a:ext cx="8229600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/>
              <a:t>AWS Certified Solutions Architect - Associate Level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219200" y="1396142"/>
            <a:ext cx="6590697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dirty="0" smtClean="0"/>
              <a:t>TIPS: </a:t>
            </a:r>
            <a:r>
              <a:rPr lang="en-US" sz="1600" dirty="0"/>
              <a:t>Networking </a:t>
            </a:r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241935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Know VPC very well (Subnets, IGW, NAT, Route Table, ENI, VGW, CIDR notations, SG, EIP), 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Regional </a:t>
            </a:r>
            <a:r>
              <a:rPr lang="en-US" sz="1100" dirty="0"/>
              <a:t>vs. AZ </a:t>
            </a:r>
            <a:r>
              <a:rPr lang="en-US" sz="1100" dirty="0" smtClean="0"/>
              <a:t>constructs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Selecting the Best VPC Network Architecture</a:t>
            </a:r>
            <a:r>
              <a:rPr lang="en-US" sz="1100" dirty="0"/>
              <a:t>: </a:t>
            </a:r>
            <a:r>
              <a:rPr lang="en-US" sz="1100" dirty="0" smtClean="0">
                <a:hlinkClick r:id="rId3"/>
              </a:rPr>
              <a:t>https://www.youtube.com/watch?v=m6Q5dWjFdiU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From One to Many - Evolving VPC Design</a:t>
            </a:r>
            <a:r>
              <a:rPr lang="en-US" sz="1100" dirty="0"/>
              <a:t>: </a:t>
            </a:r>
            <a:r>
              <a:rPr lang="en-US" sz="1100" dirty="0">
                <a:hlinkClick r:id="rId4"/>
              </a:rPr>
              <a:t>https://</a:t>
            </a:r>
            <a:r>
              <a:rPr lang="en-US" sz="1100" dirty="0" smtClean="0">
                <a:hlinkClick r:id="rId4"/>
              </a:rPr>
              <a:t>www.youtube.com/watch?v=GKSsJJqzyyI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27681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/>
          </p:cNvSpPr>
          <p:nvPr/>
        </p:nvSpPr>
        <p:spPr bwMode="auto">
          <a:xfrm>
            <a:off x="304800" y="1396142"/>
            <a:ext cx="914401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8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15.</a:t>
            </a:r>
            <a:endParaRPr lang="en-US" sz="48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210312"/>
            <a:ext cx="8229600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/>
              <a:t>AWS Certified Solutions Architect - Associate Level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219200" y="1396142"/>
            <a:ext cx="6590697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dirty="0" smtClean="0"/>
              <a:t>TIPS: </a:t>
            </a:r>
            <a:r>
              <a:rPr lang="en-US" sz="1600" dirty="0"/>
              <a:t>Scalability  </a:t>
            </a:r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2343150"/>
            <a:ext cx="7467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Whitepapers! 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Know </a:t>
            </a:r>
            <a:r>
              <a:rPr lang="en-US" sz="1100" dirty="0"/>
              <a:t>how to architect a self-healing scalable applications on AWS (</a:t>
            </a:r>
            <a:r>
              <a:rPr lang="en-US" sz="1100" dirty="0" err="1"/>
              <a:t>Autoscaling</a:t>
            </a:r>
            <a:r>
              <a:rPr lang="en-US" sz="1100" dirty="0"/>
              <a:t> constructs like lunch </a:t>
            </a:r>
            <a:r>
              <a:rPr lang="en-US" sz="1100" dirty="0" err="1"/>
              <a:t>config</a:t>
            </a:r>
            <a:r>
              <a:rPr lang="en-US" sz="1100" dirty="0"/>
              <a:t>\ASG\Conditions\Policies, Bootstrapping, </a:t>
            </a:r>
            <a:r>
              <a:rPr lang="en-US" sz="1100" dirty="0" err="1"/>
              <a:t>CloudFormation</a:t>
            </a:r>
            <a:r>
              <a:rPr lang="en-US" sz="1100" dirty="0"/>
              <a:t>, EC2 Metadata, CloudWatch Metrics and monitoring) 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AWS re: Invent STG 303: Building Scalable Applications on Amazon S3</a:t>
            </a:r>
            <a:r>
              <a:rPr lang="en-US" sz="1100" dirty="0"/>
              <a:t>: </a:t>
            </a:r>
            <a:r>
              <a:rPr lang="en-US" sz="1100" dirty="0">
                <a:hlinkClick r:id="rId3"/>
              </a:rPr>
              <a:t>https://</a:t>
            </a:r>
            <a:r>
              <a:rPr lang="en-US" sz="1100" dirty="0" smtClean="0">
                <a:hlinkClick r:id="rId3"/>
              </a:rPr>
              <a:t>www.youtube.com/watch?v=YYnVRYbUR6A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Building Scalable Windows and .NET Apps on AWS</a:t>
            </a:r>
            <a:r>
              <a:rPr lang="en-US" sz="1100" dirty="0"/>
              <a:t>: </a:t>
            </a:r>
            <a:r>
              <a:rPr lang="en-US" sz="1100" dirty="0">
                <a:hlinkClick r:id="rId4"/>
              </a:rPr>
              <a:t>https://</a:t>
            </a:r>
            <a:r>
              <a:rPr lang="en-US" sz="1100" dirty="0" smtClean="0">
                <a:hlinkClick r:id="rId4"/>
              </a:rPr>
              <a:t>www.youtube.com/watch?v=SIs2ektEXq4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Massive Message Processing with Amazon SQS and Amazon DynamoDB</a:t>
            </a:r>
            <a:r>
              <a:rPr lang="en-US" sz="1100" dirty="0"/>
              <a:t>: </a:t>
            </a:r>
            <a:r>
              <a:rPr lang="en-US" sz="1100" dirty="0">
                <a:hlinkClick r:id="rId5"/>
              </a:rPr>
              <a:t>https://</a:t>
            </a:r>
            <a:r>
              <a:rPr lang="en-US" sz="1100" dirty="0" smtClean="0">
                <a:hlinkClick r:id="rId5"/>
              </a:rPr>
              <a:t>www.youtube.com/watch?v=n9pMxdUbBGs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Scale Your Application while Improving Performance and Lowering Costs</a:t>
            </a:r>
            <a:r>
              <a:rPr lang="en-US" sz="1100" dirty="0"/>
              <a:t>: https://www.youtube.com/watch?v=6EKKKtdoRcA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/>
              <a:t>AWS </a:t>
            </a:r>
            <a:r>
              <a:rPr lang="en-US" sz="1100" b="1" dirty="0"/>
              <a:t>re: Invent ARC 205: Building Web-Scale Applications With AWS</a:t>
            </a:r>
            <a:r>
              <a:rPr lang="en-US" sz="1100" dirty="0"/>
              <a:t>: </a:t>
            </a:r>
            <a:r>
              <a:rPr lang="en-US" sz="1100" dirty="0">
                <a:hlinkClick r:id="rId6"/>
              </a:rPr>
              <a:t>https://</a:t>
            </a:r>
            <a:r>
              <a:rPr lang="en-US" sz="1100" dirty="0" smtClean="0">
                <a:hlinkClick r:id="rId6"/>
              </a:rPr>
              <a:t>www.youtube.com/watch?v=2wZAN2_W6Ns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882082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/>
          </p:cNvSpPr>
          <p:nvPr/>
        </p:nvSpPr>
        <p:spPr bwMode="auto">
          <a:xfrm>
            <a:off x="304800" y="1396142"/>
            <a:ext cx="914401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8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16.</a:t>
            </a:r>
            <a:endParaRPr lang="en-US" sz="48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210312"/>
            <a:ext cx="8229600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/>
              <a:t>AWS Certified Solutions Architect - Associate Level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219200" y="1396142"/>
            <a:ext cx="6590697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dirty="0" smtClean="0"/>
              <a:t>TIPS: </a:t>
            </a:r>
            <a:r>
              <a:rPr lang="en-US" sz="1600" dirty="0"/>
              <a:t>Content </a:t>
            </a:r>
            <a:r>
              <a:rPr lang="en-US" sz="1600" dirty="0" smtClean="0"/>
              <a:t>Delivery</a:t>
            </a:r>
            <a:r>
              <a:rPr lang="en-US" sz="1600" dirty="0"/>
              <a:t>  </a:t>
            </a:r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2419350"/>
            <a:ext cx="7467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Route53 (Latency based vs. Round Robin vs. Weighted, CNAME vs. Alias vs. A vs. AAA entries, Zone Apex); 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ELB </a:t>
            </a:r>
            <a:r>
              <a:rPr lang="en-US" sz="1100" dirty="0"/>
              <a:t>(Public vs. Private VPC set up) – good for Web and App tiers but not suitable for DB – regional service – can set up Sticky Sessions if necessary but its anti-pattern; 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 smtClean="0"/>
              <a:t>CloudFront</a:t>
            </a:r>
            <a:r>
              <a:rPr lang="en-US" sz="1100" dirty="0" smtClean="0"/>
              <a:t> </a:t>
            </a:r>
            <a:r>
              <a:rPr lang="en-US" sz="1100" dirty="0"/>
              <a:t>– global service with POPs edge locations – latency based routing and caching – origin could be S3 or any other web server – use cases static web sites\images\videos\live streaming; 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S3 </a:t>
            </a:r>
            <a:r>
              <a:rPr lang="en-US" sz="1100" dirty="0"/>
              <a:t>is HTTP\HTTPs object oriented storage system with GET\PUT REST capabilities – content can be served directly with right permission within a region. 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/>
              <a:t>Introduction </a:t>
            </a:r>
            <a:r>
              <a:rPr lang="en-US" sz="1100" b="1" dirty="0"/>
              <a:t>to Amazon </a:t>
            </a:r>
            <a:r>
              <a:rPr lang="en-US" sz="1100" b="1" dirty="0" err="1" smtClean="0"/>
              <a:t>CloudFront</a:t>
            </a:r>
            <a:r>
              <a:rPr lang="en-US" sz="1100" dirty="0"/>
              <a:t>: </a:t>
            </a:r>
            <a:r>
              <a:rPr lang="en-US" sz="1100" dirty="0">
                <a:hlinkClick r:id="rId3"/>
              </a:rPr>
              <a:t>https://</a:t>
            </a:r>
            <a:r>
              <a:rPr lang="en-US" sz="1100" dirty="0" smtClean="0">
                <a:hlinkClick r:id="rId3"/>
              </a:rPr>
              <a:t>www.youtube.com/watch?v=k-nCMrmxmgs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Using Amazon </a:t>
            </a:r>
            <a:r>
              <a:rPr lang="en-US" sz="1100" b="1" dirty="0" err="1"/>
              <a:t>CloudFront</a:t>
            </a:r>
            <a:r>
              <a:rPr lang="en-US" sz="1100" b="1" dirty="0"/>
              <a:t> to Protect Your Content Delivery: </a:t>
            </a:r>
            <a:r>
              <a:rPr lang="en-US" sz="1100" dirty="0">
                <a:hlinkClick r:id="rId4"/>
              </a:rPr>
              <a:t>https://</a:t>
            </a:r>
            <a:r>
              <a:rPr lang="en-US" sz="1100" dirty="0" smtClean="0">
                <a:hlinkClick r:id="rId4"/>
              </a:rPr>
              <a:t>www.youtube.com/watch?v=tpdlVrliMf0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750282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/>
          </p:cNvSpPr>
          <p:nvPr/>
        </p:nvSpPr>
        <p:spPr bwMode="auto">
          <a:xfrm>
            <a:off x="304800" y="1396142"/>
            <a:ext cx="914401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8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17.</a:t>
            </a:r>
            <a:endParaRPr lang="en-US" sz="48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210312"/>
            <a:ext cx="8229600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/>
              <a:t>AWS Certified Solutions Architect - Associate Level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219200" y="1396142"/>
            <a:ext cx="6590697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dirty="0" smtClean="0"/>
              <a:t>TIPS: </a:t>
            </a:r>
            <a:r>
              <a:rPr lang="en-US" sz="1600" dirty="0"/>
              <a:t>EC2 Sizing and Families</a:t>
            </a:r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2419350"/>
            <a:ext cx="7467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There may be questions about Families (optimized for Memory vs. Network vs. Storage vs. GPU) 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Instance Types:</a:t>
            </a:r>
            <a:r>
              <a:rPr lang="en-US" sz="1100" dirty="0"/>
              <a:t> </a:t>
            </a:r>
            <a:r>
              <a:rPr lang="en-US" sz="1100" dirty="0">
                <a:hlinkClick r:id="rId3"/>
              </a:rPr>
              <a:t>http://aws.amazon.com/ec2/instance-types</a:t>
            </a:r>
            <a:r>
              <a:rPr lang="en-US" sz="1100" dirty="0" smtClean="0">
                <a:hlinkClick r:id="rId3"/>
              </a:rPr>
              <a:t>/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Purchasing Options</a:t>
            </a:r>
            <a:r>
              <a:rPr lang="en-US" sz="1100" dirty="0"/>
              <a:t>: </a:t>
            </a:r>
            <a:r>
              <a:rPr lang="en-US" sz="1100" dirty="0">
                <a:hlinkClick r:id="rId4"/>
              </a:rPr>
              <a:t>http://aws.amazon.com/ec2/purchasing-options</a:t>
            </a:r>
            <a:r>
              <a:rPr lang="en-US" sz="1100" dirty="0" smtClean="0">
                <a:hlinkClick r:id="rId4"/>
              </a:rPr>
              <a:t>/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Improving Availability &amp; Lowering Costs with Auto Scaling &amp; Amazon </a:t>
            </a:r>
            <a:r>
              <a:rPr lang="en-US" sz="1100" b="1" dirty="0" smtClean="0"/>
              <a:t>EC2</a:t>
            </a:r>
            <a:r>
              <a:rPr lang="en-US" sz="1100" dirty="0"/>
              <a:t>: </a:t>
            </a:r>
            <a:r>
              <a:rPr lang="en-US" sz="1100" dirty="0">
                <a:hlinkClick r:id="rId5"/>
              </a:rPr>
              <a:t>https://www.youtube.com/watch?v=_</a:t>
            </a:r>
            <a:r>
              <a:rPr lang="en-US" sz="1100" dirty="0" smtClean="0">
                <a:hlinkClick r:id="rId5"/>
              </a:rPr>
              <a:t>fbkAq4mUW0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305707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/>
          </p:cNvSpPr>
          <p:nvPr/>
        </p:nvSpPr>
        <p:spPr bwMode="auto">
          <a:xfrm>
            <a:off x="304800" y="1396142"/>
            <a:ext cx="914401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8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18.</a:t>
            </a:r>
            <a:endParaRPr lang="en-US" sz="48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210312"/>
            <a:ext cx="8229600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/>
              <a:t>AWS Certified Solutions Architect - Associate Level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219200" y="1396142"/>
            <a:ext cx="6590697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dirty="0" smtClean="0"/>
              <a:t>TIPS: Pricing</a:t>
            </a:r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2419350"/>
            <a:ext cx="746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How to architect for cost – On-demand vs. RI vs. Spot, Free Tier for a year, Managed services more cost effective than customer managed on EC2. Turn off what you don’t use. 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Billing </a:t>
            </a:r>
            <a:r>
              <a:rPr lang="en-US" sz="1100" dirty="0"/>
              <a:t>alerts and monitoring with consolidated billing across accounts, utilizing tagging. Scale In after scaling out. 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Downsize </a:t>
            </a:r>
            <a:r>
              <a:rPr lang="en-US" sz="1100" dirty="0"/>
              <a:t>instances proactively when demand is low. 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Estimating the cost of running a 3-Tier Web Hosting Application</a:t>
            </a:r>
            <a:r>
              <a:rPr lang="en-US" sz="1100" dirty="0"/>
              <a:t>: </a:t>
            </a:r>
            <a:r>
              <a:rPr lang="en-US" sz="1100" dirty="0">
                <a:hlinkClick r:id="rId3"/>
              </a:rPr>
              <a:t>https://</a:t>
            </a:r>
            <a:r>
              <a:rPr lang="en-US" sz="1100" dirty="0" smtClean="0">
                <a:hlinkClick r:id="rId3"/>
              </a:rPr>
              <a:t>www.youtube.com/watch?v=PsEX3W6lHN4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Reducing Cost &amp; Maximizing Efficiency</a:t>
            </a:r>
            <a:r>
              <a:rPr lang="en-US" sz="1100" dirty="0"/>
              <a:t>: Tightening the Belt on AWS: </a:t>
            </a:r>
            <a:r>
              <a:rPr lang="en-US" sz="1100" dirty="0">
                <a:hlinkClick r:id="rId4"/>
              </a:rPr>
              <a:t>https://</a:t>
            </a:r>
            <a:r>
              <a:rPr lang="en-US" sz="1100" dirty="0" smtClean="0">
                <a:hlinkClick r:id="rId4"/>
              </a:rPr>
              <a:t>www.youtube.com/watch?v=lm-MSlc3m-k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53962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/>
          </p:cNvSpPr>
          <p:nvPr/>
        </p:nvSpPr>
        <p:spPr bwMode="auto">
          <a:xfrm>
            <a:off x="1219200" y="2266950"/>
            <a:ext cx="2658534" cy="707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533401" y="1396142"/>
            <a:ext cx="685799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8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1.</a:t>
            </a:r>
            <a:endParaRPr lang="en-US" sz="48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210312"/>
            <a:ext cx="8229600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/>
              <a:t>AWS Certified Solutions Architect - Associate Level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219200" y="1396142"/>
            <a:ext cx="6590697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AWS Exam Certification Site</a:t>
            </a:r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1219200" y="1962150"/>
            <a:ext cx="6477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2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3"/>
              </a:rPr>
              <a:t>http://aws.amazon.com/certification/certification-levels/certified-solutions-architect-associate</a:t>
            </a:r>
            <a:r>
              <a:rPr lang="en-US" sz="12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3"/>
              </a:rPr>
              <a:t>/</a:t>
            </a:r>
            <a:endParaRPr lang="en-US" sz="1200" dirty="0" smtClean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  <a:p>
            <a:r>
              <a:rPr lang="en-US" sz="12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4"/>
              </a:rPr>
              <a:t>http://aws.amazon.com/certification/faqs</a:t>
            </a:r>
            <a:r>
              <a:rPr lang="en-US" sz="12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4"/>
              </a:rPr>
              <a:t>/</a:t>
            </a:r>
            <a:endParaRPr lang="en-US" sz="1600" dirty="0" smtClean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  <a:p>
            <a:endParaRPr lang="en-US" sz="1600" dirty="0" smtClean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~ 750 </a:t>
            </a:r>
            <a:r>
              <a:rPr lang="en-US" sz="1200" dirty="0" err="1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Kryterion</a:t>
            </a:r>
            <a:r>
              <a:rPr lang="en-US" sz="12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 centers </a:t>
            </a:r>
            <a:r>
              <a:rPr lang="en-US" sz="12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globally</a:t>
            </a:r>
            <a:endParaRPr lang="en-US" sz="12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No pre-</a:t>
            </a:r>
            <a:r>
              <a:rPr lang="en-US" sz="1200" dirty="0" err="1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req’s</a:t>
            </a:r>
            <a:r>
              <a:rPr lang="en-US" sz="12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 (Architecting with AWS </a:t>
            </a:r>
            <a:r>
              <a:rPr lang="en-US" sz="12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training recommended </a:t>
            </a:r>
            <a:r>
              <a:rPr lang="en-US" sz="12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though)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AWS Business Professional and AWS Tech Professional (nice to have them cleared as well</a:t>
            </a:r>
            <a:r>
              <a:rPr lang="en-US" sz="12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)</a:t>
            </a:r>
          </a:p>
          <a:p>
            <a:r>
              <a:rPr lang="en-US" sz="12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 </a:t>
            </a:r>
            <a:r>
              <a:rPr lang="en-US" sz="12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  (</a:t>
            </a:r>
            <a:r>
              <a:rPr lang="en-US" sz="12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APN Portal Self register - </a:t>
            </a:r>
            <a:r>
              <a:rPr lang="en-US" sz="12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5"/>
              </a:rPr>
              <a:t>https://www.apn-portal.com/</a:t>
            </a:r>
            <a:r>
              <a:rPr lang="en-US" sz="12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5"/>
              </a:rPr>
              <a:t>selfregisterpartner</a:t>
            </a:r>
            <a:r>
              <a:rPr lang="en-US" sz="12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437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/>
          </p:cNvSpPr>
          <p:nvPr/>
        </p:nvSpPr>
        <p:spPr bwMode="auto">
          <a:xfrm>
            <a:off x="304800" y="1396142"/>
            <a:ext cx="914401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8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19.</a:t>
            </a:r>
            <a:endParaRPr lang="en-US" sz="48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210312"/>
            <a:ext cx="8229600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/>
              <a:t>AWS Certified Solutions Architect - Associate Level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219200" y="1396142"/>
            <a:ext cx="6590697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dirty="0" smtClean="0"/>
              <a:t>TIPS: </a:t>
            </a:r>
            <a:r>
              <a:rPr lang="en-US" sz="1600" dirty="0"/>
              <a:t>Storage </a:t>
            </a:r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2419350"/>
            <a:ext cx="7467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Ephemeral (direct attached) vs. Block Storage (EBS) vs. OO (S3) vs. RDS vs. NoSQL (DynamoDB) </a:t>
            </a:r>
            <a:endParaRPr lang="en-US" sz="11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Introduction to Amazon Elastic Block Store</a:t>
            </a:r>
            <a:r>
              <a:rPr lang="en-US" sz="1100" dirty="0"/>
              <a:t>: </a:t>
            </a:r>
            <a:r>
              <a:rPr lang="en-US" sz="1100" dirty="0">
                <a:hlinkClick r:id="rId3"/>
              </a:rPr>
              <a:t>https://</a:t>
            </a:r>
            <a:r>
              <a:rPr lang="en-US" sz="1100" dirty="0" smtClean="0">
                <a:hlinkClick r:id="rId3"/>
              </a:rPr>
              <a:t>www.youtube.com/watch?v=DKftR47Ljvw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Instance Store</a:t>
            </a:r>
            <a:r>
              <a:rPr lang="en-US" sz="1100" dirty="0"/>
              <a:t>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docs.aws.amazon.com/AWSEC2/latest/UserGuide/InstanceStorage.html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Introduction to Amazon Simple Storage Service (S3)</a:t>
            </a:r>
            <a:r>
              <a:rPr lang="en-US" sz="1100" dirty="0"/>
              <a:t>: </a:t>
            </a:r>
            <a:r>
              <a:rPr lang="en-US" sz="1100" dirty="0">
                <a:hlinkClick r:id="rId5"/>
              </a:rPr>
              <a:t>https://</a:t>
            </a:r>
            <a:r>
              <a:rPr lang="en-US" sz="1100" dirty="0" smtClean="0">
                <a:hlinkClick r:id="rId5"/>
              </a:rPr>
              <a:t>www.youtube.com/watch?v=gRLs5t-iS_Y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Maximizing Amazon S3 </a:t>
            </a:r>
            <a:r>
              <a:rPr lang="en-US" sz="1100" b="1" dirty="0" smtClean="0"/>
              <a:t>Performance</a:t>
            </a:r>
            <a:r>
              <a:rPr lang="en-US" sz="1100" dirty="0" smtClean="0"/>
              <a:t>: </a:t>
            </a:r>
            <a:r>
              <a:rPr lang="en-US" sz="1100" dirty="0">
                <a:hlinkClick r:id="rId6"/>
              </a:rPr>
              <a:t>https://</a:t>
            </a:r>
            <a:r>
              <a:rPr lang="en-US" sz="1100" dirty="0" smtClean="0">
                <a:hlinkClick r:id="rId6"/>
              </a:rPr>
              <a:t>www.youtube.com/watch?v=uXHw0Xae2ww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Introduction to Amazon Relational Database Service</a:t>
            </a:r>
            <a:r>
              <a:rPr lang="en-US" sz="1100" dirty="0"/>
              <a:t>: </a:t>
            </a:r>
            <a:r>
              <a:rPr lang="en-US" sz="1100" dirty="0">
                <a:hlinkClick r:id="rId7"/>
              </a:rPr>
              <a:t>https://</a:t>
            </a:r>
            <a:r>
              <a:rPr lang="en-US" sz="1100" dirty="0" smtClean="0">
                <a:hlinkClick r:id="rId7"/>
              </a:rPr>
              <a:t>www.youtube.com/watch?v=Kz1zmyHw9G0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AWS Storage and Database Architecture Best Practices</a:t>
            </a:r>
            <a:r>
              <a:rPr lang="en-US" sz="1100" dirty="0"/>
              <a:t>: </a:t>
            </a:r>
            <a:r>
              <a:rPr lang="en-US" sz="1100" dirty="0">
                <a:hlinkClick r:id="rId8"/>
              </a:rPr>
              <a:t>https://</a:t>
            </a:r>
            <a:r>
              <a:rPr lang="en-US" sz="1100" dirty="0" smtClean="0">
                <a:hlinkClick r:id="rId8"/>
              </a:rPr>
              <a:t>www.youtube.com/watch?v=j6cxi1YoXRk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035235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/>
          </p:cNvSpPr>
          <p:nvPr/>
        </p:nvSpPr>
        <p:spPr bwMode="auto">
          <a:xfrm>
            <a:off x="304800" y="1396142"/>
            <a:ext cx="914401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8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20.</a:t>
            </a:r>
            <a:endParaRPr lang="en-US" sz="48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210312"/>
            <a:ext cx="8229600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/>
              <a:t>AWS Certified Solutions Architect - Associate Level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219200" y="1396142"/>
            <a:ext cx="6590697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dirty="0" smtClean="0"/>
              <a:t>TIPS: </a:t>
            </a:r>
            <a:r>
              <a:rPr lang="en-US" sz="1600" dirty="0"/>
              <a:t>HA, </a:t>
            </a:r>
            <a:r>
              <a:rPr lang="en-US" sz="1600" dirty="0" smtClean="0"/>
              <a:t>Backup </a:t>
            </a:r>
            <a:r>
              <a:rPr lang="en-US" sz="1600" dirty="0"/>
              <a:t>and </a:t>
            </a:r>
            <a:r>
              <a:rPr lang="en-US" sz="1600" dirty="0" smtClean="0"/>
              <a:t>DR</a:t>
            </a:r>
            <a:r>
              <a:rPr lang="en-US" sz="1600" dirty="0"/>
              <a:t> </a:t>
            </a:r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2419350"/>
            <a:ext cx="74676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Whitepaper! 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EBS </a:t>
            </a:r>
            <a:r>
              <a:rPr lang="en-US" sz="1100" dirty="0"/>
              <a:t>Snapshots, AMI, restore from snapshot to new EBS and mount to EC2; 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Push </a:t>
            </a:r>
            <a:r>
              <a:rPr lang="en-US" sz="1100" dirty="0"/>
              <a:t>snapshots to S3 bucket to Glacier (VTL); 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S3</a:t>
            </a:r>
            <a:r>
              <a:rPr lang="en-US" sz="1100" dirty="0"/>
              <a:t>, AMI, Glacier are Regional services but EC2 and EBS are AZ dependent! RDS snapshots and data replication across regions. 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Patterns for High Availability</a:t>
            </a:r>
            <a:r>
              <a:rPr lang="en-US" sz="1100" dirty="0"/>
              <a:t>: </a:t>
            </a:r>
            <a:r>
              <a:rPr lang="en-US" sz="1100" dirty="0">
                <a:hlinkClick r:id="rId3"/>
              </a:rPr>
              <a:t>http://</a:t>
            </a:r>
            <a:r>
              <a:rPr lang="en-US" sz="1100" dirty="0" smtClean="0">
                <a:hlinkClick r:id="rId3"/>
              </a:rPr>
              <a:t>en.clouddesignpattern.org/index.php/Main_Page#Patterns_for_High_Availability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/>
              <a:t>Architecting </a:t>
            </a:r>
            <a:r>
              <a:rPr lang="en-US" sz="1100" b="1" dirty="0"/>
              <a:t>for High Availability &amp; Multi-Availability Zones on AWS</a:t>
            </a:r>
            <a:r>
              <a:rPr lang="en-US" sz="1100" dirty="0"/>
              <a:t>: </a:t>
            </a:r>
            <a:r>
              <a:rPr lang="en-US" sz="1100" dirty="0">
                <a:hlinkClick r:id="rId4"/>
              </a:rPr>
              <a:t>https://</a:t>
            </a:r>
            <a:r>
              <a:rPr lang="en-US" sz="1100" dirty="0" smtClean="0">
                <a:hlinkClick r:id="rId4"/>
              </a:rPr>
              <a:t>www.youtube.com/watch?v=6uE2XULbT3o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Backup and Archiving in the AWS Cloud</a:t>
            </a:r>
            <a:r>
              <a:rPr lang="en-US" sz="1100" dirty="0"/>
              <a:t>: </a:t>
            </a:r>
            <a:r>
              <a:rPr lang="en-US" sz="1100" dirty="0">
                <a:hlinkClick r:id="rId5"/>
              </a:rPr>
              <a:t>https://</a:t>
            </a:r>
            <a:r>
              <a:rPr lang="en-US" sz="1100" dirty="0" smtClean="0">
                <a:hlinkClick r:id="rId5"/>
              </a:rPr>
              <a:t>www.youtube.com/watch?v=mgxZZpoufTI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Backup and Recovery</a:t>
            </a:r>
            <a:r>
              <a:rPr lang="en-US" sz="1100" dirty="0"/>
              <a:t>: </a:t>
            </a:r>
            <a:r>
              <a:rPr lang="en-US" sz="1100" dirty="0">
                <a:hlinkClick r:id="rId6"/>
              </a:rPr>
              <a:t>http://aws.amazon.com/backup-recovery</a:t>
            </a:r>
            <a:r>
              <a:rPr lang="en-US" sz="1100" dirty="0" smtClean="0">
                <a:hlinkClick r:id="rId6"/>
              </a:rPr>
              <a:t>/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AWS Storage and Database Architecture Best Practices</a:t>
            </a:r>
            <a:r>
              <a:rPr lang="en-US" sz="1100" dirty="0"/>
              <a:t>: </a:t>
            </a:r>
            <a:r>
              <a:rPr lang="en-US" sz="1100" dirty="0">
                <a:hlinkClick r:id="rId7"/>
              </a:rPr>
              <a:t>https://www.youtube.com/watch?v=j6cxi1YoXRk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Archiving Amazon S3 Data to Amazon Glacier</a:t>
            </a:r>
            <a:r>
              <a:rPr lang="en-US" sz="1100" dirty="0"/>
              <a:t>: https://www.youtube.com/watch?v=_cwpengIjkw&amp;spfreload=1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Disaster Recovery Site on AWS - Minimal Cost Maximum </a:t>
            </a:r>
            <a:r>
              <a:rPr lang="en-US" sz="1100" b="1" dirty="0" smtClean="0"/>
              <a:t>Efficiency</a:t>
            </a:r>
            <a:r>
              <a:rPr lang="en-US" sz="1100" dirty="0" smtClean="0"/>
              <a:t>: </a:t>
            </a:r>
            <a:r>
              <a:rPr lang="en-US" sz="1100" dirty="0"/>
              <a:t>https://www.youtube.com/watch?v=01hSWAOJGLY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82209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/>
          </p:cNvSpPr>
          <p:nvPr/>
        </p:nvSpPr>
        <p:spPr bwMode="auto">
          <a:xfrm>
            <a:off x="304800" y="1396142"/>
            <a:ext cx="914401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8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21.</a:t>
            </a:r>
            <a:endParaRPr lang="en-US" sz="48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210312"/>
            <a:ext cx="8229600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/>
              <a:t>AWS Certified Solutions Architect - Associate Level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219200" y="1396142"/>
            <a:ext cx="6590697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dirty="0" smtClean="0"/>
              <a:t>TIPS: </a:t>
            </a:r>
            <a:r>
              <a:rPr lang="en-US" sz="1600" dirty="0"/>
              <a:t>Application Services  </a:t>
            </a:r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2343150"/>
            <a:ext cx="74676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Know SQS, SNS, SWF, CloudWatch really well!  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Getting Started with Amazon SQS</a:t>
            </a:r>
            <a:r>
              <a:rPr lang="en-US" sz="1100" dirty="0"/>
              <a:t>: </a:t>
            </a:r>
            <a:r>
              <a:rPr lang="en-US" sz="1100" dirty="0">
                <a:hlinkClick r:id="rId3"/>
              </a:rPr>
              <a:t>https://www.youtube.com/watch?v=-</a:t>
            </a:r>
            <a:r>
              <a:rPr lang="en-US" sz="1100" dirty="0" smtClean="0">
                <a:hlinkClick r:id="rId3"/>
              </a:rPr>
              <a:t>XGm2VyNV4E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AWS re: Invent SVC 105: AWS Messaging</a:t>
            </a:r>
            <a:r>
              <a:rPr lang="en-US" sz="1100" dirty="0"/>
              <a:t>: </a:t>
            </a:r>
            <a:r>
              <a:rPr lang="en-US" sz="1100" dirty="0">
                <a:hlinkClick r:id="rId4"/>
              </a:rPr>
              <a:t>https://</a:t>
            </a:r>
            <a:r>
              <a:rPr lang="en-US" sz="1100" dirty="0" smtClean="0">
                <a:hlinkClick r:id="rId4"/>
              </a:rPr>
              <a:t>www.youtube.com/watch?v=zwLC5xmCZUs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Massive Message Processing with Amazon SQS and Amazon DynamoDB</a:t>
            </a:r>
            <a:r>
              <a:rPr lang="en-US" sz="1100" dirty="0"/>
              <a:t>: </a:t>
            </a:r>
            <a:r>
              <a:rPr lang="en-US" sz="1100" dirty="0">
                <a:hlinkClick r:id="rId5"/>
              </a:rPr>
              <a:t>https://</a:t>
            </a:r>
            <a:r>
              <a:rPr lang="en-US" sz="1100" dirty="0" smtClean="0">
                <a:hlinkClick r:id="rId5"/>
              </a:rPr>
              <a:t>www.youtube.com/watch?v=n9pMxdUbBGs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Getting Started with Amazon SNS</a:t>
            </a:r>
            <a:r>
              <a:rPr lang="en-US" sz="1100" dirty="0"/>
              <a:t>: </a:t>
            </a:r>
            <a:r>
              <a:rPr lang="en-US" sz="1100" dirty="0">
                <a:hlinkClick r:id="rId6"/>
              </a:rPr>
              <a:t>https://</a:t>
            </a:r>
            <a:r>
              <a:rPr lang="en-US" sz="1100" dirty="0" smtClean="0">
                <a:hlinkClick r:id="rId6"/>
              </a:rPr>
              <a:t>www.youtube.com/watch?v=u5j1U3qFXDY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Cloud Infrastructure and Application Monitoring with Amazon CloudWatch</a:t>
            </a:r>
            <a:r>
              <a:rPr lang="en-US" sz="1100" dirty="0"/>
              <a:t>: https://www.youtube.com/watch?v=4ExkEX3ftFs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9750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/>
          </p:cNvSpPr>
          <p:nvPr/>
        </p:nvSpPr>
        <p:spPr bwMode="auto">
          <a:xfrm>
            <a:off x="304800" y="1396142"/>
            <a:ext cx="914401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8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21.</a:t>
            </a:r>
            <a:endParaRPr lang="en-US" sz="48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210312"/>
            <a:ext cx="8229600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/>
              <a:t>AWS Certified Solutions Architect - Associate Level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219200" y="1396142"/>
            <a:ext cx="6590697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dirty="0" smtClean="0"/>
              <a:t>TIPS: General Recommendation</a:t>
            </a:r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2343150"/>
            <a:ext cx="7467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Read up on placement groups and know how to use them! 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ARN </a:t>
            </a:r>
            <a:r>
              <a:rPr lang="en-US" sz="1100" dirty="0"/>
              <a:t>– know how to construct for different services like EC2, S3, ELB, EIP, VPC, EBS. Study S3 documentation and know: buckets, keys, objects, declaring object and bucket privileges\policies. 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Remember </a:t>
            </a:r>
            <a:r>
              <a:rPr lang="en-US" sz="1100" dirty="0"/>
              <a:t>everything that is doable via AWS Management Console we can accomplish via API calls either through CLI or SDK programmatically.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69032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Your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Go To: </a:t>
            </a:r>
            <a:r>
              <a:rPr lang="en-US" sz="2400" dirty="0">
                <a:hlinkClick r:id="rId2"/>
              </a:rPr>
              <a:t>https://webassessor.com/aws/</a:t>
            </a:r>
            <a:endParaRPr lang="en-US" sz="2400" dirty="0"/>
          </a:p>
          <a:p>
            <a:r>
              <a:rPr lang="en-US" sz="2400" dirty="0" smtClean="0"/>
              <a:t>Exams </a:t>
            </a:r>
            <a:r>
              <a:rPr lang="en-US" sz="2400" dirty="0"/>
              <a:t>and practice exams are delivered through our testing partner </a:t>
            </a:r>
            <a:r>
              <a:rPr lang="en-US" sz="2400" dirty="0" err="1" smtClean="0"/>
              <a:t>Kryterion</a:t>
            </a:r>
            <a:endParaRPr lang="en-US" sz="2400" dirty="0" smtClean="0"/>
          </a:p>
          <a:p>
            <a:r>
              <a:rPr lang="en-US" sz="2400" dirty="0" smtClean="0"/>
              <a:t>Under </a:t>
            </a:r>
            <a:r>
              <a:rPr lang="en-US" sz="2400" dirty="0"/>
              <a:t>“Getting Started” section click “Create an account”</a:t>
            </a:r>
          </a:p>
          <a:p>
            <a:r>
              <a:rPr lang="en-US" sz="2400" dirty="0"/>
              <a:t>Log in and select an Exam</a:t>
            </a:r>
          </a:p>
          <a:p>
            <a:r>
              <a:rPr lang="en-US" sz="2400" dirty="0"/>
              <a:t>Select a Training Center near you and schedule your time</a:t>
            </a:r>
          </a:p>
          <a:p>
            <a:r>
              <a:rPr lang="en-US" sz="2400" dirty="0"/>
              <a:t>APN Partners: To receive credit on your APN Partner Scorecard, </a:t>
            </a:r>
            <a:r>
              <a:rPr lang="en-US" sz="2400" dirty="0">
                <a:hlinkClick r:id="rId3"/>
              </a:rPr>
              <a:t>Create an APN Portal Account</a:t>
            </a:r>
            <a:r>
              <a:rPr lang="en-US" sz="2400" dirty="0"/>
              <a:t> and register for an exam with your unique firm’s domain.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86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457200" y="210312"/>
            <a:ext cx="8229600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/>
              <a:t>AWS Certified Solutions Architect - Associate Level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5600" y="2114550"/>
            <a:ext cx="2708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All the Best!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556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/>
          </p:cNvSpPr>
          <p:nvPr/>
        </p:nvSpPr>
        <p:spPr bwMode="auto">
          <a:xfrm>
            <a:off x="1219200" y="2266950"/>
            <a:ext cx="2658534" cy="707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533401" y="1396142"/>
            <a:ext cx="685799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8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2.</a:t>
            </a:r>
            <a:endParaRPr lang="en-US" sz="48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210312"/>
            <a:ext cx="8229600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/>
              <a:t>AWS Certified Solutions Architect - Associate Level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219200" y="1396142"/>
            <a:ext cx="6590697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AWS Exam Certification Guide</a:t>
            </a:r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381000" y="2571750"/>
            <a:ext cx="8610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2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3"/>
              </a:rPr>
              <a:t>http://awstrainingandcertification.s3.amazonaws.com/production/</a:t>
            </a:r>
            <a:r>
              <a:rPr lang="en-US" sz="12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3"/>
              </a:rPr>
              <a:t>AWS_certified_solutions_architect_associate_blueprint.pdf</a:t>
            </a:r>
            <a:endParaRPr lang="en-US" sz="1200" dirty="0" smtClean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  <a:p>
            <a:endParaRPr lang="en-US" sz="12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Multiple choice and multiple answers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80 minutes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~ 55 questions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65% </a:t>
            </a:r>
            <a:r>
              <a:rPr lang="en-US" sz="12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passing</a:t>
            </a:r>
          </a:p>
          <a:p>
            <a:pPr marL="285750" indent="-285750">
              <a:buFont typeface="Arial"/>
              <a:buChar char="•"/>
            </a:pPr>
            <a:endParaRPr lang="en-US" sz="12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  <a:p>
            <a:r>
              <a:rPr lang="en-US" sz="1200" b="1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Examination Blueprint</a:t>
            </a:r>
            <a:r>
              <a:rPr lang="en-US" sz="12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  (remember the topics &amp; weightage)…</a:t>
            </a:r>
          </a:p>
          <a:p>
            <a:endParaRPr lang="en-US" sz="12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Designing HA, Cost Efficient, Fault Tolerant and scalable systems – 60%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Implementation and Deployment – 10%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Data Security – 20%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Troubleshooting – 10%</a:t>
            </a:r>
          </a:p>
          <a:p>
            <a:endParaRPr lang="en-US" sz="1600" dirty="0" smtClean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  <a:p>
            <a:r>
              <a:rPr lang="en-US" sz="16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 </a:t>
            </a:r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5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/>
          </p:cNvSpPr>
          <p:nvPr/>
        </p:nvSpPr>
        <p:spPr bwMode="auto">
          <a:xfrm>
            <a:off x="1219200" y="2266950"/>
            <a:ext cx="2658534" cy="707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533401" y="1396142"/>
            <a:ext cx="685799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8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3.</a:t>
            </a:r>
            <a:endParaRPr lang="en-US" sz="48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210312"/>
            <a:ext cx="8229600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/>
              <a:t>AWS Certified Solutions Architect - Associate Level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219200" y="1396142"/>
            <a:ext cx="6590697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AWS Sample Questions</a:t>
            </a:r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1219200" y="203835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Few Sample questions at  - </a:t>
            </a:r>
            <a:r>
              <a:rPr lang="en-US" sz="12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3"/>
              </a:rPr>
              <a:t>http://aws.amazon.com/certification/certified-solutions-architect-associate</a:t>
            </a:r>
            <a:r>
              <a:rPr lang="en-US" sz="12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3"/>
              </a:rPr>
              <a:t>/</a:t>
            </a:r>
            <a:endParaRPr lang="en-US" sz="12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Practice </a:t>
            </a:r>
            <a:r>
              <a:rPr lang="en-US" sz="12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Exam also available for $</a:t>
            </a:r>
            <a:r>
              <a:rPr lang="en-US" sz="12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20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Read </a:t>
            </a:r>
            <a:r>
              <a:rPr lang="en-US" sz="12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the </a:t>
            </a:r>
            <a:r>
              <a:rPr lang="en-US" sz="12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Getting Started with AWS Self-Study Technical Training Guide For APN SI </a:t>
            </a:r>
            <a:r>
              <a:rPr lang="en-US" sz="12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Partners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No Dumps available!</a:t>
            </a:r>
            <a:endParaRPr lang="en-US" sz="12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  <a:p>
            <a:r>
              <a:rPr lang="en-US" sz="20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 </a:t>
            </a:r>
            <a:endParaRPr lang="en-US" sz="20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19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/>
          </p:cNvSpPr>
          <p:nvPr/>
        </p:nvSpPr>
        <p:spPr bwMode="auto">
          <a:xfrm>
            <a:off x="1219200" y="2266950"/>
            <a:ext cx="2658534" cy="707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533401" y="1396142"/>
            <a:ext cx="685799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8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4.</a:t>
            </a:r>
            <a:endParaRPr lang="en-US" sz="48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210312"/>
            <a:ext cx="8229600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/>
              <a:t>AWS Certified Solutions Architect - Associate Level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219200" y="1396142"/>
            <a:ext cx="6590697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Whitepaper Review</a:t>
            </a:r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1219200" y="1962150"/>
            <a:ext cx="659069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3"/>
              </a:rPr>
              <a:t>http://aws.amazon.com/whitepapers</a:t>
            </a:r>
            <a:r>
              <a:rPr lang="en-US" sz="16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3"/>
              </a:rPr>
              <a:t>/</a:t>
            </a:r>
            <a:endParaRPr lang="en-US" sz="1600" dirty="0" smtClean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  <a:p>
            <a:pPr marL="342900" indent="-342900">
              <a:spcAft>
                <a:spcPts val="400"/>
              </a:spcAft>
              <a:buFont typeface="+mj-lt"/>
              <a:buAutoNum type="alphaLcPeriod"/>
            </a:pPr>
            <a:r>
              <a:rPr lang="en-US" sz="14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4"/>
              </a:rPr>
              <a:t>Overview </a:t>
            </a:r>
            <a:r>
              <a:rPr lang="en-US" sz="14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4"/>
              </a:rPr>
              <a:t>of Amazon Web Services </a:t>
            </a:r>
            <a:endParaRPr lang="en-US" sz="14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  <a:p>
            <a:pPr marL="342900" indent="-342900">
              <a:spcAft>
                <a:spcPts val="400"/>
              </a:spcAft>
              <a:buFont typeface="+mj-lt"/>
              <a:buAutoNum type="alphaLcPeriod"/>
            </a:pPr>
            <a:r>
              <a:rPr lang="en-US" sz="14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5"/>
              </a:rPr>
              <a:t>Overview </a:t>
            </a:r>
            <a:r>
              <a:rPr lang="en-US" sz="14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5"/>
              </a:rPr>
              <a:t>of Security Processes </a:t>
            </a:r>
            <a:endParaRPr lang="en-US" sz="14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  <a:p>
            <a:pPr marL="342900" indent="-342900">
              <a:spcAft>
                <a:spcPts val="400"/>
              </a:spcAft>
              <a:buFont typeface="+mj-lt"/>
              <a:buAutoNum type="alphaLcPeriod"/>
            </a:pPr>
            <a:r>
              <a:rPr lang="en-US" sz="14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6"/>
              </a:rPr>
              <a:t>AWS </a:t>
            </a:r>
            <a:r>
              <a:rPr lang="en-US" sz="14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6"/>
              </a:rPr>
              <a:t>Risk &amp; Compliance Whitepaper </a:t>
            </a:r>
            <a:endParaRPr lang="en-US" sz="14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  <a:p>
            <a:pPr marL="342900" indent="-342900">
              <a:spcAft>
                <a:spcPts val="400"/>
              </a:spcAft>
              <a:buFont typeface="+mj-lt"/>
              <a:buAutoNum type="alphaLcPeriod"/>
            </a:pPr>
            <a:r>
              <a:rPr lang="en-US" sz="14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7"/>
              </a:rPr>
              <a:t>Storage </a:t>
            </a:r>
            <a:r>
              <a:rPr lang="en-US" sz="14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7"/>
              </a:rPr>
              <a:t>Options in the Cloud </a:t>
            </a:r>
            <a:endParaRPr lang="en-US" sz="14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  <a:p>
            <a:pPr marL="342900" indent="-342900">
              <a:spcAft>
                <a:spcPts val="400"/>
              </a:spcAft>
              <a:buFont typeface="+mj-lt"/>
              <a:buAutoNum type="alphaLcPeriod"/>
            </a:pPr>
            <a:r>
              <a:rPr lang="en-US" sz="14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8"/>
              </a:rPr>
              <a:t>Architecting for the AWS Cloud: Best Practices </a:t>
            </a:r>
            <a:endParaRPr lang="en-US" sz="1400" dirty="0" smtClean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  <a:p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9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/>
          </p:cNvSpPr>
          <p:nvPr/>
        </p:nvSpPr>
        <p:spPr bwMode="auto">
          <a:xfrm>
            <a:off x="1219200" y="2266950"/>
            <a:ext cx="2658534" cy="707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533401" y="1396142"/>
            <a:ext cx="685799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8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5.</a:t>
            </a:r>
            <a:endParaRPr lang="en-US" sz="48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210312"/>
            <a:ext cx="8229600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/>
              <a:t>AWS Certified Solutions Architect - Associate Level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219200" y="1396142"/>
            <a:ext cx="6590697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Architecture Center</a:t>
            </a:r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1219200" y="1962150"/>
            <a:ext cx="659069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spcAft>
                <a:spcPts val="1200"/>
              </a:spcAft>
            </a:pPr>
            <a:r>
              <a:rPr lang="en-US" sz="16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3"/>
              </a:rPr>
              <a:t>http://www.aws.amazon.com</a:t>
            </a:r>
            <a:r>
              <a:rPr lang="en-US" sz="16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3"/>
              </a:rPr>
              <a:t>/</a:t>
            </a:r>
            <a:r>
              <a:rPr lang="en-US" sz="16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3"/>
              </a:rPr>
              <a:t>architecture</a:t>
            </a:r>
            <a:r>
              <a:rPr lang="en-US" sz="16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 </a:t>
            </a:r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33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/>
          </p:cNvSpPr>
          <p:nvPr/>
        </p:nvSpPr>
        <p:spPr bwMode="auto">
          <a:xfrm>
            <a:off x="1219200" y="2266950"/>
            <a:ext cx="2658534" cy="707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533401" y="1396142"/>
            <a:ext cx="685799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8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6.</a:t>
            </a:r>
            <a:endParaRPr lang="en-US" sz="48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210312"/>
            <a:ext cx="8229600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/>
              <a:t>AWS Certified Solutions Architect - Associate Level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219200" y="1396142"/>
            <a:ext cx="6590697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Labs</a:t>
            </a:r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1219200" y="1962150"/>
            <a:ext cx="659069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3"/>
              </a:rPr>
              <a:t>https://run.qwiklab.com</a:t>
            </a:r>
            <a:r>
              <a:rPr lang="en-US" sz="16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3"/>
              </a:rPr>
              <a:t>/</a:t>
            </a:r>
            <a:endParaRPr lang="en-US" sz="1600" dirty="0" smtClean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4"/>
              </a:rPr>
              <a:t>http://aws.amazon.com/free</a:t>
            </a:r>
            <a:r>
              <a:rPr lang="en-US" sz="16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  <a:hlinkClick r:id="rId4"/>
              </a:rPr>
              <a:t>/</a:t>
            </a:r>
            <a:r>
              <a:rPr lang="en-US" sz="16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 </a:t>
            </a:r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  <a:p>
            <a:pPr>
              <a:spcAft>
                <a:spcPts val="1200"/>
              </a:spcAft>
            </a:pPr>
            <a:r>
              <a:rPr lang="en-US" sz="16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 </a:t>
            </a:r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85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/>
          </p:cNvSpPr>
          <p:nvPr/>
        </p:nvSpPr>
        <p:spPr bwMode="auto">
          <a:xfrm>
            <a:off x="533401" y="1396142"/>
            <a:ext cx="685799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8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7.</a:t>
            </a:r>
            <a:endParaRPr lang="en-US" sz="48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210312"/>
            <a:ext cx="8229600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/>
              <a:t>AWS Certified Solutions Architect - Associate Level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219200" y="1396142"/>
            <a:ext cx="6590697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AWS Services Documentation &amp; FAQs</a:t>
            </a:r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1219200" y="2419350"/>
            <a:ext cx="659069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171450" indent="-171450">
              <a:buFont typeface="Arial"/>
              <a:buChar char="•"/>
            </a:pP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://aws.amazon.com/ec2/faqs</a:t>
            </a:r>
            <a:r>
              <a:rPr lang="en-US" sz="1200" dirty="0" smtClean="0">
                <a:hlinkClick r:id="rId3"/>
              </a:rPr>
              <a:t>/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hlinkClick r:id="rId4"/>
              </a:rPr>
              <a:t>http</a:t>
            </a:r>
            <a:r>
              <a:rPr lang="en-US" sz="1200" dirty="0">
                <a:hlinkClick r:id="rId4"/>
              </a:rPr>
              <a:t>://aws.amazon.com/vpc/faqs</a:t>
            </a:r>
            <a:r>
              <a:rPr lang="en-US" sz="1200" dirty="0" smtClean="0">
                <a:hlinkClick r:id="rId4"/>
              </a:rPr>
              <a:t>/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hlinkClick r:id="rId5"/>
              </a:rPr>
              <a:t>http</a:t>
            </a:r>
            <a:r>
              <a:rPr lang="en-US" sz="1200" dirty="0">
                <a:hlinkClick r:id="rId5"/>
              </a:rPr>
              <a:t>://aws.amazon.com/iam/faqs</a:t>
            </a:r>
            <a:r>
              <a:rPr lang="en-US" sz="1200" dirty="0" smtClean="0">
                <a:hlinkClick r:id="rId5"/>
              </a:rPr>
              <a:t>/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hlinkClick r:id="rId6"/>
              </a:rPr>
              <a:t>http</a:t>
            </a:r>
            <a:r>
              <a:rPr lang="en-US" sz="1200" dirty="0">
                <a:hlinkClick r:id="rId6"/>
              </a:rPr>
              <a:t>://aws.amazon.com/sqs/faqs</a:t>
            </a:r>
            <a:r>
              <a:rPr lang="en-US" sz="1200" dirty="0" smtClean="0">
                <a:hlinkClick r:id="rId6"/>
              </a:rPr>
              <a:t>/</a:t>
            </a:r>
            <a:r>
              <a:rPr lang="en-US" sz="1200" dirty="0">
                <a:hlinkClick r:id="rId6"/>
              </a:rPr>
              <a:t> </a:t>
            </a:r>
            <a:endParaRPr lang="en-US" sz="1200" dirty="0" smtClean="0">
              <a:hlinkClick r:id="rId6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hlinkClick r:id="rId7"/>
              </a:rPr>
              <a:t>http</a:t>
            </a:r>
            <a:r>
              <a:rPr lang="en-US" sz="1200" dirty="0">
                <a:hlinkClick r:id="rId7"/>
              </a:rPr>
              <a:t>://aws.amazon.com/sns/faqs/</a:t>
            </a:r>
            <a:r>
              <a:rPr lang="en-US" sz="1200" dirty="0" smtClean="0">
                <a:hlinkClick r:id="rId6"/>
              </a:rPr>
              <a:t>,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hlinkClick r:id="rId8"/>
              </a:rPr>
              <a:t>http</a:t>
            </a:r>
            <a:r>
              <a:rPr lang="en-US" sz="1200" dirty="0">
                <a:hlinkClick r:id="rId8"/>
              </a:rPr>
              <a:t>://aws.amazon.com/rds/faqs</a:t>
            </a:r>
            <a:r>
              <a:rPr lang="en-US" sz="1200" dirty="0" smtClean="0">
                <a:hlinkClick r:id="rId8"/>
              </a:rPr>
              <a:t>/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hlinkClick r:id="rId9"/>
              </a:rPr>
              <a:t>http</a:t>
            </a:r>
            <a:r>
              <a:rPr lang="en-US" sz="1200" dirty="0">
                <a:hlinkClick r:id="rId9"/>
              </a:rPr>
              <a:t>://aws.amazon.com/dynamodb/faqs</a:t>
            </a:r>
            <a:r>
              <a:rPr lang="en-US" sz="1200" dirty="0" smtClean="0">
                <a:hlinkClick r:id="rId9"/>
              </a:rPr>
              <a:t>/</a:t>
            </a:r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hlinkClick r:id="rId10"/>
              </a:rPr>
              <a:t>http</a:t>
            </a:r>
            <a:r>
              <a:rPr lang="en-US" sz="1200" dirty="0">
                <a:hlinkClick r:id="rId10"/>
              </a:rPr>
              <a:t>://aws.amazon.com/s3/faqs</a:t>
            </a:r>
            <a:r>
              <a:rPr lang="en-US" sz="1200" dirty="0" smtClean="0">
                <a:hlinkClick r:id="rId10"/>
              </a:rPr>
              <a:t>/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hlinkClick r:id="rId11"/>
              </a:rPr>
              <a:t>http</a:t>
            </a:r>
            <a:r>
              <a:rPr lang="en-US" sz="1200" dirty="0">
                <a:hlinkClick r:id="rId11"/>
              </a:rPr>
              <a:t>://aws.amazon.com/swf/faqs</a:t>
            </a:r>
            <a:r>
              <a:rPr lang="en-US" sz="1200" dirty="0" smtClean="0">
                <a:hlinkClick r:id="rId11"/>
              </a:rPr>
              <a:t>/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hlinkClick r:id="rId12"/>
              </a:rPr>
              <a:t>http</a:t>
            </a:r>
            <a:r>
              <a:rPr lang="en-US" sz="1200" dirty="0">
                <a:hlinkClick r:id="rId12"/>
              </a:rPr>
              <a:t>://aws.amazon.com/route53/faqs</a:t>
            </a:r>
            <a:r>
              <a:rPr lang="en-US" sz="1200" dirty="0" smtClean="0">
                <a:hlinkClick r:id="rId12"/>
              </a:rPr>
              <a:t>/</a:t>
            </a:r>
            <a:r>
              <a:rPr lang="en-US" sz="1200" dirty="0" smtClean="0"/>
              <a:t> 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hlinkClick r:id="rId13"/>
              </a:rPr>
              <a:t>http</a:t>
            </a:r>
            <a:r>
              <a:rPr lang="en-US" sz="1200" dirty="0">
                <a:hlinkClick r:id="rId13"/>
              </a:rPr>
              <a:t>://aws.amazon.com/elasticmapreduce/faqs</a:t>
            </a:r>
            <a:r>
              <a:rPr lang="en-US" sz="1200" dirty="0" smtClean="0">
                <a:hlinkClick r:id="rId13"/>
              </a:rPr>
              <a:t>/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hlinkClick r:id="rId14"/>
              </a:rPr>
              <a:t>http</a:t>
            </a:r>
            <a:r>
              <a:rPr lang="en-US" sz="1200" dirty="0">
                <a:hlinkClick r:id="rId14"/>
              </a:rPr>
              <a:t>://aws.amazon.com/cloudfront/faqs</a:t>
            </a:r>
            <a:r>
              <a:rPr lang="en-US" sz="1200" dirty="0" smtClean="0">
                <a:hlinkClick r:id="rId14"/>
              </a:rPr>
              <a:t>/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hlinkClick r:id="rId15"/>
              </a:rPr>
              <a:t>http</a:t>
            </a:r>
            <a:r>
              <a:rPr lang="en-US" sz="1200" dirty="0">
                <a:hlinkClick r:id="rId15"/>
              </a:rPr>
              <a:t>://aws.amazon.com/glacier/faqs</a:t>
            </a:r>
            <a:r>
              <a:rPr lang="en-US" sz="1200" dirty="0" smtClean="0">
                <a:hlinkClick r:id="rId15"/>
              </a:rPr>
              <a:t>/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hlinkClick r:id="rId16"/>
              </a:rPr>
              <a:t>http</a:t>
            </a:r>
            <a:r>
              <a:rPr lang="en-US" sz="1200" dirty="0">
                <a:hlinkClick r:id="rId16"/>
              </a:rPr>
              <a:t>://aws.amazon.com/storagegateway/faqs</a:t>
            </a:r>
            <a:r>
              <a:rPr lang="en-US" sz="1200" dirty="0" smtClean="0">
                <a:hlinkClick r:id="rId16"/>
              </a:rPr>
              <a:t>/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hlinkClick r:id="rId17"/>
              </a:rPr>
              <a:t>http</a:t>
            </a:r>
            <a:r>
              <a:rPr lang="en-US" sz="1200" dirty="0">
                <a:hlinkClick r:id="rId17"/>
              </a:rPr>
              <a:t>://aws.amazon.com/elasticache/faqs/</a:t>
            </a:r>
            <a:endParaRPr lang="en-US" sz="12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294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/>
          </p:cNvSpPr>
          <p:nvPr/>
        </p:nvSpPr>
        <p:spPr bwMode="auto">
          <a:xfrm>
            <a:off x="533401" y="1396142"/>
            <a:ext cx="685799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800" dirty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8</a:t>
            </a:r>
            <a:r>
              <a:rPr lang="en-US" sz="48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.</a:t>
            </a:r>
            <a:endParaRPr lang="en-US" sz="48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210312"/>
            <a:ext cx="8229600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/>
              <a:t>AWS Certified Solutions Architect - Associate Level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219200" y="1396142"/>
            <a:ext cx="6590697" cy="7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dirty="0" smtClean="0">
                <a:solidFill>
                  <a:srgbClr val="595A5D"/>
                </a:solidFill>
                <a:latin typeface="Arial"/>
                <a:ea typeface="Arial"/>
                <a:cs typeface="Arial"/>
                <a:sym typeface="Sketchetik Light" charset="0"/>
              </a:rPr>
              <a:t>Other useful resources</a:t>
            </a:r>
            <a:endParaRPr lang="en-US" sz="1600" dirty="0">
              <a:solidFill>
                <a:srgbClr val="595A5D"/>
              </a:solidFill>
              <a:latin typeface="Arial"/>
              <a:ea typeface="Arial"/>
              <a:cs typeface="Arial"/>
              <a:sym typeface="Sketchetik Light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1181703" y="1962150"/>
            <a:ext cx="659069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171450" indent="-171450">
              <a:buFont typeface="Arial"/>
              <a:buChar char="•"/>
            </a:pPr>
            <a:r>
              <a:rPr lang="en-US" sz="1400" dirty="0"/>
              <a:t>AWS Blog - </a:t>
            </a:r>
            <a:r>
              <a:rPr lang="en-US" sz="1400" dirty="0">
                <a:hlinkClick r:id="rId3"/>
              </a:rPr>
              <a:t>http://</a:t>
            </a:r>
            <a:r>
              <a:rPr lang="en-US" sz="1400" dirty="0" err="1">
                <a:hlinkClick r:id="rId3"/>
              </a:rPr>
              <a:t>aws.amazon.com</a:t>
            </a:r>
            <a:r>
              <a:rPr lang="en-US" sz="1400" dirty="0">
                <a:hlinkClick r:id="rId3"/>
              </a:rPr>
              <a:t>/blogs/</a:t>
            </a:r>
            <a:r>
              <a:rPr lang="en-US" sz="1400" dirty="0" err="1">
                <a:hlinkClick r:id="rId3"/>
              </a:rPr>
              <a:t>aws</a:t>
            </a:r>
            <a:r>
              <a:rPr lang="en-US" sz="1400" dirty="0">
                <a:hlinkClick r:id="rId3"/>
              </a:rPr>
              <a:t>/</a:t>
            </a:r>
            <a:endParaRPr lang="en-US" sz="1400" dirty="0"/>
          </a:p>
          <a:p>
            <a:pPr marL="171450" indent="-171450">
              <a:buFont typeface="Arial"/>
              <a:buChar char="•"/>
            </a:pPr>
            <a:r>
              <a:rPr lang="en-US" sz="1400" dirty="0" smtClean="0"/>
              <a:t>AWS </a:t>
            </a:r>
            <a:r>
              <a:rPr lang="en-US" sz="1400" dirty="0"/>
              <a:t>on </a:t>
            </a:r>
            <a:r>
              <a:rPr lang="en-US" sz="1400" dirty="0" err="1"/>
              <a:t>Slideshare</a:t>
            </a:r>
            <a:r>
              <a:rPr lang="en-US" sz="1400" dirty="0"/>
              <a:t> - </a:t>
            </a:r>
            <a:r>
              <a:rPr lang="en-US" sz="1400" dirty="0">
                <a:hlinkClick r:id="rId4"/>
              </a:rPr>
              <a:t>http://slideshare.net/AmazonWebServices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/>
          </a:p>
          <a:p>
            <a:pPr marL="171450" indent="-171450">
              <a:buFont typeface="Arial"/>
              <a:buChar char="•"/>
            </a:pPr>
            <a:r>
              <a:rPr lang="en-US" sz="1400" dirty="0" smtClean="0"/>
              <a:t>AWS </a:t>
            </a:r>
            <a:r>
              <a:rPr lang="en-US" sz="1400" dirty="0"/>
              <a:t>on YouTube - </a:t>
            </a:r>
            <a:r>
              <a:rPr lang="en-US" sz="1400" dirty="0">
                <a:hlinkClick r:id="rId5"/>
              </a:rPr>
              <a:t>https://www.youtube.com/user/</a:t>
            </a:r>
            <a:r>
              <a:rPr lang="en-US" sz="1400" dirty="0" smtClean="0">
                <a:hlinkClick r:id="rId5"/>
              </a:rPr>
              <a:t>AmazonWebServices</a:t>
            </a:r>
            <a:endParaRPr lang="en-US" sz="14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5553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35327</TotalTime>
  <Words>1545</Words>
  <Application>Microsoft Macintosh PowerPoint</Application>
  <PresentationFormat>On-screen Show (16:9)</PresentationFormat>
  <Paragraphs>238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AWS Certification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Schedule Your Exam</vt:lpstr>
      <vt:lpstr>PowerPoint Presentation</vt:lpstr>
    </vt:vector>
  </TitlesOfParts>
  <Company>Amazon.com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Catalano, Alec</dc:creator>
  <cp:lastModifiedBy>Parvathaneni Chandra</cp:lastModifiedBy>
  <cp:revision>620</cp:revision>
  <dcterms:created xsi:type="dcterms:W3CDTF">2012-12-27T19:47:40Z</dcterms:created>
  <dcterms:modified xsi:type="dcterms:W3CDTF">2016-02-18T22:30:16Z</dcterms:modified>
</cp:coreProperties>
</file>