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BD3EA-E47B-4C62-91F7-E3A8486576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8EF63C1-2316-493C-ACDB-E561F662DF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06CCC73-0DE0-4019-9C68-097D097992AF}"/>
              </a:ext>
            </a:extLst>
          </p:cNvPr>
          <p:cNvSpPr>
            <a:spLocks noGrp="1"/>
          </p:cNvSpPr>
          <p:nvPr>
            <p:ph type="dt" sz="half" idx="10"/>
          </p:nvPr>
        </p:nvSpPr>
        <p:spPr/>
        <p:txBody>
          <a:bodyPr/>
          <a:lstStyle/>
          <a:p>
            <a:fld id="{C878826E-1BC7-4BB1-9D75-33FC9EC6E071}" type="datetimeFigureOut">
              <a:rPr lang="en-IN" smtClean="0"/>
              <a:t>17-03-2022</a:t>
            </a:fld>
            <a:endParaRPr lang="en-IN"/>
          </a:p>
        </p:txBody>
      </p:sp>
      <p:sp>
        <p:nvSpPr>
          <p:cNvPr id="5" name="Footer Placeholder 4">
            <a:extLst>
              <a:ext uri="{FF2B5EF4-FFF2-40B4-BE49-F238E27FC236}">
                <a16:creationId xmlns:a16="http://schemas.microsoft.com/office/drawing/2014/main" id="{E529809B-0AE7-44FA-866F-D0F51E17A7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1884DE-253A-4FE6-B332-3FB648ED5743}"/>
              </a:ext>
            </a:extLst>
          </p:cNvPr>
          <p:cNvSpPr>
            <a:spLocks noGrp="1"/>
          </p:cNvSpPr>
          <p:nvPr>
            <p:ph type="sldNum" sz="quarter" idx="12"/>
          </p:nvPr>
        </p:nvSpPr>
        <p:spPr/>
        <p:txBody>
          <a:bodyPr/>
          <a:lstStyle/>
          <a:p>
            <a:fld id="{72C62248-38B8-47BD-8812-0CA28E4EAD93}" type="slidenum">
              <a:rPr lang="en-IN" smtClean="0"/>
              <a:t>‹#›</a:t>
            </a:fld>
            <a:endParaRPr lang="en-IN"/>
          </a:p>
        </p:txBody>
      </p:sp>
    </p:spTree>
    <p:extLst>
      <p:ext uri="{BB962C8B-B14F-4D97-AF65-F5344CB8AC3E}">
        <p14:creationId xmlns:p14="http://schemas.microsoft.com/office/powerpoint/2010/main" val="1044596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C6E2C-E6D0-4E6E-BB94-2F443E202D9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3683CA9-215B-4786-9E98-0FD470BE34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EE2CF7-B5F1-4968-9708-BA6098508E7A}"/>
              </a:ext>
            </a:extLst>
          </p:cNvPr>
          <p:cNvSpPr>
            <a:spLocks noGrp="1"/>
          </p:cNvSpPr>
          <p:nvPr>
            <p:ph type="dt" sz="half" idx="10"/>
          </p:nvPr>
        </p:nvSpPr>
        <p:spPr/>
        <p:txBody>
          <a:bodyPr/>
          <a:lstStyle/>
          <a:p>
            <a:fld id="{C878826E-1BC7-4BB1-9D75-33FC9EC6E071}" type="datetimeFigureOut">
              <a:rPr lang="en-IN" smtClean="0"/>
              <a:t>17-03-2022</a:t>
            </a:fld>
            <a:endParaRPr lang="en-IN"/>
          </a:p>
        </p:txBody>
      </p:sp>
      <p:sp>
        <p:nvSpPr>
          <p:cNvPr id="5" name="Footer Placeholder 4">
            <a:extLst>
              <a:ext uri="{FF2B5EF4-FFF2-40B4-BE49-F238E27FC236}">
                <a16:creationId xmlns:a16="http://schemas.microsoft.com/office/drawing/2014/main" id="{F33D67EF-C9CB-448C-8B0B-27565FEA37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7869AB-9718-4E6C-8028-140C2CE8EB8E}"/>
              </a:ext>
            </a:extLst>
          </p:cNvPr>
          <p:cNvSpPr>
            <a:spLocks noGrp="1"/>
          </p:cNvSpPr>
          <p:nvPr>
            <p:ph type="sldNum" sz="quarter" idx="12"/>
          </p:nvPr>
        </p:nvSpPr>
        <p:spPr/>
        <p:txBody>
          <a:bodyPr/>
          <a:lstStyle/>
          <a:p>
            <a:fld id="{72C62248-38B8-47BD-8812-0CA28E4EAD93}" type="slidenum">
              <a:rPr lang="en-IN" smtClean="0"/>
              <a:t>‹#›</a:t>
            </a:fld>
            <a:endParaRPr lang="en-IN"/>
          </a:p>
        </p:txBody>
      </p:sp>
    </p:spTree>
    <p:extLst>
      <p:ext uri="{BB962C8B-B14F-4D97-AF65-F5344CB8AC3E}">
        <p14:creationId xmlns:p14="http://schemas.microsoft.com/office/powerpoint/2010/main" val="1661762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8E2804-C24A-40A7-822A-B4ECD270BDD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C6A40DC-B871-4E56-AF08-6E98FAC83B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13B3A2-8FDB-498B-935C-C2AE975A89CC}"/>
              </a:ext>
            </a:extLst>
          </p:cNvPr>
          <p:cNvSpPr>
            <a:spLocks noGrp="1"/>
          </p:cNvSpPr>
          <p:nvPr>
            <p:ph type="dt" sz="half" idx="10"/>
          </p:nvPr>
        </p:nvSpPr>
        <p:spPr/>
        <p:txBody>
          <a:bodyPr/>
          <a:lstStyle/>
          <a:p>
            <a:fld id="{C878826E-1BC7-4BB1-9D75-33FC9EC6E071}" type="datetimeFigureOut">
              <a:rPr lang="en-IN" smtClean="0"/>
              <a:t>17-03-2022</a:t>
            </a:fld>
            <a:endParaRPr lang="en-IN"/>
          </a:p>
        </p:txBody>
      </p:sp>
      <p:sp>
        <p:nvSpPr>
          <p:cNvPr id="5" name="Footer Placeholder 4">
            <a:extLst>
              <a:ext uri="{FF2B5EF4-FFF2-40B4-BE49-F238E27FC236}">
                <a16:creationId xmlns:a16="http://schemas.microsoft.com/office/drawing/2014/main" id="{75378A6E-0A0E-4BDD-B75A-4C8EE18EA1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1B588E-9BC2-4ABB-902B-792903462EB5}"/>
              </a:ext>
            </a:extLst>
          </p:cNvPr>
          <p:cNvSpPr>
            <a:spLocks noGrp="1"/>
          </p:cNvSpPr>
          <p:nvPr>
            <p:ph type="sldNum" sz="quarter" idx="12"/>
          </p:nvPr>
        </p:nvSpPr>
        <p:spPr/>
        <p:txBody>
          <a:bodyPr/>
          <a:lstStyle/>
          <a:p>
            <a:fld id="{72C62248-38B8-47BD-8812-0CA28E4EAD93}" type="slidenum">
              <a:rPr lang="en-IN" smtClean="0"/>
              <a:t>‹#›</a:t>
            </a:fld>
            <a:endParaRPr lang="en-IN"/>
          </a:p>
        </p:txBody>
      </p:sp>
    </p:spTree>
    <p:extLst>
      <p:ext uri="{BB962C8B-B14F-4D97-AF65-F5344CB8AC3E}">
        <p14:creationId xmlns:p14="http://schemas.microsoft.com/office/powerpoint/2010/main" val="3340596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17C18-EEC8-4FFD-99BB-771A7DBB451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198F0F7-7DC3-43E2-B439-0090E073B3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15524C2-E220-4A46-A625-F5C01F15D9EB}"/>
              </a:ext>
            </a:extLst>
          </p:cNvPr>
          <p:cNvSpPr>
            <a:spLocks noGrp="1"/>
          </p:cNvSpPr>
          <p:nvPr>
            <p:ph type="dt" sz="half" idx="10"/>
          </p:nvPr>
        </p:nvSpPr>
        <p:spPr/>
        <p:txBody>
          <a:bodyPr/>
          <a:lstStyle/>
          <a:p>
            <a:fld id="{C878826E-1BC7-4BB1-9D75-33FC9EC6E071}" type="datetimeFigureOut">
              <a:rPr lang="en-IN" smtClean="0"/>
              <a:t>17-03-2022</a:t>
            </a:fld>
            <a:endParaRPr lang="en-IN"/>
          </a:p>
        </p:txBody>
      </p:sp>
      <p:sp>
        <p:nvSpPr>
          <p:cNvPr id="5" name="Footer Placeholder 4">
            <a:extLst>
              <a:ext uri="{FF2B5EF4-FFF2-40B4-BE49-F238E27FC236}">
                <a16:creationId xmlns:a16="http://schemas.microsoft.com/office/drawing/2014/main" id="{67AC51EC-ABEE-4825-9C58-47E28959A6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3D51E3-346E-414B-9A51-F8FF16B98848}"/>
              </a:ext>
            </a:extLst>
          </p:cNvPr>
          <p:cNvSpPr>
            <a:spLocks noGrp="1"/>
          </p:cNvSpPr>
          <p:nvPr>
            <p:ph type="sldNum" sz="quarter" idx="12"/>
          </p:nvPr>
        </p:nvSpPr>
        <p:spPr/>
        <p:txBody>
          <a:bodyPr/>
          <a:lstStyle/>
          <a:p>
            <a:fld id="{72C62248-38B8-47BD-8812-0CA28E4EAD93}" type="slidenum">
              <a:rPr lang="en-IN" smtClean="0"/>
              <a:t>‹#›</a:t>
            </a:fld>
            <a:endParaRPr lang="en-IN"/>
          </a:p>
        </p:txBody>
      </p:sp>
    </p:spTree>
    <p:extLst>
      <p:ext uri="{BB962C8B-B14F-4D97-AF65-F5344CB8AC3E}">
        <p14:creationId xmlns:p14="http://schemas.microsoft.com/office/powerpoint/2010/main" val="2839243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7F1EE-0B72-424B-A2F8-3256334513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065BBD0-2D1E-48C8-A1E7-773D32DDBD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31CBD3-A116-4DC7-B7FF-391D91EF4F86}"/>
              </a:ext>
            </a:extLst>
          </p:cNvPr>
          <p:cNvSpPr>
            <a:spLocks noGrp="1"/>
          </p:cNvSpPr>
          <p:nvPr>
            <p:ph type="dt" sz="half" idx="10"/>
          </p:nvPr>
        </p:nvSpPr>
        <p:spPr/>
        <p:txBody>
          <a:bodyPr/>
          <a:lstStyle/>
          <a:p>
            <a:fld id="{C878826E-1BC7-4BB1-9D75-33FC9EC6E071}" type="datetimeFigureOut">
              <a:rPr lang="en-IN" smtClean="0"/>
              <a:t>17-03-2022</a:t>
            </a:fld>
            <a:endParaRPr lang="en-IN"/>
          </a:p>
        </p:txBody>
      </p:sp>
      <p:sp>
        <p:nvSpPr>
          <p:cNvPr id="5" name="Footer Placeholder 4">
            <a:extLst>
              <a:ext uri="{FF2B5EF4-FFF2-40B4-BE49-F238E27FC236}">
                <a16:creationId xmlns:a16="http://schemas.microsoft.com/office/drawing/2014/main" id="{4E7857ED-06D4-428B-B434-5E54B113D8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38EFA2-D376-405A-8EDA-B7E096081BF7}"/>
              </a:ext>
            </a:extLst>
          </p:cNvPr>
          <p:cNvSpPr>
            <a:spLocks noGrp="1"/>
          </p:cNvSpPr>
          <p:nvPr>
            <p:ph type="sldNum" sz="quarter" idx="12"/>
          </p:nvPr>
        </p:nvSpPr>
        <p:spPr/>
        <p:txBody>
          <a:bodyPr/>
          <a:lstStyle/>
          <a:p>
            <a:fld id="{72C62248-38B8-47BD-8812-0CA28E4EAD93}" type="slidenum">
              <a:rPr lang="en-IN" smtClean="0"/>
              <a:t>‹#›</a:t>
            </a:fld>
            <a:endParaRPr lang="en-IN"/>
          </a:p>
        </p:txBody>
      </p:sp>
    </p:spTree>
    <p:extLst>
      <p:ext uri="{BB962C8B-B14F-4D97-AF65-F5344CB8AC3E}">
        <p14:creationId xmlns:p14="http://schemas.microsoft.com/office/powerpoint/2010/main" val="3461624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EACEF-FC59-4781-A21C-7EDDF4ABB95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9548DE9-E4A7-4B69-BD48-756B15319C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1551047-745A-42AC-B7A6-4D7A43B234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A70D2FD-ADB3-4C4E-B60A-6D400FE8B09E}"/>
              </a:ext>
            </a:extLst>
          </p:cNvPr>
          <p:cNvSpPr>
            <a:spLocks noGrp="1"/>
          </p:cNvSpPr>
          <p:nvPr>
            <p:ph type="dt" sz="half" idx="10"/>
          </p:nvPr>
        </p:nvSpPr>
        <p:spPr/>
        <p:txBody>
          <a:bodyPr/>
          <a:lstStyle/>
          <a:p>
            <a:fld id="{C878826E-1BC7-4BB1-9D75-33FC9EC6E071}" type="datetimeFigureOut">
              <a:rPr lang="en-IN" smtClean="0"/>
              <a:t>17-03-2022</a:t>
            </a:fld>
            <a:endParaRPr lang="en-IN"/>
          </a:p>
        </p:txBody>
      </p:sp>
      <p:sp>
        <p:nvSpPr>
          <p:cNvPr id="6" name="Footer Placeholder 5">
            <a:extLst>
              <a:ext uri="{FF2B5EF4-FFF2-40B4-BE49-F238E27FC236}">
                <a16:creationId xmlns:a16="http://schemas.microsoft.com/office/drawing/2014/main" id="{3CD19230-6C0F-4F93-90FC-C5874DB31C8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618E9B2-1502-442B-9EF2-0922BF811719}"/>
              </a:ext>
            </a:extLst>
          </p:cNvPr>
          <p:cNvSpPr>
            <a:spLocks noGrp="1"/>
          </p:cNvSpPr>
          <p:nvPr>
            <p:ph type="sldNum" sz="quarter" idx="12"/>
          </p:nvPr>
        </p:nvSpPr>
        <p:spPr/>
        <p:txBody>
          <a:bodyPr/>
          <a:lstStyle/>
          <a:p>
            <a:fld id="{72C62248-38B8-47BD-8812-0CA28E4EAD93}" type="slidenum">
              <a:rPr lang="en-IN" smtClean="0"/>
              <a:t>‹#›</a:t>
            </a:fld>
            <a:endParaRPr lang="en-IN"/>
          </a:p>
        </p:txBody>
      </p:sp>
    </p:spTree>
    <p:extLst>
      <p:ext uri="{BB962C8B-B14F-4D97-AF65-F5344CB8AC3E}">
        <p14:creationId xmlns:p14="http://schemas.microsoft.com/office/powerpoint/2010/main" val="1769564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A04D6-0510-4973-BD51-C5903794F93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E900947-B60C-4AD2-8C75-44181FFAED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2B824E-A833-49A5-B115-61929C0A043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6227809-50F3-4CD9-B180-B8D6EF9B89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05944B-79E2-4D04-B3FD-A47D9A0478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C99B573-55E9-4CDF-9B87-50C9AC914538}"/>
              </a:ext>
            </a:extLst>
          </p:cNvPr>
          <p:cNvSpPr>
            <a:spLocks noGrp="1"/>
          </p:cNvSpPr>
          <p:nvPr>
            <p:ph type="dt" sz="half" idx="10"/>
          </p:nvPr>
        </p:nvSpPr>
        <p:spPr/>
        <p:txBody>
          <a:bodyPr/>
          <a:lstStyle/>
          <a:p>
            <a:fld id="{C878826E-1BC7-4BB1-9D75-33FC9EC6E071}" type="datetimeFigureOut">
              <a:rPr lang="en-IN" smtClean="0"/>
              <a:t>17-03-2022</a:t>
            </a:fld>
            <a:endParaRPr lang="en-IN"/>
          </a:p>
        </p:txBody>
      </p:sp>
      <p:sp>
        <p:nvSpPr>
          <p:cNvPr id="8" name="Footer Placeholder 7">
            <a:extLst>
              <a:ext uri="{FF2B5EF4-FFF2-40B4-BE49-F238E27FC236}">
                <a16:creationId xmlns:a16="http://schemas.microsoft.com/office/drawing/2014/main" id="{2B9AFE61-A807-434E-B2EC-498495C3085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9C8760F-ADDC-4B2F-9DB1-CAE4A3E8BD78}"/>
              </a:ext>
            </a:extLst>
          </p:cNvPr>
          <p:cNvSpPr>
            <a:spLocks noGrp="1"/>
          </p:cNvSpPr>
          <p:nvPr>
            <p:ph type="sldNum" sz="quarter" idx="12"/>
          </p:nvPr>
        </p:nvSpPr>
        <p:spPr/>
        <p:txBody>
          <a:bodyPr/>
          <a:lstStyle/>
          <a:p>
            <a:fld id="{72C62248-38B8-47BD-8812-0CA28E4EAD93}" type="slidenum">
              <a:rPr lang="en-IN" smtClean="0"/>
              <a:t>‹#›</a:t>
            </a:fld>
            <a:endParaRPr lang="en-IN"/>
          </a:p>
        </p:txBody>
      </p:sp>
    </p:spTree>
    <p:extLst>
      <p:ext uri="{BB962C8B-B14F-4D97-AF65-F5344CB8AC3E}">
        <p14:creationId xmlns:p14="http://schemas.microsoft.com/office/powerpoint/2010/main" val="1278026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71ADE-7CBC-4DDC-977D-B7E09BBA9A7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6B4F016-A670-4F1D-9D28-BC730369EF74}"/>
              </a:ext>
            </a:extLst>
          </p:cNvPr>
          <p:cNvSpPr>
            <a:spLocks noGrp="1"/>
          </p:cNvSpPr>
          <p:nvPr>
            <p:ph type="dt" sz="half" idx="10"/>
          </p:nvPr>
        </p:nvSpPr>
        <p:spPr/>
        <p:txBody>
          <a:bodyPr/>
          <a:lstStyle/>
          <a:p>
            <a:fld id="{C878826E-1BC7-4BB1-9D75-33FC9EC6E071}" type="datetimeFigureOut">
              <a:rPr lang="en-IN" smtClean="0"/>
              <a:t>17-03-2022</a:t>
            </a:fld>
            <a:endParaRPr lang="en-IN"/>
          </a:p>
        </p:txBody>
      </p:sp>
      <p:sp>
        <p:nvSpPr>
          <p:cNvPr id="4" name="Footer Placeholder 3">
            <a:extLst>
              <a:ext uri="{FF2B5EF4-FFF2-40B4-BE49-F238E27FC236}">
                <a16:creationId xmlns:a16="http://schemas.microsoft.com/office/drawing/2014/main" id="{76741F23-A183-4E2D-9C1D-E4C77728714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ABE2EC0-11A8-46D5-9A63-076E51E121C3}"/>
              </a:ext>
            </a:extLst>
          </p:cNvPr>
          <p:cNvSpPr>
            <a:spLocks noGrp="1"/>
          </p:cNvSpPr>
          <p:nvPr>
            <p:ph type="sldNum" sz="quarter" idx="12"/>
          </p:nvPr>
        </p:nvSpPr>
        <p:spPr/>
        <p:txBody>
          <a:bodyPr/>
          <a:lstStyle/>
          <a:p>
            <a:fld id="{72C62248-38B8-47BD-8812-0CA28E4EAD93}" type="slidenum">
              <a:rPr lang="en-IN" smtClean="0"/>
              <a:t>‹#›</a:t>
            </a:fld>
            <a:endParaRPr lang="en-IN"/>
          </a:p>
        </p:txBody>
      </p:sp>
    </p:spTree>
    <p:extLst>
      <p:ext uri="{BB962C8B-B14F-4D97-AF65-F5344CB8AC3E}">
        <p14:creationId xmlns:p14="http://schemas.microsoft.com/office/powerpoint/2010/main" val="830158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A8E696-436D-4028-B1B7-79DD2DABE2D5}"/>
              </a:ext>
            </a:extLst>
          </p:cNvPr>
          <p:cNvSpPr>
            <a:spLocks noGrp="1"/>
          </p:cNvSpPr>
          <p:nvPr>
            <p:ph type="dt" sz="half" idx="10"/>
          </p:nvPr>
        </p:nvSpPr>
        <p:spPr/>
        <p:txBody>
          <a:bodyPr/>
          <a:lstStyle/>
          <a:p>
            <a:fld id="{C878826E-1BC7-4BB1-9D75-33FC9EC6E071}" type="datetimeFigureOut">
              <a:rPr lang="en-IN" smtClean="0"/>
              <a:t>17-03-2022</a:t>
            </a:fld>
            <a:endParaRPr lang="en-IN"/>
          </a:p>
        </p:txBody>
      </p:sp>
      <p:sp>
        <p:nvSpPr>
          <p:cNvPr id="3" name="Footer Placeholder 2">
            <a:extLst>
              <a:ext uri="{FF2B5EF4-FFF2-40B4-BE49-F238E27FC236}">
                <a16:creationId xmlns:a16="http://schemas.microsoft.com/office/drawing/2014/main" id="{E237182E-DE91-4B02-B3E5-EB3EF8B0913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2E241FA-BCE7-469B-BE1A-B3D0180B011E}"/>
              </a:ext>
            </a:extLst>
          </p:cNvPr>
          <p:cNvSpPr>
            <a:spLocks noGrp="1"/>
          </p:cNvSpPr>
          <p:nvPr>
            <p:ph type="sldNum" sz="quarter" idx="12"/>
          </p:nvPr>
        </p:nvSpPr>
        <p:spPr/>
        <p:txBody>
          <a:bodyPr/>
          <a:lstStyle/>
          <a:p>
            <a:fld id="{72C62248-38B8-47BD-8812-0CA28E4EAD93}" type="slidenum">
              <a:rPr lang="en-IN" smtClean="0"/>
              <a:t>‹#›</a:t>
            </a:fld>
            <a:endParaRPr lang="en-IN"/>
          </a:p>
        </p:txBody>
      </p:sp>
    </p:spTree>
    <p:extLst>
      <p:ext uri="{BB962C8B-B14F-4D97-AF65-F5344CB8AC3E}">
        <p14:creationId xmlns:p14="http://schemas.microsoft.com/office/powerpoint/2010/main" val="1218259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318E0-E430-4BA5-9C63-F62A53EC82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CB8F86A-7DFB-47FC-A8DE-EEFBA7F01D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E937466-9E2B-428A-A49E-60886C7071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C0DB39-CE9C-4954-B923-94D3461BF9A8}"/>
              </a:ext>
            </a:extLst>
          </p:cNvPr>
          <p:cNvSpPr>
            <a:spLocks noGrp="1"/>
          </p:cNvSpPr>
          <p:nvPr>
            <p:ph type="dt" sz="half" idx="10"/>
          </p:nvPr>
        </p:nvSpPr>
        <p:spPr/>
        <p:txBody>
          <a:bodyPr/>
          <a:lstStyle/>
          <a:p>
            <a:fld id="{C878826E-1BC7-4BB1-9D75-33FC9EC6E071}" type="datetimeFigureOut">
              <a:rPr lang="en-IN" smtClean="0"/>
              <a:t>17-03-2022</a:t>
            </a:fld>
            <a:endParaRPr lang="en-IN"/>
          </a:p>
        </p:txBody>
      </p:sp>
      <p:sp>
        <p:nvSpPr>
          <p:cNvPr id="6" name="Footer Placeholder 5">
            <a:extLst>
              <a:ext uri="{FF2B5EF4-FFF2-40B4-BE49-F238E27FC236}">
                <a16:creationId xmlns:a16="http://schemas.microsoft.com/office/drawing/2014/main" id="{A37EC3E2-0E17-40BA-8C88-E1CC5F9C3E5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F409539-8108-4531-9A4F-C1F3CA8DB2F4}"/>
              </a:ext>
            </a:extLst>
          </p:cNvPr>
          <p:cNvSpPr>
            <a:spLocks noGrp="1"/>
          </p:cNvSpPr>
          <p:nvPr>
            <p:ph type="sldNum" sz="quarter" idx="12"/>
          </p:nvPr>
        </p:nvSpPr>
        <p:spPr/>
        <p:txBody>
          <a:bodyPr/>
          <a:lstStyle/>
          <a:p>
            <a:fld id="{72C62248-38B8-47BD-8812-0CA28E4EAD93}" type="slidenum">
              <a:rPr lang="en-IN" smtClean="0"/>
              <a:t>‹#›</a:t>
            </a:fld>
            <a:endParaRPr lang="en-IN"/>
          </a:p>
        </p:txBody>
      </p:sp>
    </p:spTree>
    <p:extLst>
      <p:ext uri="{BB962C8B-B14F-4D97-AF65-F5344CB8AC3E}">
        <p14:creationId xmlns:p14="http://schemas.microsoft.com/office/powerpoint/2010/main" val="3172903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976D6-9C95-4134-963A-7FC2A79DAA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EB71AD6-6928-4E79-BE5B-D82D35A168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A0B113D-18E8-4878-ACEA-B958744E5B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5F2E4B-F44B-4D6E-97E5-F01EC29DBBE9}"/>
              </a:ext>
            </a:extLst>
          </p:cNvPr>
          <p:cNvSpPr>
            <a:spLocks noGrp="1"/>
          </p:cNvSpPr>
          <p:nvPr>
            <p:ph type="dt" sz="half" idx="10"/>
          </p:nvPr>
        </p:nvSpPr>
        <p:spPr/>
        <p:txBody>
          <a:bodyPr/>
          <a:lstStyle/>
          <a:p>
            <a:fld id="{C878826E-1BC7-4BB1-9D75-33FC9EC6E071}" type="datetimeFigureOut">
              <a:rPr lang="en-IN" smtClean="0"/>
              <a:t>17-03-2022</a:t>
            </a:fld>
            <a:endParaRPr lang="en-IN"/>
          </a:p>
        </p:txBody>
      </p:sp>
      <p:sp>
        <p:nvSpPr>
          <p:cNvPr id="6" name="Footer Placeholder 5">
            <a:extLst>
              <a:ext uri="{FF2B5EF4-FFF2-40B4-BE49-F238E27FC236}">
                <a16:creationId xmlns:a16="http://schemas.microsoft.com/office/drawing/2014/main" id="{BB50D49C-632E-445E-B88C-2E452F55E5C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FF82326-6E46-4F28-B603-03CF71C14ACE}"/>
              </a:ext>
            </a:extLst>
          </p:cNvPr>
          <p:cNvSpPr>
            <a:spLocks noGrp="1"/>
          </p:cNvSpPr>
          <p:nvPr>
            <p:ph type="sldNum" sz="quarter" idx="12"/>
          </p:nvPr>
        </p:nvSpPr>
        <p:spPr/>
        <p:txBody>
          <a:bodyPr/>
          <a:lstStyle/>
          <a:p>
            <a:fld id="{72C62248-38B8-47BD-8812-0CA28E4EAD93}" type="slidenum">
              <a:rPr lang="en-IN" smtClean="0"/>
              <a:t>‹#›</a:t>
            </a:fld>
            <a:endParaRPr lang="en-IN"/>
          </a:p>
        </p:txBody>
      </p:sp>
    </p:spTree>
    <p:extLst>
      <p:ext uri="{BB962C8B-B14F-4D97-AF65-F5344CB8AC3E}">
        <p14:creationId xmlns:p14="http://schemas.microsoft.com/office/powerpoint/2010/main" val="1231277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CD220C-2A2F-406D-96F0-FB0F28CE89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8FA26D9-BA54-4B03-9705-B753FCDAF0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2689E7-C309-464C-83DD-109D3DE7CB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78826E-1BC7-4BB1-9D75-33FC9EC6E071}" type="datetimeFigureOut">
              <a:rPr lang="en-IN" smtClean="0"/>
              <a:t>17-03-2022</a:t>
            </a:fld>
            <a:endParaRPr lang="en-IN"/>
          </a:p>
        </p:txBody>
      </p:sp>
      <p:sp>
        <p:nvSpPr>
          <p:cNvPr id="5" name="Footer Placeholder 4">
            <a:extLst>
              <a:ext uri="{FF2B5EF4-FFF2-40B4-BE49-F238E27FC236}">
                <a16:creationId xmlns:a16="http://schemas.microsoft.com/office/drawing/2014/main" id="{965034A8-F205-4F64-9C5F-1EE4C8D669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43C398F-3006-4961-BD83-66348BDC2D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C62248-38B8-47BD-8812-0CA28E4EAD93}" type="slidenum">
              <a:rPr lang="en-IN" smtClean="0"/>
              <a:t>‹#›</a:t>
            </a:fld>
            <a:endParaRPr lang="en-IN"/>
          </a:p>
        </p:txBody>
      </p:sp>
    </p:spTree>
    <p:extLst>
      <p:ext uri="{BB962C8B-B14F-4D97-AF65-F5344CB8AC3E}">
        <p14:creationId xmlns:p14="http://schemas.microsoft.com/office/powerpoint/2010/main" val="87438600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E677D-C6AF-4631-A041-8FE5610F4F80}"/>
              </a:ext>
            </a:extLst>
          </p:cNvPr>
          <p:cNvSpPr>
            <a:spLocks noGrp="1"/>
          </p:cNvSpPr>
          <p:nvPr>
            <p:ph type="ctrTitle"/>
          </p:nvPr>
        </p:nvSpPr>
        <p:spPr>
          <a:xfrm>
            <a:off x="132027" y="1892367"/>
            <a:ext cx="5449453" cy="3971148"/>
          </a:xfrm>
        </p:spPr>
        <p:txBody>
          <a:bodyPr>
            <a:normAutofit/>
          </a:bodyPr>
          <a:lstStyle/>
          <a:p>
            <a:pPr algn="l"/>
            <a:r>
              <a:rPr lang="en-US" sz="4000" b="1" i="0" dirty="0">
                <a:solidFill>
                  <a:schemeClr val="tx1">
                    <a:lumMod val="95000"/>
                    <a:lumOff val="5000"/>
                  </a:schemeClr>
                </a:solidFill>
                <a:effectLst/>
                <a:latin typeface="Arial" panose="020B0604020202020204" pitchFamily="34" charset="0"/>
              </a:rPr>
              <a:t>Household Electric Power Consumption</a:t>
            </a:r>
            <a:br>
              <a:rPr lang="en-US" sz="4000" i="0" dirty="0">
                <a:solidFill>
                  <a:schemeClr val="tx1">
                    <a:lumMod val="95000"/>
                    <a:lumOff val="5000"/>
                  </a:schemeClr>
                </a:solidFill>
                <a:effectLst/>
                <a:latin typeface="Arial" panose="020B0604020202020204" pitchFamily="34" charset="0"/>
              </a:rPr>
            </a:br>
            <a:r>
              <a:rPr lang="en-US" sz="4000" i="0" dirty="0">
                <a:solidFill>
                  <a:schemeClr val="tx1">
                    <a:lumMod val="95000"/>
                    <a:lumOff val="5000"/>
                  </a:schemeClr>
                </a:solidFill>
                <a:effectLst/>
                <a:latin typeface="Arial" panose="020B0604020202020204" pitchFamily="34" charset="0"/>
              </a:rPr>
              <a:t> </a:t>
            </a:r>
            <a:br>
              <a:rPr lang="en-US" sz="4000" i="0" dirty="0">
                <a:solidFill>
                  <a:schemeClr val="tx1">
                    <a:lumMod val="95000"/>
                    <a:lumOff val="5000"/>
                  </a:schemeClr>
                </a:solidFill>
                <a:effectLst/>
                <a:latin typeface="Arial" panose="020B0604020202020204" pitchFamily="34" charset="0"/>
              </a:rPr>
            </a:br>
            <a:r>
              <a:rPr lang="en-US" sz="2700" i="0" dirty="0">
                <a:solidFill>
                  <a:schemeClr val="tx1">
                    <a:lumMod val="95000"/>
                    <a:lumOff val="5000"/>
                  </a:schemeClr>
                </a:solidFill>
                <a:effectLst/>
                <a:latin typeface="Arial" panose="020B0604020202020204" pitchFamily="34" charset="0"/>
              </a:rPr>
              <a:t>A Time-Series Forecasting Project</a:t>
            </a:r>
            <a:br>
              <a:rPr lang="en-US" sz="4000" i="0" dirty="0">
                <a:solidFill>
                  <a:schemeClr val="tx1">
                    <a:lumMod val="95000"/>
                    <a:lumOff val="5000"/>
                  </a:schemeClr>
                </a:solidFill>
                <a:effectLst/>
                <a:latin typeface="Arial" panose="020B0604020202020204" pitchFamily="34" charset="0"/>
              </a:rPr>
            </a:br>
            <a:r>
              <a:rPr lang="en-US" sz="4000" i="0" dirty="0">
                <a:solidFill>
                  <a:schemeClr val="tx1">
                    <a:lumMod val="95000"/>
                    <a:lumOff val="5000"/>
                  </a:schemeClr>
                </a:solidFill>
                <a:effectLst/>
                <a:latin typeface="Arial" panose="020B0604020202020204" pitchFamily="34" charset="0"/>
              </a:rPr>
              <a:t> </a:t>
            </a:r>
            <a:br>
              <a:rPr lang="en-US" sz="4000" dirty="0">
                <a:solidFill>
                  <a:schemeClr val="tx1">
                    <a:lumMod val="95000"/>
                    <a:lumOff val="5000"/>
                  </a:schemeClr>
                </a:solidFill>
                <a:latin typeface="Arial" panose="020B0604020202020204" pitchFamily="34" charset="0"/>
              </a:rPr>
            </a:br>
            <a:br>
              <a:rPr lang="en-US" sz="4000" dirty="0">
                <a:solidFill>
                  <a:schemeClr val="tx1">
                    <a:lumMod val="95000"/>
                    <a:lumOff val="5000"/>
                  </a:schemeClr>
                </a:solidFill>
                <a:latin typeface="Arial" panose="020B0604020202020204" pitchFamily="34" charset="0"/>
              </a:rPr>
            </a:br>
            <a:r>
              <a:rPr lang="en-US" sz="4000" i="0" dirty="0">
                <a:solidFill>
                  <a:schemeClr val="tx1">
                    <a:lumMod val="95000"/>
                    <a:lumOff val="5000"/>
                  </a:schemeClr>
                </a:solidFill>
                <a:effectLst/>
                <a:latin typeface="Arial" panose="020B0604020202020204" pitchFamily="34" charset="0"/>
              </a:rPr>
              <a:t>                                   </a:t>
            </a:r>
            <a:endParaRPr lang="en-IN" sz="4000" dirty="0">
              <a:solidFill>
                <a:schemeClr val="tx1">
                  <a:lumMod val="95000"/>
                  <a:lumOff val="5000"/>
                </a:schemeClr>
              </a:solidFill>
            </a:endParaRPr>
          </a:p>
        </p:txBody>
      </p:sp>
      <p:pic>
        <p:nvPicPr>
          <p:cNvPr id="5" name="Picture 4">
            <a:extLst>
              <a:ext uri="{FF2B5EF4-FFF2-40B4-BE49-F238E27FC236}">
                <a16:creationId xmlns:a16="http://schemas.microsoft.com/office/drawing/2014/main" id="{FFD3235D-A729-4301-BC38-03BF9BD5D8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71127" y="-2988"/>
            <a:ext cx="6520873" cy="6860988"/>
          </a:xfrm>
          <a:prstGeom prst="rect">
            <a:avLst/>
          </a:prstGeom>
        </p:spPr>
      </p:pic>
      <p:sp>
        <p:nvSpPr>
          <p:cNvPr id="3" name="TextBox 2">
            <a:extLst>
              <a:ext uri="{FF2B5EF4-FFF2-40B4-BE49-F238E27FC236}">
                <a16:creationId xmlns:a16="http://schemas.microsoft.com/office/drawing/2014/main" id="{FC3E006C-ED2D-4667-A049-26835857151A}"/>
              </a:ext>
            </a:extLst>
          </p:cNvPr>
          <p:cNvSpPr txBox="1"/>
          <p:nvPr/>
        </p:nvSpPr>
        <p:spPr>
          <a:xfrm>
            <a:off x="2940423" y="5448016"/>
            <a:ext cx="3541059" cy="830997"/>
          </a:xfrm>
          <a:prstGeom prst="rect">
            <a:avLst/>
          </a:prstGeom>
          <a:noFill/>
        </p:spPr>
        <p:txBody>
          <a:bodyPr wrap="square" rtlCol="0">
            <a:spAutoFit/>
          </a:bodyPr>
          <a:lstStyle/>
          <a:p>
            <a:r>
              <a:rPr lang="en-IN" sz="2400" dirty="0">
                <a:latin typeface="Arial" panose="020B0604020202020204" pitchFamily="34" charset="0"/>
                <a:cs typeface="Arial" panose="020B0604020202020204" pitchFamily="34" charset="0"/>
              </a:rPr>
              <a:t>By –</a:t>
            </a:r>
          </a:p>
          <a:p>
            <a:r>
              <a:rPr lang="en-IN" sz="2400" dirty="0">
                <a:latin typeface="Arial" panose="020B0604020202020204" pitchFamily="34" charset="0"/>
                <a:cs typeface="Arial" panose="020B0604020202020204" pitchFamily="34" charset="0"/>
              </a:rPr>
              <a:t>     Suryam Gupta</a:t>
            </a:r>
          </a:p>
        </p:txBody>
      </p:sp>
    </p:spTree>
    <p:extLst>
      <p:ext uri="{BB962C8B-B14F-4D97-AF65-F5344CB8AC3E}">
        <p14:creationId xmlns:p14="http://schemas.microsoft.com/office/powerpoint/2010/main" val="2706488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CF1E6-6D31-4F77-B14D-4659C54CD7BC}"/>
              </a:ext>
            </a:extLst>
          </p:cNvPr>
          <p:cNvSpPr>
            <a:spLocks noGrp="1"/>
          </p:cNvSpPr>
          <p:nvPr>
            <p:ph type="ctrTitle"/>
          </p:nvPr>
        </p:nvSpPr>
        <p:spPr>
          <a:xfrm>
            <a:off x="1371600" y="457200"/>
            <a:ext cx="9144000" cy="937092"/>
          </a:xfrm>
        </p:spPr>
        <p:txBody>
          <a:bodyPr>
            <a:normAutofit/>
          </a:bodyPr>
          <a:lstStyle/>
          <a:p>
            <a:r>
              <a:rPr lang="en-IN" sz="4800" dirty="0"/>
              <a:t>About the Dataset</a:t>
            </a:r>
          </a:p>
        </p:txBody>
      </p:sp>
      <p:sp>
        <p:nvSpPr>
          <p:cNvPr id="9" name="Subtitle 8">
            <a:extLst>
              <a:ext uri="{FF2B5EF4-FFF2-40B4-BE49-F238E27FC236}">
                <a16:creationId xmlns:a16="http://schemas.microsoft.com/office/drawing/2014/main" id="{B24D71BE-B189-42DB-9E13-856604DA41C3}"/>
              </a:ext>
            </a:extLst>
          </p:cNvPr>
          <p:cNvSpPr>
            <a:spLocks noGrp="1"/>
          </p:cNvSpPr>
          <p:nvPr>
            <p:ph type="subTitle" idx="1"/>
          </p:nvPr>
        </p:nvSpPr>
        <p:spPr>
          <a:xfrm>
            <a:off x="838200" y="1819834"/>
            <a:ext cx="10515600" cy="4930589"/>
          </a:xfrm>
        </p:spPr>
        <p:txBody>
          <a:bodyPr>
            <a:normAutofit/>
          </a:bodyPr>
          <a:lstStyle/>
          <a:p>
            <a:pPr marL="457200" indent="-457200" algn="just">
              <a:buFont typeface="Wingdings" panose="05000000000000000000" pitchFamily="2" charset="2"/>
              <a:buChar char="Ø"/>
            </a:pPr>
            <a:r>
              <a:rPr lang="en-US" dirty="0"/>
              <a:t>Source – UCI Machine Learning Repository dataset</a:t>
            </a:r>
          </a:p>
          <a:p>
            <a:pPr marL="457200" indent="-457200" algn="just">
              <a:buFont typeface="Wingdings" panose="05000000000000000000" pitchFamily="2" charset="2"/>
              <a:buChar char="Ø"/>
            </a:pPr>
            <a:r>
              <a:rPr lang="en-US" dirty="0"/>
              <a:t>Measurements of electric power consumption in one household with one-minute sampling rate over a period of almost 4 years (2006-2010)</a:t>
            </a:r>
          </a:p>
          <a:p>
            <a:pPr marL="457200" indent="-457200" algn="just">
              <a:buFont typeface="Wingdings" panose="05000000000000000000" pitchFamily="2" charset="2"/>
              <a:buChar char="Ø"/>
            </a:pPr>
            <a:r>
              <a:rPr lang="en-US" dirty="0"/>
              <a:t>Dataset characteristics – Multivariate, Time-Series Analysis</a:t>
            </a:r>
          </a:p>
          <a:p>
            <a:pPr marL="457200" indent="-457200" algn="just">
              <a:buFont typeface="Wingdings" panose="05000000000000000000" pitchFamily="2" charset="2"/>
              <a:buChar char="Ø"/>
            </a:pPr>
            <a:r>
              <a:rPr lang="en-US" dirty="0"/>
              <a:t>Shape -  (2075259, 9)</a:t>
            </a:r>
          </a:p>
          <a:p>
            <a:pPr marL="457200" indent="-457200" algn="just">
              <a:buFont typeface="Wingdings" panose="05000000000000000000" pitchFamily="2" charset="2"/>
              <a:buChar char="Ø"/>
            </a:pPr>
            <a:r>
              <a:rPr lang="en-US" dirty="0"/>
              <a:t>Different electrical quantities and some sub-metering values are available:  date, time, global_active_power, global_reactive_power, voltage, global_intensity, sub_metering_1, sub_metering_2, sub_metering_3</a:t>
            </a:r>
          </a:p>
          <a:p>
            <a:pPr marL="457200" indent="-457200" algn="just">
              <a:buFont typeface="Wingdings" panose="05000000000000000000" pitchFamily="2" charset="2"/>
              <a:buChar char="Ø"/>
            </a:pPr>
            <a:r>
              <a:rPr lang="en-US" dirty="0"/>
              <a:t>Presence of null values</a:t>
            </a:r>
          </a:p>
          <a:p>
            <a:pPr marL="457200" indent="-457200" algn="just">
              <a:buAutoNum type="arabicPeriod"/>
            </a:pPr>
            <a:endParaRPr lang="en-US" dirty="0"/>
          </a:p>
        </p:txBody>
      </p:sp>
    </p:spTree>
    <p:extLst>
      <p:ext uri="{BB962C8B-B14F-4D97-AF65-F5344CB8AC3E}">
        <p14:creationId xmlns:p14="http://schemas.microsoft.com/office/powerpoint/2010/main" val="284415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FF651-8B5B-4AAB-9913-BCAD66B47B3C}"/>
              </a:ext>
            </a:extLst>
          </p:cNvPr>
          <p:cNvSpPr>
            <a:spLocks noGrp="1"/>
          </p:cNvSpPr>
          <p:nvPr>
            <p:ph type="ctrTitle"/>
          </p:nvPr>
        </p:nvSpPr>
        <p:spPr>
          <a:xfrm>
            <a:off x="1443317" y="519953"/>
            <a:ext cx="9144000" cy="910198"/>
          </a:xfrm>
        </p:spPr>
        <p:txBody>
          <a:bodyPr anchor="ctr">
            <a:normAutofit/>
          </a:bodyPr>
          <a:lstStyle/>
          <a:p>
            <a:r>
              <a:rPr lang="en-IN" sz="4800" dirty="0"/>
              <a:t>Data Mining and Visualizations</a:t>
            </a:r>
          </a:p>
        </p:txBody>
      </p:sp>
      <p:sp>
        <p:nvSpPr>
          <p:cNvPr id="3" name="Subtitle 2">
            <a:extLst>
              <a:ext uri="{FF2B5EF4-FFF2-40B4-BE49-F238E27FC236}">
                <a16:creationId xmlns:a16="http://schemas.microsoft.com/office/drawing/2014/main" id="{9BD38CA6-43B7-4281-B7D4-AEFF005E2C90}"/>
              </a:ext>
            </a:extLst>
          </p:cNvPr>
          <p:cNvSpPr>
            <a:spLocks noGrp="1"/>
          </p:cNvSpPr>
          <p:nvPr>
            <p:ph type="subTitle" idx="1"/>
          </p:nvPr>
        </p:nvSpPr>
        <p:spPr>
          <a:xfrm>
            <a:off x="824753" y="1649505"/>
            <a:ext cx="10381129" cy="4760259"/>
          </a:xfrm>
        </p:spPr>
        <p:txBody>
          <a:bodyPr>
            <a:normAutofit/>
          </a:bodyPr>
          <a:lstStyle/>
          <a:p>
            <a:pPr marL="342900" indent="-342900" algn="just">
              <a:buFont typeface="Wingdings" panose="05000000000000000000" pitchFamily="2" charset="2"/>
              <a:buChar char="Ø"/>
            </a:pPr>
            <a:r>
              <a:rPr lang="en-IN" dirty="0"/>
              <a:t>Dataset indexed by date and time</a:t>
            </a:r>
          </a:p>
          <a:p>
            <a:pPr marL="342900" indent="-342900" algn="just">
              <a:buFont typeface="Wingdings" panose="05000000000000000000" pitchFamily="2" charset="2"/>
              <a:buChar char="Ø"/>
            </a:pPr>
            <a:r>
              <a:rPr lang="en-IN" dirty="0"/>
              <a:t>‘?’ replaced with NaN and these null values filled with mean of each column</a:t>
            </a:r>
          </a:p>
          <a:p>
            <a:pPr marL="342900" indent="-342900" algn="just">
              <a:buFont typeface="Wingdings" panose="05000000000000000000" pitchFamily="2" charset="2"/>
              <a:buChar char="Ø"/>
            </a:pPr>
            <a:r>
              <a:rPr lang="en-IN" dirty="0"/>
              <a:t>Data Summary – shape, info(), describe()</a:t>
            </a:r>
          </a:p>
          <a:p>
            <a:pPr marL="342900" indent="-342900" algn="just">
              <a:buFont typeface="Wingdings" panose="05000000000000000000" pitchFamily="2" charset="2"/>
              <a:buChar char="Ø"/>
            </a:pPr>
            <a:r>
              <a:rPr lang="en-IN" dirty="0"/>
              <a:t>Various charts resampled over different time intervals were plotted, few are –</a:t>
            </a:r>
          </a:p>
          <a:p>
            <a:pPr algn="just"/>
            <a:r>
              <a:rPr lang="en-IN" dirty="0"/>
              <a:t>      </a:t>
            </a:r>
            <a:r>
              <a:rPr lang="en-US" dirty="0"/>
              <a:t>i. All features against datetime resampled by month</a:t>
            </a:r>
          </a:p>
          <a:p>
            <a:pPr algn="just"/>
            <a:r>
              <a:rPr lang="en-IN" dirty="0"/>
              <a:t>      ii. </a:t>
            </a:r>
            <a:r>
              <a:rPr lang="en-US" dirty="0"/>
              <a:t>Line graph of data resample over month, day and hours by mean</a:t>
            </a:r>
          </a:p>
          <a:p>
            <a:pPr algn="just"/>
            <a:r>
              <a:rPr lang="en-IN" dirty="0"/>
              <a:t>      iii. Histogram plot of data resampled over month by mean</a:t>
            </a:r>
          </a:p>
          <a:p>
            <a:pPr marL="342900" indent="-342900" algn="just">
              <a:buFont typeface="Wingdings" panose="05000000000000000000" pitchFamily="2" charset="2"/>
              <a:buChar char="Ø"/>
            </a:pPr>
            <a:r>
              <a:rPr lang="en-IN" dirty="0"/>
              <a:t>Correlation matrix using Pearson and Spearman method</a:t>
            </a:r>
          </a:p>
          <a:p>
            <a:pPr algn="just"/>
            <a:r>
              <a:rPr lang="en-IN" dirty="0"/>
              <a:t>      Inferences – i. </a:t>
            </a:r>
            <a:r>
              <a:rPr lang="en-US" dirty="0"/>
              <a:t>Global_intensity and Global_active_power are highly correlated.</a:t>
            </a:r>
          </a:p>
          <a:p>
            <a:pPr algn="just"/>
            <a:r>
              <a:rPr lang="en-US" dirty="0"/>
              <a:t>                             ii. Voltage and Global_active_power are less correlated.</a:t>
            </a:r>
            <a:endParaRPr lang="en-IN" dirty="0"/>
          </a:p>
          <a:p>
            <a:pPr algn="just"/>
            <a:endParaRPr lang="en-IN" dirty="0"/>
          </a:p>
        </p:txBody>
      </p:sp>
    </p:spTree>
    <p:extLst>
      <p:ext uri="{BB962C8B-B14F-4D97-AF65-F5344CB8AC3E}">
        <p14:creationId xmlns:p14="http://schemas.microsoft.com/office/powerpoint/2010/main" val="2601063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8C76A31-B09A-44DE-90EE-738563851F44}"/>
              </a:ext>
            </a:extLst>
          </p:cNvPr>
          <p:cNvSpPr>
            <a:spLocks noGrp="1"/>
          </p:cNvSpPr>
          <p:nvPr>
            <p:ph type="subTitle" idx="1"/>
          </p:nvPr>
        </p:nvSpPr>
        <p:spPr>
          <a:xfrm>
            <a:off x="270649" y="3603813"/>
            <a:ext cx="11650701" cy="2913528"/>
          </a:xfrm>
        </p:spPr>
        <p:txBody>
          <a:bodyPr>
            <a:normAutofit fontScale="92500" lnSpcReduction="20000"/>
          </a:bodyPr>
          <a:lstStyle/>
          <a:p>
            <a:pPr marL="342900" indent="-342900" algn="just">
              <a:buFont typeface="Wingdings" panose="05000000000000000000" pitchFamily="2" charset="2"/>
              <a:buChar char="Ø"/>
            </a:pPr>
            <a:r>
              <a:rPr lang="en-IN" dirty="0"/>
              <a:t>Some inferences:</a:t>
            </a:r>
          </a:p>
          <a:p>
            <a:pPr algn="just"/>
            <a:r>
              <a:rPr lang="en-IN" dirty="0"/>
              <a:t>      i. </a:t>
            </a:r>
            <a:r>
              <a:rPr lang="en-US" dirty="0"/>
              <a:t>The household consumed extremely less power in August 2008</a:t>
            </a:r>
          </a:p>
          <a:p>
            <a:pPr algn="just"/>
            <a:r>
              <a:rPr lang="en-US" dirty="0"/>
              <a:t>      ii. The power usage is frequently more in the last days of the month</a:t>
            </a:r>
            <a:endParaRPr lang="en-IN" dirty="0"/>
          </a:p>
          <a:p>
            <a:pPr algn="just"/>
            <a:r>
              <a:rPr lang="en-IN" dirty="0"/>
              <a:t>      iii. </a:t>
            </a:r>
            <a:r>
              <a:rPr lang="en-US" dirty="0"/>
              <a:t>Voltage seems to be constant throughout</a:t>
            </a:r>
          </a:p>
          <a:p>
            <a:pPr algn="just"/>
            <a:r>
              <a:rPr lang="en-US" dirty="0"/>
              <a:t>      iv. Sub_meterting_3 is always more compared to the other submetering values as it is the</a:t>
            </a:r>
          </a:p>
          <a:p>
            <a:pPr algn="just"/>
            <a:r>
              <a:rPr lang="en-US" dirty="0"/>
              <a:t>           power consumed by ACs and Electric Heaters</a:t>
            </a:r>
          </a:p>
          <a:p>
            <a:pPr algn="just"/>
            <a:r>
              <a:rPr lang="en-US" dirty="0"/>
              <a:t>      v. Changing the periodicity (month, day, hour, etc.) largely affects the interaction of data</a:t>
            </a:r>
          </a:p>
          <a:p>
            <a:pPr algn="just"/>
            <a:r>
              <a:rPr lang="en-US" dirty="0"/>
              <a:t>           with a model</a:t>
            </a:r>
            <a:endParaRPr lang="en-IN" dirty="0"/>
          </a:p>
          <a:p>
            <a:endParaRPr lang="en-IN" dirty="0"/>
          </a:p>
        </p:txBody>
      </p:sp>
      <p:pic>
        <p:nvPicPr>
          <p:cNvPr id="7" name="Picture 6">
            <a:extLst>
              <a:ext uri="{FF2B5EF4-FFF2-40B4-BE49-F238E27FC236}">
                <a16:creationId xmlns:a16="http://schemas.microsoft.com/office/drawing/2014/main" id="{BD35D6CE-6BC2-405F-8B87-FB020AB52E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302" y="340659"/>
            <a:ext cx="11193396" cy="291352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998220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13AF9-DF09-4DB8-9FF4-1EE8DA1BB2F8}"/>
              </a:ext>
            </a:extLst>
          </p:cNvPr>
          <p:cNvSpPr>
            <a:spLocks noGrp="1"/>
          </p:cNvSpPr>
          <p:nvPr>
            <p:ph type="ctrTitle"/>
          </p:nvPr>
        </p:nvSpPr>
        <p:spPr>
          <a:xfrm>
            <a:off x="1524000" y="403410"/>
            <a:ext cx="9144000" cy="865375"/>
          </a:xfrm>
        </p:spPr>
        <p:txBody>
          <a:bodyPr>
            <a:normAutofit/>
          </a:bodyPr>
          <a:lstStyle/>
          <a:p>
            <a:r>
              <a:rPr lang="en-IN" sz="4800" dirty="0"/>
              <a:t>Data Preparation and Forecasting</a:t>
            </a:r>
          </a:p>
        </p:txBody>
      </p:sp>
      <p:sp>
        <p:nvSpPr>
          <p:cNvPr id="3" name="Subtitle 2">
            <a:extLst>
              <a:ext uri="{FF2B5EF4-FFF2-40B4-BE49-F238E27FC236}">
                <a16:creationId xmlns:a16="http://schemas.microsoft.com/office/drawing/2014/main" id="{3E1519BB-C935-4BC5-9865-1FD5E050B379}"/>
              </a:ext>
            </a:extLst>
          </p:cNvPr>
          <p:cNvSpPr>
            <a:spLocks noGrp="1"/>
          </p:cNvSpPr>
          <p:nvPr>
            <p:ph type="subTitle" idx="1"/>
          </p:nvPr>
        </p:nvSpPr>
        <p:spPr>
          <a:xfrm>
            <a:off x="448235" y="1586755"/>
            <a:ext cx="11062447" cy="4993341"/>
          </a:xfrm>
        </p:spPr>
        <p:txBody>
          <a:bodyPr>
            <a:normAutofit/>
          </a:bodyPr>
          <a:lstStyle/>
          <a:p>
            <a:pPr marL="457200" indent="-457200" algn="just">
              <a:buFont typeface="+mj-lt"/>
              <a:buAutoNum type="arabicPeriod"/>
            </a:pPr>
            <a:r>
              <a:rPr lang="en-IN" dirty="0"/>
              <a:t>Data resampled over hours for reducing computation time and better efficiency</a:t>
            </a:r>
          </a:p>
          <a:p>
            <a:pPr marL="457200" indent="-457200" algn="just">
              <a:buFont typeface="+mj-lt"/>
              <a:buAutoNum type="arabicPeriod"/>
            </a:pPr>
            <a:r>
              <a:rPr lang="en-IN" dirty="0"/>
              <a:t>Function to </a:t>
            </a:r>
            <a:r>
              <a:rPr lang="en-US" dirty="0"/>
              <a:t>convert series to supervised learning</a:t>
            </a:r>
          </a:p>
          <a:p>
            <a:pPr marL="457200" indent="-457200" algn="just">
              <a:buFont typeface="+mj-lt"/>
              <a:buAutoNum type="arabicPeriod"/>
            </a:pPr>
            <a:r>
              <a:rPr lang="en-IN" dirty="0"/>
              <a:t>Normalize features using MinMaxScaler() to get values in range (0,1)</a:t>
            </a:r>
          </a:p>
          <a:p>
            <a:pPr marL="457200" indent="-457200" algn="just">
              <a:buFont typeface="+mj-lt"/>
              <a:buAutoNum type="arabicPeriod"/>
            </a:pPr>
            <a:r>
              <a:rPr lang="en-IN" dirty="0"/>
              <a:t>Splitting into training and testing data (train 1 year of data and predict next 3 years)</a:t>
            </a:r>
          </a:p>
          <a:p>
            <a:pPr marL="457200" indent="-457200" algn="just">
              <a:buFont typeface="+mj-lt"/>
              <a:buAutoNum type="arabicPeriod"/>
            </a:pPr>
            <a:r>
              <a:rPr lang="en-IN" dirty="0"/>
              <a:t>Reshaping input to 3D (samples, timesteps, features) as required by the NN model</a:t>
            </a:r>
          </a:p>
          <a:p>
            <a:pPr marL="457200" indent="-457200" algn="just">
              <a:buFont typeface="+mj-lt"/>
              <a:buAutoNum type="arabicPeriod"/>
            </a:pPr>
            <a:r>
              <a:rPr lang="en-IN" dirty="0"/>
              <a:t>Applying Long Short Term Memory (LSTM) – An artificial Recurrent Neural Network (RNN) architecture for forecasting our training data, with following characteristics:</a:t>
            </a:r>
          </a:p>
          <a:p>
            <a:pPr marL="342900" indent="-342900" algn="just">
              <a:buFont typeface="Wingdings" panose="05000000000000000000" pitchFamily="2" charset="2"/>
              <a:buChar char="Ø"/>
            </a:pPr>
            <a:r>
              <a:rPr lang="en-US" dirty="0"/>
              <a:t>100 neurons in the first layer, Dropout = 20%, 1 neuron in the output layer predicting the Global_active_power, using Mean Absolute Error (MAE) loss function and for optimizer, the efficient Adam version of Mini Batch Stochastic Gradient Descent while compiling, fitting the model for 20 training epochs with a batch size of 70</a:t>
            </a:r>
            <a:endParaRPr lang="en-IN" dirty="0"/>
          </a:p>
        </p:txBody>
      </p:sp>
    </p:spTree>
    <p:extLst>
      <p:ext uri="{BB962C8B-B14F-4D97-AF65-F5344CB8AC3E}">
        <p14:creationId xmlns:p14="http://schemas.microsoft.com/office/powerpoint/2010/main" val="515464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10F3438-BF36-44DD-ACFE-0E665462B0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421" y="3514166"/>
            <a:ext cx="11601158" cy="291454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4F0D74A9-2D0F-4B1D-9EB3-2431D85123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1106" y="218606"/>
            <a:ext cx="5136846" cy="299075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911803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FD7BB-43FB-4E5C-A884-CA881D623FAE}"/>
              </a:ext>
            </a:extLst>
          </p:cNvPr>
          <p:cNvSpPr>
            <a:spLocks noGrp="1"/>
          </p:cNvSpPr>
          <p:nvPr>
            <p:ph type="ctrTitle"/>
          </p:nvPr>
        </p:nvSpPr>
        <p:spPr>
          <a:xfrm>
            <a:off x="1420906" y="185878"/>
            <a:ext cx="9144000" cy="802622"/>
          </a:xfrm>
        </p:spPr>
        <p:txBody>
          <a:bodyPr>
            <a:normAutofit/>
          </a:bodyPr>
          <a:lstStyle/>
          <a:p>
            <a:r>
              <a:rPr lang="en-IN" sz="4800" dirty="0"/>
              <a:t>Dashboard (Power BI)</a:t>
            </a:r>
          </a:p>
        </p:txBody>
      </p:sp>
      <p:sp>
        <p:nvSpPr>
          <p:cNvPr id="3" name="Subtitle 2">
            <a:extLst>
              <a:ext uri="{FF2B5EF4-FFF2-40B4-BE49-F238E27FC236}">
                <a16:creationId xmlns:a16="http://schemas.microsoft.com/office/drawing/2014/main" id="{F3FE23CD-BC21-45CC-9A8C-AB1254D13C4E}"/>
              </a:ext>
            </a:extLst>
          </p:cNvPr>
          <p:cNvSpPr>
            <a:spLocks noGrp="1"/>
          </p:cNvSpPr>
          <p:nvPr>
            <p:ph type="subTitle" idx="1"/>
          </p:nvPr>
        </p:nvSpPr>
        <p:spPr>
          <a:xfrm>
            <a:off x="1181447" y="2963116"/>
            <a:ext cx="9289329" cy="1516809"/>
          </a:xfrm>
        </p:spPr>
        <p:txBody>
          <a:bodyPr/>
          <a:lstStyle/>
          <a:p>
            <a:pPr algn="just"/>
            <a:endParaRPr lang="en-IN" dirty="0"/>
          </a:p>
        </p:txBody>
      </p:sp>
      <p:pic>
        <p:nvPicPr>
          <p:cNvPr id="5" name="Picture 4">
            <a:extLst>
              <a:ext uri="{FF2B5EF4-FFF2-40B4-BE49-F238E27FC236}">
                <a16:creationId xmlns:a16="http://schemas.microsoft.com/office/drawing/2014/main" id="{F69D13B9-12EA-4E40-8307-AEF83C250F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1447" y="1174378"/>
            <a:ext cx="9634470" cy="539675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442434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F1575-F2D3-49F0-94EF-7A29F0CF563E}"/>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BD706E7A-D40C-4E58-A72B-5CD50A2D2F9A}"/>
              </a:ext>
            </a:extLst>
          </p:cNvPr>
          <p:cNvSpPr>
            <a:spLocks noGrp="1"/>
          </p:cNvSpPr>
          <p:nvPr>
            <p:ph type="subTitle" idx="1"/>
          </p:nvPr>
        </p:nvSpPr>
        <p:spPr>
          <a:xfrm>
            <a:off x="439269" y="4706471"/>
            <a:ext cx="11313459" cy="2027945"/>
          </a:xfrm>
        </p:spPr>
        <p:txBody>
          <a:bodyPr>
            <a:normAutofit fontScale="70000" lnSpcReduction="20000"/>
          </a:bodyPr>
          <a:lstStyle/>
          <a:p>
            <a:pPr algn="just"/>
            <a:r>
              <a:rPr lang="en-IN" dirty="0"/>
              <a:t>A pattern or seasonality can be noticed – </a:t>
            </a:r>
          </a:p>
          <a:p>
            <a:pPr algn="just"/>
            <a:r>
              <a:rPr lang="en-US" dirty="0"/>
              <a:t>Every year, sub_metering_3, i.e. the power consumption by ACs and Electric Heaters, has the highest value at around January, which then keeps on decreasing until July. After its lowest value in July, it again starts increasing till January and the cycle continues.</a:t>
            </a:r>
          </a:p>
          <a:p>
            <a:pPr algn="just"/>
            <a:r>
              <a:rPr lang="en-US" dirty="0"/>
              <a:t>Inference – </a:t>
            </a:r>
          </a:p>
          <a:p>
            <a:pPr algn="just"/>
            <a:r>
              <a:rPr lang="en-US" dirty="0"/>
              <a:t>July to Jan are the spring and winter seasons, when usage of both electric heaters and AC is high (ACs can also be used to keep the room warm). On the other hand, Jan to July is the summer season, where comparatively, electric heaters won't be used much and only AC, resulting in a gradual decrease in value.</a:t>
            </a:r>
            <a:endParaRPr lang="en-IN" dirty="0"/>
          </a:p>
        </p:txBody>
      </p:sp>
      <p:pic>
        <p:nvPicPr>
          <p:cNvPr id="5" name="Picture 4">
            <a:extLst>
              <a:ext uri="{FF2B5EF4-FFF2-40B4-BE49-F238E27FC236}">
                <a16:creationId xmlns:a16="http://schemas.microsoft.com/office/drawing/2014/main" id="{D6D34540-6431-40E0-AAAF-7D71EA9246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270" y="200694"/>
            <a:ext cx="11313459" cy="4272694"/>
          </a:xfrm>
          <a:prstGeom prst="rect">
            <a:avLst/>
          </a:prstGeom>
        </p:spPr>
      </p:pic>
    </p:spTree>
    <p:extLst>
      <p:ext uri="{BB962C8B-B14F-4D97-AF65-F5344CB8AC3E}">
        <p14:creationId xmlns:p14="http://schemas.microsoft.com/office/powerpoint/2010/main" val="40400079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1220</TotalTime>
  <Words>636</Words>
  <Application>Microsoft Office PowerPoint</Application>
  <PresentationFormat>Widescreen</PresentationFormat>
  <Paragraphs>42</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Wingdings</vt:lpstr>
      <vt:lpstr>Office Theme</vt:lpstr>
      <vt:lpstr>Household Electric Power Consumption   A Time-Series Forecasting Project                                       </vt:lpstr>
      <vt:lpstr>About the Dataset</vt:lpstr>
      <vt:lpstr>Data Mining and Visualizations</vt:lpstr>
      <vt:lpstr>PowerPoint Presentation</vt:lpstr>
      <vt:lpstr>Data Preparation and Forecasting</vt:lpstr>
      <vt:lpstr>PowerPoint Presentation</vt:lpstr>
      <vt:lpstr>Dashboard (Power BI)</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Household Electric Power Consumption   A Time-Series Forecasting Project</dc:title>
  <dc:creator>suryam gupta</dc:creator>
  <cp:lastModifiedBy>suryam gupta</cp:lastModifiedBy>
  <cp:revision>11</cp:revision>
  <dcterms:created xsi:type="dcterms:W3CDTF">2022-03-13T05:42:53Z</dcterms:created>
  <dcterms:modified xsi:type="dcterms:W3CDTF">2022-03-17T08:21:34Z</dcterms:modified>
</cp:coreProperties>
</file>