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6" r:id="rId29"/>
    <p:sldId id="285" r:id="rId30"/>
    <p:sldId id="288" r:id="rId31"/>
    <p:sldId id="289" r:id="rId32"/>
    <p:sldId id="287" r:id="rId33"/>
    <p:sldId id="290" r:id="rId34"/>
    <p:sldId id="283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C9C9A-2FE4-4DAB-A019-364EF101AC9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F6316-CFA6-4EC3-9BE6-5534753FF8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AA-9FD7-4864-97A0-F98AD1CCEB8D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59B-D440-4C34-B835-405A99450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AA-9FD7-4864-97A0-F98AD1CCEB8D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59B-D440-4C34-B835-405A99450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AA-9FD7-4864-97A0-F98AD1CCEB8D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59B-D440-4C34-B835-405A99450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AA-9FD7-4864-97A0-F98AD1CCEB8D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59B-D440-4C34-B835-405A99450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AA-9FD7-4864-97A0-F98AD1CCEB8D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59B-D440-4C34-B835-405A99450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AA-9FD7-4864-97A0-F98AD1CCEB8D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59B-D440-4C34-B835-405A99450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AA-9FD7-4864-97A0-F98AD1CCEB8D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59B-D440-4C34-B835-405A99450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AA-9FD7-4864-97A0-F98AD1CCEB8D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59B-D440-4C34-B835-405A99450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AA-9FD7-4864-97A0-F98AD1CCEB8D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59B-D440-4C34-B835-405A99450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AA-9FD7-4864-97A0-F98AD1CCEB8D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59B-D440-4C34-B835-405A99450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50AA-9FD7-4864-97A0-F98AD1CCEB8D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D59B-D440-4C34-B835-405A99450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650AA-9FD7-4864-97A0-F98AD1CCEB8D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D59B-D440-4C34-B835-405A99450C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0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9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92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93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 </a:t>
            </a:r>
            <a:r>
              <a:rPr lang="en-US" dirty="0" smtClean="0"/>
              <a:t>Queuing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 can assume all values in the interval [</a:t>
            </a:r>
            <a:r>
              <a:rPr lang="en-US" dirty="0" err="1" smtClean="0"/>
              <a:t>a,b</a:t>
            </a:r>
            <a:r>
              <a:rPr lang="en-US" dirty="0" smtClean="0"/>
              <a:t>] where -∞ ≤ a &lt; b ≤ +∞</a:t>
            </a:r>
          </a:p>
          <a:p>
            <a:r>
              <a:rPr lang="en-US" dirty="0" smtClean="0"/>
              <a:t>Described by its distribution function (also called CDF or cumulative distribution function)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X</a:t>
            </a:r>
            <a:r>
              <a:rPr lang="en-US" dirty="0" smtClean="0"/>
              <a:t>(x) = P(</a:t>
            </a:r>
            <a:r>
              <a:rPr lang="en-US" dirty="0" err="1" smtClean="0"/>
              <a:t>X≤x</a:t>
            </a:r>
            <a:r>
              <a:rPr lang="en-US" dirty="0" smtClean="0"/>
              <a:t>), which specifies the probability that the random variable X takes values less than or equal to x.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X</a:t>
            </a:r>
            <a:r>
              <a:rPr lang="en-US" dirty="0" smtClean="0"/>
              <a:t>(x) ≤ F</a:t>
            </a:r>
            <a:r>
              <a:rPr lang="en-US" baseline="-25000" dirty="0" smtClean="0"/>
              <a:t>X</a:t>
            </a:r>
            <a:r>
              <a:rPr lang="en-US" dirty="0" smtClean="0"/>
              <a:t>(y) for x &lt; y; P(x&lt;X ≤y) = F</a:t>
            </a:r>
            <a:r>
              <a:rPr lang="en-US" baseline="-25000" dirty="0" smtClean="0"/>
              <a:t>X</a:t>
            </a:r>
            <a:r>
              <a:rPr lang="en-US" dirty="0" smtClean="0"/>
              <a:t>(y)-F</a:t>
            </a:r>
            <a:r>
              <a:rPr lang="en-US" baseline="-25000" dirty="0" smtClean="0"/>
              <a:t>X</a:t>
            </a:r>
            <a:r>
              <a:rPr lang="en-US" dirty="0" smtClean="0"/>
              <a:t>(x)</a:t>
            </a:r>
          </a:p>
          <a:p>
            <a:pPr lvl="1"/>
            <a:r>
              <a:rPr lang="en-US" dirty="0" smtClean="0"/>
              <a:t>Probability density function (</a:t>
            </a:r>
            <a:r>
              <a:rPr lang="en-US" dirty="0" err="1" smtClean="0"/>
              <a:t>pdf</a:t>
            </a:r>
            <a:r>
              <a:rPr lang="en-US" dirty="0" smtClean="0"/>
              <a:t>)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dirty="0" smtClean="0"/>
              <a:t>(x) can also be used instead of the distribution function provided the latter is differentiable.</a:t>
            </a:r>
          </a:p>
          <a:p>
            <a:pPr lvl="2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3200" y="5715000"/>
          <a:ext cx="15462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1320480" imgH="495000" progId="Equation.3">
                  <p:embed/>
                </p:oleObj>
              </mc:Choice>
              <mc:Fallback>
                <p:oleObj name="Equation" r:id="rId3" imgW="132048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15000"/>
                        <a:ext cx="154622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dirty="0" smtClean="0"/>
              <a:t>(x) ≥ 0 for all x,</a:t>
            </a:r>
          </a:p>
          <a:p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 ≤ X ≤x</a:t>
            </a:r>
            <a:r>
              <a:rPr lang="en-US" baseline="-25000" dirty="0" smtClean="0"/>
              <a:t>2</a:t>
            </a:r>
            <a:r>
              <a:rPr lang="en-US" dirty="0" smtClean="0"/>
              <a:t>) =  	    , P(X=x) = </a:t>
            </a:r>
          </a:p>
          <a:p>
            <a:r>
              <a:rPr lang="en-US" dirty="0" smtClean="0"/>
              <a:t>P(X&gt;x</a:t>
            </a:r>
            <a:r>
              <a:rPr lang="en-US" baseline="-25000" dirty="0" smtClean="0"/>
              <a:t>3</a:t>
            </a:r>
            <a:r>
              <a:rPr lang="en-US" dirty="0" smtClean="0"/>
              <a:t>) = </a:t>
            </a:r>
          </a:p>
          <a:p>
            <a:r>
              <a:rPr lang="en-US" dirty="0" smtClean="0"/>
              <a:t>Mean or expected value: </a:t>
            </a:r>
          </a:p>
          <a:p>
            <a:r>
              <a:rPr lang="en-US" dirty="0" smtClean="0"/>
              <a:t>Expected value of a function of X:</a:t>
            </a:r>
          </a:p>
          <a:p>
            <a:r>
              <a:rPr lang="en-US" dirty="0" smtClean="0"/>
              <a:t>n</a:t>
            </a:r>
            <a:r>
              <a:rPr lang="en-US" baseline="30000" dirty="0" smtClean="0"/>
              <a:t>th</a:t>
            </a:r>
            <a:r>
              <a:rPr lang="en-US" dirty="0" smtClean="0"/>
              <a:t> moment</a:t>
            </a:r>
          </a:p>
          <a:p>
            <a:r>
              <a:rPr lang="en-US" dirty="0" smtClean="0"/>
              <a:t>n</a:t>
            </a:r>
            <a:r>
              <a:rPr lang="en-US" baseline="30000" dirty="0" smtClean="0"/>
              <a:t>th</a:t>
            </a:r>
            <a:r>
              <a:rPr lang="en-US" dirty="0" smtClean="0"/>
              <a:t> central </a:t>
            </a:r>
            <a:r>
              <a:rPr lang="en-US" dirty="0" smtClean="0"/>
              <a:t>moment – Similarly defined</a:t>
            </a:r>
            <a:endParaRPr lang="en-US" dirty="0" smtClean="0"/>
          </a:p>
          <a:p>
            <a:r>
              <a:rPr lang="en-US" dirty="0" smtClean="0"/>
              <a:t>Variance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86200" y="1600200"/>
          <a:ext cx="124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3" imgW="1244520" imgH="495000" progId="Equation.3">
                  <p:embed/>
                </p:oleObj>
              </mc:Choice>
              <mc:Fallback>
                <p:oleObj name="Equation" r:id="rId3" imgW="124452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1244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429000" y="2057400"/>
          <a:ext cx="92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5" imgW="927000" imgH="685800" progId="Equation.3">
                  <p:embed/>
                </p:oleObj>
              </mc:Choice>
              <mc:Fallback>
                <p:oleObj name="Equation" r:id="rId5" imgW="927000" imgH="685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927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210300" y="2133600"/>
          <a:ext cx="110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Equation" r:id="rId7" imgW="1104840" imgH="482400" progId="Equation.3">
                  <p:embed/>
                </p:oleObj>
              </mc:Choice>
              <mc:Fallback>
                <p:oleObj name="Equation" r:id="rId7" imgW="110484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133600"/>
                        <a:ext cx="1104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508250" y="2667000"/>
          <a:ext cx="93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Equation" r:id="rId9" imgW="939600" imgH="609480" progId="Equation.3">
                  <p:embed/>
                </p:oleObj>
              </mc:Choice>
              <mc:Fallback>
                <p:oleObj name="Equation" r:id="rId9" imgW="939600" imgH="609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667000"/>
                        <a:ext cx="939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168900" y="3238500"/>
          <a:ext cx="2070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11" imgW="2070000" imgH="495000" progId="Equation.3">
                  <p:embed/>
                </p:oleObj>
              </mc:Choice>
              <mc:Fallback>
                <p:oleObj name="Equation" r:id="rId11" imgW="2070000" imgH="495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3238500"/>
                        <a:ext cx="2070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489700" y="3810000"/>
          <a:ext cx="2197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13" imgW="2197080" imgH="495000" progId="Equation.3">
                  <p:embed/>
                </p:oleObj>
              </mc:Choice>
              <mc:Fallback>
                <p:oleObj name="Equation" r:id="rId13" imgW="2197080" imgH="495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810000"/>
                        <a:ext cx="2197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111500" y="4343400"/>
          <a:ext cx="245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15" imgW="2450880" imgH="495000" progId="Equation.3">
                  <p:embed/>
                </p:oleObj>
              </mc:Choice>
              <mc:Fallback>
                <p:oleObj name="Equation" r:id="rId15" imgW="2450880" imgH="495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4343400"/>
                        <a:ext cx="2451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2400300" y="5410200"/>
          <a:ext cx="278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17" imgW="2781000" imgH="419040" progId="Equation.3">
                  <p:embed/>
                </p:oleObj>
              </mc:Choice>
              <mc:Fallback>
                <p:oleObj name="Equation" r:id="rId17" imgW="2781000" imgH="419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5410200"/>
                        <a:ext cx="2781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CDF of a normally distributed random variable</a:t>
            </a:r>
          </a:p>
          <a:p>
            <a:endParaRPr lang="en-US" dirty="0" smtClean="0"/>
          </a:p>
          <a:p>
            <a:r>
              <a:rPr lang="en-US" dirty="0" err="1" smtClean="0"/>
              <a:t>pdf</a:t>
            </a:r>
            <a:r>
              <a:rPr lang="en-US" dirty="0" smtClean="0"/>
              <a:t> is given by:</a:t>
            </a:r>
          </a:p>
          <a:p>
            <a:endParaRPr lang="en-US" dirty="0" smtClean="0"/>
          </a:p>
          <a:p>
            <a:r>
              <a:rPr lang="en-US" dirty="0" smtClean="0"/>
              <a:t>Standard normal distribution is defined by setting        and </a:t>
            </a:r>
          </a:p>
          <a:p>
            <a:r>
              <a:rPr lang="en-US" dirty="0" smtClean="0"/>
              <a:t>CDF:</a:t>
            </a:r>
          </a:p>
          <a:p>
            <a:r>
              <a:rPr lang="en-US" dirty="0" err="1" smtClean="0"/>
              <a:t>pdf</a:t>
            </a:r>
            <a:r>
              <a:rPr lang="en-US" dirty="0" smtClean="0"/>
              <a:t>:  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924529"/>
              </p:ext>
            </p:extLst>
          </p:nvPr>
        </p:nvGraphicFramePr>
        <p:xfrm>
          <a:off x="2609850" y="1905000"/>
          <a:ext cx="3136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Equation" r:id="rId3" imgW="3136680" imgH="812520" progId="Equation.3">
                  <p:embed/>
                </p:oleObj>
              </mc:Choice>
              <mc:Fallback>
                <p:oleObj name="Equation" r:id="rId3" imgW="3136680" imgH="812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1905000"/>
                        <a:ext cx="31369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825750" y="2971800"/>
          <a:ext cx="264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Equation" r:id="rId5" imgW="2641320" imgH="838080" progId="Equation.3">
                  <p:embed/>
                </p:oleObj>
              </mc:Choice>
              <mc:Fallback>
                <p:oleObj name="Equation" r:id="rId5" imgW="2641320" imgH="838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971800"/>
                        <a:ext cx="2641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09800" y="4419600"/>
          <a:ext cx="469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Equation" r:id="rId7" imgW="469800" imgH="241200" progId="Equation.3">
                  <p:embed/>
                </p:oleObj>
              </mc:Choice>
              <mc:Fallback>
                <p:oleObj name="Equation" r:id="rId7" imgW="4698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19600"/>
                        <a:ext cx="4699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05200" y="4343400"/>
          <a:ext cx="55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9" imgW="558720" imgH="304560" progId="Equation.3">
                  <p:embed/>
                </p:oleObj>
              </mc:Choice>
              <mc:Fallback>
                <p:oleObj name="Equation" r:id="rId9" imgW="558720" imgH="304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558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683378"/>
              </p:ext>
            </p:extLst>
          </p:nvPr>
        </p:nvGraphicFramePr>
        <p:xfrm>
          <a:off x="2311400" y="4724400"/>
          <a:ext cx="2324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Equation" r:id="rId11" imgW="2323800" imgH="711000" progId="Equation.3">
                  <p:embed/>
                </p:oleObj>
              </mc:Choice>
              <mc:Fallback>
                <p:oleObj name="Equation" r:id="rId11" imgW="232380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724400"/>
                        <a:ext cx="2324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981200" y="5410200"/>
          <a:ext cx="1816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Equation" r:id="rId13" imgW="1815840" imgH="711000" progId="Equation.3">
                  <p:embed/>
                </p:oleObj>
              </mc:Choice>
              <mc:Fallback>
                <p:oleObj name="Equation" r:id="rId13" imgW="1815840" imgH="711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1816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CDF of an exponentially distributed random variable X.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 or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dirty="0" smtClean="0"/>
              <a:t> denotes a parameter.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exponentially distributed random variable with parameter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Exponential distribution is completely determined by its mean value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369183"/>
              </p:ext>
            </p:extLst>
          </p:nvPr>
        </p:nvGraphicFramePr>
        <p:xfrm>
          <a:off x="2641600" y="2133600"/>
          <a:ext cx="3860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3" imgW="3860640" imgH="1650960" progId="Equation.3">
                  <p:embed/>
                </p:oleObj>
              </mc:Choice>
              <mc:Fallback>
                <p:oleObj name="Equation" r:id="rId3" imgW="3860640" imgH="1650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133600"/>
                        <a:ext cx="38608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827114"/>
              </p:ext>
            </p:extLst>
          </p:nvPr>
        </p:nvGraphicFramePr>
        <p:xfrm>
          <a:off x="2286000" y="4724400"/>
          <a:ext cx="4406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5" imgW="4406760" imgH="1041120" progId="Equation.3">
                  <p:embed/>
                </p:oleObj>
              </mc:Choice>
              <mc:Fallback>
                <p:oleObj name="Equation" r:id="rId5" imgW="4406760" imgH="1041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24400"/>
                        <a:ext cx="44069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Exponential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Only continuous distribution that is </a:t>
            </a:r>
            <a:r>
              <a:rPr lang="en-US" dirty="0" err="1" smtClean="0"/>
              <a:t>memoryless</a:t>
            </a:r>
            <a:endParaRPr lang="en-US" dirty="0" smtClean="0"/>
          </a:p>
          <a:p>
            <a:r>
              <a:rPr lang="en-US" dirty="0" smtClean="0"/>
              <a:t>P(X ≤ </a:t>
            </a:r>
            <a:r>
              <a:rPr lang="en-US" dirty="0" err="1" smtClean="0"/>
              <a:t>u+t</a:t>
            </a:r>
            <a:r>
              <a:rPr lang="en-US" dirty="0" smtClean="0"/>
              <a:t> | X &gt; u) = 	       = P(X ≤ t)</a:t>
            </a:r>
          </a:p>
          <a:p>
            <a:r>
              <a:rPr lang="en-US" dirty="0" smtClean="0"/>
              <a:t>Let buses arrive with exponentially distributed </a:t>
            </a:r>
            <a:r>
              <a:rPr lang="en-US" dirty="0" err="1" smtClean="0"/>
              <a:t>interarrival</a:t>
            </a:r>
            <a:r>
              <a:rPr lang="en-US" dirty="0" smtClean="0"/>
              <a:t> times and identical mean. If you have already been waiting for </a:t>
            </a:r>
            <a:r>
              <a:rPr lang="en-US" i="1" dirty="0" smtClean="0"/>
              <a:t>u</a:t>
            </a:r>
            <a:r>
              <a:rPr lang="en-US" dirty="0" smtClean="0"/>
              <a:t> units of time for the bus to come, the probability of a bus arrival within the next </a:t>
            </a:r>
            <a:r>
              <a:rPr lang="en-US" i="1" dirty="0" smtClean="0"/>
              <a:t>t</a:t>
            </a:r>
            <a:r>
              <a:rPr lang="en-US" dirty="0" smtClean="0"/>
              <a:t> units is the same as if you had just come to the bus stop.</a:t>
            </a:r>
          </a:p>
          <a:p>
            <a:r>
              <a:rPr lang="en-US" dirty="0" smtClean="0"/>
              <a:t>Relation to discrete Poisson random variable 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interarrival</a:t>
            </a:r>
            <a:r>
              <a:rPr lang="en-US" dirty="0" smtClean="0"/>
              <a:t> times are exponentially distributed and successive </a:t>
            </a:r>
            <a:r>
              <a:rPr lang="en-US" dirty="0" err="1" smtClean="0"/>
              <a:t>interarrival</a:t>
            </a:r>
            <a:r>
              <a:rPr lang="en-US" dirty="0" smtClean="0"/>
              <a:t> times are independent with identical mean    , then the random variable representing the number of arrivals in a fixed interval of time [0,t) has a Poisson distribution with parameter 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=t/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05200" y="1981200"/>
          <a:ext cx="110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3" imgW="1104840" imgH="469800" progId="Equation.3">
                  <p:embed/>
                </p:oleObj>
              </mc:Choice>
              <mc:Fallback>
                <p:oleObj name="Equation" r:id="rId3" imgW="110484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1104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492529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5" imgW="203040" imgH="228600" progId="Equation.3">
                  <p:embed/>
                </p:oleObj>
              </mc:Choice>
              <mc:Fallback>
                <p:oleObj name="Equation" r:id="rId5" imgW="2030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25290"/>
                        <a:ext cx="203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671455" y="545869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455" y="5458690"/>
                        <a:ext cx="203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Merging and Splitting of Poisson Processes and Property of corresponding Distributions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n Poisson processes with distributions for the </a:t>
            </a:r>
            <a:r>
              <a:rPr lang="en-US" dirty="0" err="1" smtClean="0"/>
              <a:t>interarrival</a:t>
            </a:r>
            <a:r>
              <a:rPr lang="en-US" dirty="0" smtClean="0"/>
              <a:t> times                 into one single process, the result is a Poisson process with </a:t>
            </a:r>
            <a:r>
              <a:rPr lang="en-US" dirty="0" err="1" smtClean="0"/>
              <a:t>interarrival</a:t>
            </a:r>
            <a:r>
              <a:rPr lang="en-US" dirty="0" smtClean="0"/>
              <a:t> times having the distribution,     where </a:t>
            </a:r>
          </a:p>
          <a:p>
            <a:r>
              <a:rPr lang="en-US" dirty="0" smtClean="0"/>
              <a:t> If a Poisson process with </a:t>
            </a:r>
            <a:r>
              <a:rPr lang="en-US" dirty="0" err="1" smtClean="0"/>
              <a:t>interarrival</a:t>
            </a:r>
            <a:r>
              <a:rPr lang="en-US" dirty="0" smtClean="0"/>
              <a:t> time distribution        is split into </a:t>
            </a:r>
            <a:r>
              <a:rPr lang="en-US" i="1" dirty="0" smtClean="0"/>
              <a:t>n</a:t>
            </a:r>
            <a:r>
              <a:rPr lang="en-US" dirty="0" smtClean="0"/>
              <a:t> processes so that the probability that the arriving job is assigned to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process is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dirty="0" smtClean="0"/>
              <a:t>, 1≤i≤n, then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subprocess</a:t>
            </a:r>
            <a:r>
              <a:rPr lang="en-US" dirty="0" smtClean="0"/>
              <a:t> has an </a:t>
            </a:r>
            <a:r>
              <a:rPr lang="en-US" dirty="0" err="1" smtClean="0"/>
              <a:t>interarrival</a:t>
            </a:r>
            <a:r>
              <a:rPr lang="en-US" dirty="0" smtClean="0"/>
              <a:t> time distribution of</a:t>
            </a:r>
          </a:p>
          <a:p>
            <a:pPr>
              <a:buNone/>
            </a:pPr>
            <a:r>
              <a:rPr lang="en-US" dirty="0" smtClean="0"/>
              <a:t>              , i.e., </a:t>
            </a:r>
            <a:r>
              <a:rPr lang="en-US" i="1" dirty="0" smtClean="0"/>
              <a:t>n</a:t>
            </a:r>
            <a:r>
              <a:rPr lang="en-US" dirty="0" smtClean="0"/>
              <a:t> Poisson processes are created.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68700" y="19050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3" imgW="1384200" imgH="406080" progId="Equation.3">
                  <p:embed/>
                </p:oleObj>
              </mc:Choice>
              <mc:Fallback>
                <p:oleObj name="Equation" r:id="rId3" imgW="138420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905000"/>
                        <a:ext cx="1384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315200" y="2743200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5" imgW="634680" imgH="279360" progId="Equation.3">
                  <p:embed/>
                </p:oleObj>
              </mc:Choice>
              <mc:Fallback>
                <p:oleObj name="Equation" r:id="rId5" imgW="63468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743200"/>
                        <a:ext cx="635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57400" y="3124200"/>
          <a:ext cx="889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7" imgW="888840" imgH="342720" progId="Equation.3">
                  <p:embed/>
                </p:oleObj>
              </mc:Choice>
              <mc:Fallback>
                <p:oleObj name="Equation" r:id="rId7" imgW="888840" imgH="342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889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743200" y="3962400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9" imgW="634680" imgH="279360" progId="Equation.3">
                  <p:embed/>
                </p:oleObj>
              </mc:Choice>
              <mc:Fallback>
                <p:oleObj name="Equation" r:id="rId9" imgW="63468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62400"/>
                        <a:ext cx="635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965200" y="5410200"/>
          <a:ext cx="78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11" imgW="787320" imgH="380880" progId="Equation.3">
                  <p:embed/>
                </p:oleObj>
              </mc:Choice>
              <mc:Fallback>
                <p:oleObj name="Equation" r:id="rId11" imgW="787320" imgH="380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410200"/>
                        <a:ext cx="787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Joint probability mass function of discrete random variables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..,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=x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=x</a:t>
            </a:r>
            <a:r>
              <a:rPr lang="en-US" baseline="-25000" dirty="0" smtClean="0"/>
              <a:t>2</a:t>
            </a:r>
            <a:r>
              <a:rPr lang="en-US" dirty="0" smtClean="0"/>
              <a:t>, ..,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represents the probability that X</a:t>
            </a:r>
            <a:r>
              <a:rPr lang="en-US" baseline="-25000" dirty="0" smtClean="0"/>
              <a:t>1</a:t>
            </a:r>
            <a:r>
              <a:rPr lang="en-US" dirty="0" smtClean="0"/>
              <a:t>=x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=x</a:t>
            </a:r>
            <a:r>
              <a:rPr lang="en-US" baseline="-25000" dirty="0" smtClean="0"/>
              <a:t>2</a:t>
            </a:r>
            <a:r>
              <a:rPr lang="en-US" dirty="0" smtClean="0"/>
              <a:t>, ..,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continuous case, joint distribution function:</a:t>
            </a:r>
          </a:p>
          <a:p>
            <a:pPr lvl="1">
              <a:buNone/>
            </a:pPr>
            <a:r>
              <a:rPr lang="en-US" dirty="0" smtClean="0"/>
              <a:t>F</a:t>
            </a:r>
            <a:r>
              <a:rPr lang="en-US" b="1" baseline="-25000" dirty="0" smtClean="0"/>
              <a:t>X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= P(X</a:t>
            </a:r>
            <a:r>
              <a:rPr lang="en-US" baseline="-25000" dirty="0" smtClean="0"/>
              <a:t>1</a:t>
            </a:r>
            <a:r>
              <a:rPr lang="en-US" dirty="0" smtClean="0"/>
              <a:t>≤x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 ≤ x</a:t>
            </a:r>
            <a:r>
              <a:rPr lang="en-US" baseline="-25000" dirty="0" smtClean="0"/>
              <a:t>2</a:t>
            </a:r>
            <a:r>
              <a:rPr lang="en-US" dirty="0" smtClean="0"/>
              <a:t>, ..,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≤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represents the probability that X</a:t>
            </a:r>
            <a:r>
              <a:rPr lang="en-US" baseline="-25000" dirty="0" smtClean="0"/>
              <a:t>1</a:t>
            </a:r>
            <a:r>
              <a:rPr lang="en-US" dirty="0" smtClean="0"/>
              <a:t>≤x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 ≤ x</a:t>
            </a:r>
            <a:r>
              <a:rPr lang="en-US" baseline="-25000" dirty="0" smtClean="0"/>
              <a:t>2</a:t>
            </a:r>
            <a:r>
              <a:rPr lang="en-US" dirty="0" smtClean="0"/>
              <a:t>, ..,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≤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. Here </a:t>
            </a:r>
            <a:r>
              <a:rPr lang="en-US" b="1" dirty="0" smtClean="0"/>
              <a:t>X</a:t>
            </a:r>
            <a:r>
              <a:rPr lang="en-US" dirty="0" smtClean="0"/>
              <a:t>=(X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..,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is the n-dimensional random variable and </a:t>
            </a:r>
            <a:r>
              <a:rPr lang="en-US" b="1" dirty="0" smtClean="0"/>
              <a:t>x</a:t>
            </a:r>
            <a:r>
              <a:rPr lang="en-US" dirty="0" smtClean="0"/>
              <a:t>=(x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..,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Random variables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..,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are independent if</a:t>
            </a:r>
          </a:p>
          <a:p>
            <a:pPr lvl="1"/>
            <a:r>
              <a:rPr lang="en-US" dirty="0" smtClean="0"/>
              <a:t>P(X</a:t>
            </a:r>
            <a:r>
              <a:rPr lang="en-US" baseline="-25000" dirty="0" smtClean="0"/>
              <a:t>1</a:t>
            </a:r>
            <a:r>
              <a:rPr lang="en-US" dirty="0" smtClean="0"/>
              <a:t>=x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=x</a:t>
            </a:r>
            <a:r>
              <a:rPr lang="en-US" baseline="-25000" dirty="0" smtClean="0"/>
              <a:t>2</a:t>
            </a:r>
            <a:r>
              <a:rPr lang="en-US" dirty="0" smtClean="0"/>
              <a:t>, ..,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=P(X</a:t>
            </a:r>
            <a:r>
              <a:rPr lang="en-US" baseline="-25000" dirty="0" smtClean="0"/>
              <a:t>1</a:t>
            </a:r>
            <a:r>
              <a:rPr lang="en-US" dirty="0" smtClean="0"/>
              <a:t>=x</a:t>
            </a:r>
            <a:r>
              <a:rPr lang="en-US" baseline="-25000" dirty="0" smtClean="0"/>
              <a:t>1</a:t>
            </a:r>
            <a:r>
              <a:rPr lang="en-US" dirty="0" smtClean="0"/>
              <a:t>).P(X</a:t>
            </a:r>
            <a:r>
              <a:rPr lang="en-US" baseline="-25000" dirty="0" smtClean="0"/>
              <a:t>2</a:t>
            </a:r>
            <a:r>
              <a:rPr lang="en-US" dirty="0" smtClean="0"/>
              <a:t>=x</a:t>
            </a:r>
            <a:r>
              <a:rPr lang="en-US" baseline="-25000" dirty="0" smtClean="0"/>
              <a:t>2</a:t>
            </a:r>
            <a:r>
              <a:rPr lang="en-US" dirty="0" smtClean="0"/>
              <a:t>). ..P(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 in the discrete case </a:t>
            </a:r>
            <a:r>
              <a:rPr lang="en-US" smtClean="0"/>
              <a:t>and </a:t>
            </a:r>
          </a:p>
          <a:p>
            <a:pPr lvl="1"/>
            <a:r>
              <a:rPr lang="en-US" smtClean="0"/>
              <a:t>P(X</a:t>
            </a:r>
            <a:r>
              <a:rPr lang="en-US" baseline="-25000" smtClean="0"/>
              <a:t>1</a:t>
            </a:r>
            <a:r>
              <a:rPr lang="en-US" dirty="0" smtClean="0"/>
              <a:t>≤x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 ≤ x</a:t>
            </a:r>
            <a:r>
              <a:rPr lang="en-US" baseline="-25000" dirty="0" smtClean="0"/>
              <a:t>2</a:t>
            </a:r>
            <a:r>
              <a:rPr lang="en-US" dirty="0" smtClean="0"/>
              <a:t>, ..,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≤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= P(X</a:t>
            </a:r>
            <a:r>
              <a:rPr lang="en-US" baseline="-25000" dirty="0" smtClean="0"/>
              <a:t>1</a:t>
            </a:r>
            <a:r>
              <a:rPr lang="en-US" dirty="0" smtClean="0"/>
              <a:t>≤x</a:t>
            </a:r>
            <a:r>
              <a:rPr lang="en-US" baseline="-25000" dirty="0" smtClean="0"/>
              <a:t>1</a:t>
            </a:r>
            <a:r>
              <a:rPr lang="en-US" dirty="0" smtClean="0"/>
              <a:t>).P(X</a:t>
            </a:r>
            <a:r>
              <a:rPr lang="en-US" baseline="-25000" dirty="0" smtClean="0"/>
              <a:t>2</a:t>
            </a:r>
            <a:r>
              <a:rPr lang="en-US" dirty="0" smtClean="0"/>
              <a:t> ≤ x</a:t>
            </a:r>
            <a:r>
              <a:rPr lang="en-US" baseline="-25000" dirty="0" smtClean="0"/>
              <a:t>2</a:t>
            </a:r>
            <a:r>
              <a:rPr lang="en-US" dirty="0" smtClean="0"/>
              <a:t>). ..P(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≤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in the continuous case.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for X</a:t>
            </a:r>
            <a:r>
              <a:rPr lang="en-US" baseline="-25000" dirty="0" smtClean="0"/>
              <a:t>1</a:t>
            </a:r>
            <a:r>
              <a:rPr lang="en-US" dirty="0" smtClean="0"/>
              <a:t>=x</a:t>
            </a:r>
            <a:r>
              <a:rPr lang="en-US" baseline="-25000" dirty="0" smtClean="0"/>
              <a:t>1</a:t>
            </a:r>
            <a:r>
              <a:rPr lang="en-US" dirty="0" smtClean="0"/>
              <a:t> under the conditions that X</a:t>
            </a:r>
            <a:r>
              <a:rPr lang="en-US" baseline="-25000" dirty="0" smtClean="0"/>
              <a:t>2</a:t>
            </a:r>
            <a:r>
              <a:rPr lang="en-US" dirty="0" smtClean="0"/>
              <a:t>=x</a:t>
            </a:r>
            <a:r>
              <a:rPr lang="en-US" baseline="-25000" dirty="0" smtClean="0"/>
              <a:t>2</a:t>
            </a:r>
            <a:r>
              <a:rPr lang="en-US" dirty="0" smtClean="0"/>
              <a:t>, X</a:t>
            </a:r>
            <a:r>
              <a:rPr lang="en-US" baseline="-25000" dirty="0" smtClean="0"/>
              <a:t>3</a:t>
            </a:r>
            <a:r>
              <a:rPr lang="en-US" dirty="0" smtClean="0"/>
              <a:t>=x</a:t>
            </a:r>
            <a:r>
              <a:rPr lang="en-US" baseline="-25000" dirty="0" smtClean="0"/>
              <a:t>3</a:t>
            </a:r>
            <a:r>
              <a:rPr lang="en-US" dirty="0" smtClean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is given by:</a:t>
            </a:r>
            <a:endParaRPr lang="en-US" baseline="-25000" dirty="0" smtClean="0"/>
          </a:p>
          <a:p>
            <a:pPr>
              <a:buNone/>
            </a:pPr>
            <a:r>
              <a:rPr lang="en-US" baseline="-25000" dirty="0" smtClean="0"/>
              <a:t>					=</a:t>
            </a:r>
          </a:p>
          <a:p>
            <a:pPr>
              <a:buNone/>
            </a:pPr>
            <a:endParaRPr lang="en-US" baseline="-25000" dirty="0" smtClean="0"/>
          </a:p>
          <a:p>
            <a:r>
              <a:rPr lang="en-US" dirty="0" smtClean="0"/>
              <a:t>For continuous random variables:</a:t>
            </a:r>
          </a:p>
          <a:p>
            <a:pPr lvl="1">
              <a:buNone/>
            </a:pPr>
            <a:r>
              <a:rPr lang="en-US" dirty="0" smtClean="0"/>
              <a:t>					     =	</a:t>
            </a:r>
          </a:p>
          <a:p>
            <a:endParaRPr lang="en-US" baseline="-25000" dirty="0"/>
          </a:p>
        </p:txBody>
      </p:sp>
      <p:graphicFrame>
        <p:nvGraphicFramePr>
          <p:cNvPr id="29700" name="Content Placeholder 3"/>
          <p:cNvGraphicFramePr>
            <a:graphicFrameLocks noChangeAspect="1"/>
          </p:cNvGraphicFramePr>
          <p:nvPr/>
        </p:nvGraphicFramePr>
        <p:xfrm>
          <a:off x="838200" y="2743200"/>
          <a:ext cx="3276599" cy="48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3" imgW="2552400" imgH="380880" progId="Equation.3">
                  <p:embed/>
                </p:oleObj>
              </mc:Choice>
              <mc:Fallback>
                <p:oleObj name="Equation" r:id="rId3" imgW="2552400" imgH="38088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3276599" cy="4889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99000" y="2667000"/>
          <a:ext cx="2616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5" imgW="2616120" imgH="609480" progId="Equation.3">
                  <p:embed/>
                </p:oleObj>
              </mc:Choice>
              <mc:Fallback>
                <p:oleObj name="Equation" r:id="rId5" imgW="2616120" imgH="609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667000"/>
                        <a:ext cx="2616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Content Placeholder 3"/>
          <p:cNvGraphicFramePr>
            <a:graphicFrameLocks noChangeAspect="1"/>
          </p:cNvGraphicFramePr>
          <p:nvPr/>
        </p:nvGraphicFramePr>
        <p:xfrm>
          <a:off x="1150938" y="4038600"/>
          <a:ext cx="32607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7" imgW="2539800" imgH="380880" progId="Equation.3">
                  <p:embed/>
                </p:oleObj>
              </mc:Choice>
              <mc:Fallback>
                <p:oleObj name="Equation" r:id="rId7" imgW="2539800" imgH="380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038600"/>
                        <a:ext cx="32607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4883150" y="4038600"/>
          <a:ext cx="2603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9" imgW="2603160" imgH="609480" progId="Equation.3">
                  <p:embed/>
                </p:oleObj>
              </mc:Choice>
              <mc:Fallback>
                <p:oleObj name="Equation" r:id="rId9" imgW="2603160" imgH="609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4038600"/>
                        <a:ext cx="2603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Random/Stochastic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stochastic process is defined as a family of random variables {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: t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T}, where each random variable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is indexed by parameter </a:t>
            </a:r>
            <a:r>
              <a:rPr lang="en-US" dirty="0" err="1" smtClean="0"/>
              <a:t>t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/>
              <a:t>T</a:t>
            </a:r>
            <a:r>
              <a:rPr lang="en-US" dirty="0" smtClean="0"/>
              <a:t>, usually called the time parameter if T</a:t>
            </a:r>
            <a:r>
              <a:rPr lang="en-US" dirty="0" smtClean="0">
                <a:sym typeface="Symbol"/>
              </a:rPr>
              <a:t>R+ = [0, ∞).</a:t>
            </a:r>
          </a:p>
          <a:p>
            <a:r>
              <a:rPr lang="en-US" dirty="0" smtClean="0">
                <a:sym typeface="Symbol"/>
              </a:rPr>
              <a:t>Set of all possible values of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/>
              <a:t>t</a:t>
            </a:r>
            <a:r>
              <a:rPr lang="en-US" dirty="0" smtClean="0">
                <a:sym typeface="Symbol"/>
              </a:rPr>
              <a:t> (for each t T) is called the state space S of the stochastic process.</a:t>
            </a:r>
          </a:p>
          <a:p>
            <a:r>
              <a:rPr lang="en-US" dirty="0" smtClean="0">
                <a:sym typeface="Symbol"/>
              </a:rPr>
              <a:t>If a countable, discrete parameter set T is considered, the S.P.  is called </a:t>
            </a:r>
            <a:r>
              <a:rPr lang="en-US" i="1" dirty="0" smtClean="0">
                <a:sym typeface="Symbol"/>
              </a:rPr>
              <a:t>discrete parameter </a:t>
            </a:r>
            <a:r>
              <a:rPr lang="en-US" dirty="0" smtClean="0">
                <a:sym typeface="Symbol"/>
              </a:rPr>
              <a:t>process. T is represented by a subset of N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= {0,1,…}. Else, it is called a </a:t>
            </a:r>
            <a:r>
              <a:rPr lang="en-US" i="1" dirty="0" smtClean="0">
                <a:sym typeface="Symbol"/>
              </a:rPr>
              <a:t>continuous parameter </a:t>
            </a:r>
            <a:r>
              <a:rPr lang="en-US" dirty="0" smtClean="0">
                <a:sym typeface="Symbol"/>
              </a:rPr>
              <a:t>process.</a:t>
            </a:r>
          </a:p>
          <a:p>
            <a:r>
              <a:rPr lang="en-US" dirty="0" smtClean="0">
                <a:sym typeface="Symbol"/>
              </a:rPr>
              <a:t>The state space can also be continuous or discrete. If discrete, the S.P.s are called as chains.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Process and 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S.P. {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: t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T} constitutes a Markov Process if for all 0=t</a:t>
            </a:r>
            <a:r>
              <a:rPr lang="en-US" baseline="-25000" dirty="0" smtClean="0"/>
              <a:t>0</a:t>
            </a:r>
            <a:r>
              <a:rPr lang="en-US" dirty="0" smtClean="0"/>
              <a:t>&lt;t</a:t>
            </a:r>
            <a:r>
              <a:rPr lang="en-US" baseline="-25000" dirty="0" smtClean="0"/>
              <a:t>1</a:t>
            </a:r>
            <a:r>
              <a:rPr lang="en-US" dirty="0" smtClean="0"/>
              <a:t>&lt;..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&lt;t</a:t>
            </a:r>
            <a:r>
              <a:rPr lang="en-US" baseline="-25000" dirty="0" smtClean="0"/>
              <a:t>n+1</a:t>
            </a:r>
            <a:r>
              <a:rPr lang="en-US" dirty="0" smtClean="0"/>
              <a:t> and all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S, the conditional CDF of X</a:t>
            </a:r>
            <a:r>
              <a:rPr lang="en-US" baseline="-25000" dirty="0" smtClean="0">
                <a:sym typeface="Symbol"/>
              </a:rPr>
              <a:t>tn+1</a:t>
            </a:r>
            <a:r>
              <a:rPr lang="en-US" dirty="0" smtClean="0">
                <a:sym typeface="Symbol"/>
              </a:rPr>
              <a:t> depends only on the last previous value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tn</a:t>
            </a:r>
            <a:r>
              <a:rPr lang="en-US" dirty="0" smtClean="0">
                <a:sym typeface="Symbol"/>
              </a:rPr>
              <a:t> and not on the earlier values X</a:t>
            </a:r>
            <a:r>
              <a:rPr lang="en-US" baseline="-25000" dirty="0" smtClean="0">
                <a:sym typeface="Symbol"/>
              </a:rPr>
              <a:t>t0</a:t>
            </a:r>
            <a:r>
              <a:rPr lang="en-US" dirty="0" smtClean="0">
                <a:sym typeface="Symbol"/>
              </a:rPr>
              <a:t>, X</a:t>
            </a:r>
            <a:r>
              <a:rPr lang="en-US" baseline="-25000" dirty="0" smtClean="0">
                <a:sym typeface="Symbol"/>
              </a:rPr>
              <a:t>t1</a:t>
            </a:r>
            <a:r>
              <a:rPr lang="en-US" dirty="0" smtClean="0">
                <a:sym typeface="Symbol"/>
              </a:rPr>
              <a:t>,…X</a:t>
            </a:r>
            <a:r>
              <a:rPr lang="en-US" baseline="-25000" dirty="0" smtClean="0">
                <a:sym typeface="Symbol"/>
              </a:rPr>
              <a:t>tn-1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When we consider discrete state spaces, we deal with continuous Time Markov Chains (CTMCs) or Discrete Time Markov Chains (DTMCs)</a:t>
            </a:r>
          </a:p>
          <a:p>
            <a:r>
              <a:rPr lang="en-US" dirty="0" smtClean="0">
                <a:sym typeface="Symbol"/>
              </a:rPr>
              <a:t>In Discrete Time Markov chains, consider a discrete, finite or </a:t>
            </a:r>
            <a:r>
              <a:rPr lang="en-US" dirty="0" err="1" smtClean="0">
                <a:sym typeface="Symbol"/>
              </a:rPr>
              <a:t>countably</a:t>
            </a:r>
            <a:r>
              <a:rPr lang="en-US" dirty="0" smtClean="0">
                <a:sym typeface="Symbol"/>
              </a:rPr>
              <a:t> infinite state space S and a discrete parameter space TN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. The following property must hold for such a Markov chain for all n  N</a:t>
            </a:r>
            <a:r>
              <a:rPr lang="en-US" baseline="-25000" dirty="0" smtClean="0">
                <a:sym typeface="Symbol"/>
              </a:rPr>
              <a:t>0 </a:t>
            </a:r>
            <a:r>
              <a:rPr lang="en-US" dirty="0" smtClean="0">
                <a:sym typeface="Symbol"/>
              </a:rPr>
              <a:t>and all </a:t>
            </a:r>
            <a:r>
              <a:rPr lang="en-US" dirty="0" err="1" smtClean="0">
                <a:sym typeface="Symbol"/>
              </a:rPr>
              <a:t>s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 S:</a:t>
            </a:r>
          </a:p>
          <a:p>
            <a:r>
              <a:rPr lang="en-US" dirty="0" smtClean="0">
                <a:sym typeface="Symbol"/>
              </a:rPr>
              <a:t> P(X</a:t>
            </a:r>
            <a:r>
              <a:rPr lang="en-US" baseline="-25000" dirty="0" smtClean="0">
                <a:sym typeface="Symbol"/>
              </a:rPr>
              <a:t>n+1</a:t>
            </a:r>
            <a:r>
              <a:rPr lang="en-US" dirty="0" smtClean="0">
                <a:sym typeface="Symbol"/>
              </a:rPr>
              <a:t>=s</a:t>
            </a:r>
            <a:r>
              <a:rPr lang="en-US" baseline="-25000" dirty="0" smtClean="0">
                <a:sym typeface="Symbol"/>
              </a:rPr>
              <a:t>n+1</a:t>
            </a:r>
            <a:r>
              <a:rPr lang="en-US" dirty="0" smtClean="0">
                <a:sym typeface="Symbol"/>
              </a:rPr>
              <a:t>|X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=s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,X</a:t>
            </a:r>
            <a:r>
              <a:rPr lang="en-US" baseline="-25000" dirty="0" smtClean="0">
                <a:sym typeface="Symbol"/>
              </a:rPr>
              <a:t>n-1</a:t>
            </a:r>
            <a:r>
              <a:rPr lang="en-US" dirty="0" smtClean="0">
                <a:sym typeface="Symbol"/>
              </a:rPr>
              <a:t>=s</a:t>
            </a:r>
            <a:r>
              <a:rPr lang="en-US" baseline="-25000" dirty="0" smtClean="0">
                <a:sym typeface="Symbol"/>
              </a:rPr>
              <a:t>n-1</a:t>
            </a:r>
            <a:r>
              <a:rPr lang="en-US" dirty="0" smtClean="0">
                <a:sym typeface="Symbol"/>
              </a:rPr>
              <a:t>,…,X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=n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) =  P(X</a:t>
            </a:r>
            <a:r>
              <a:rPr lang="en-US" baseline="-25000" dirty="0" smtClean="0">
                <a:sym typeface="Symbol"/>
              </a:rPr>
              <a:t>n+1</a:t>
            </a:r>
            <a:r>
              <a:rPr lang="en-US" dirty="0" smtClean="0">
                <a:sym typeface="Symbol"/>
              </a:rPr>
              <a:t>=s</a:t>
            </a:r>
            <a:r>
              <a:rPr lang="en-US" baseline="-25000" dirty="0" smtClean="0">
                <a:sym typeface="Symbol"/>
              </a:rPr>
              <a:t>n+1</a:t>
            </a:r>
            <a:r>
              <a:rPr lang="en-US" dirty="0" smtClean="0">
                <a:sym typeface="Symbol"/>
              </a:rPr>
              <a:t>|X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=</a:t>
            </a:r>
            <a:r>
              <a:rPr lang="en-US" dirty="0" err="1" smtClean="0">
                <a:sym typeface="Symbol"/>
              </a:rPr>
              <a:t>s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</a:p>
          <a:p>
            <a:pPr lvl="1"/>
            <a:r>
              <a:rPr lang="en-US" dirty="0" smtClean="0"/>
              <a:t>A function that reflects the result of a random experiment</a:t>
            </a:r>
          </a:p>
          <a:p>
            <a:pPr lvl="2"/>
            <a:r>
              <a:rPr lang="en-US" dirty="0" smtClean="0"/>
              <a:t>Result of “toss a single die” can be described by a random variable that can assume the values one through six</a:t>
            </a:r>
          </a:p>
          <a:p>
            <a:pPr lvl="2"/>
            <a:r>
              <a:rPr lang="en-US" dirty="0" smtClean="0"/>
              <a:t>No. of requests that arrive at an airline reservation system in one hour</a:t>
            </a:r>
          </a:p>
          <a:p>
            <a:pPr lvl="2"/>
            <a:r>
              <a:rPr lang="en-US" dirty="0" smtClean="0"/>
              <a:t>Time interval between the arrivals of two consecutive jobs in a computer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Given an initial state s</a:t>
            </a:r>
            <a:r>
              <a:rPr lang="en-US" baseline="-25000" dirty="0" smtClean="0"/>
              <a:t>0</a:t>
            </a:r>
            <a:r>
              <a:rPr lang="en-US" dirty="0" smtClean="0"/>
              <a:t>, the DTMC evolves over time according to one-step transition probabilities. </a:t>
            </a:r>
          </a:p>
          <a:p>
            <a:r>
              <a:rPr lang="en-US" dirty="0" smtClean="0"/>
              <a:t>Let S = {0, 1, …}, we can write the conditional </a:t>
            </a:r>
            <a:r>
              <a:rPr lang="en-US" dirty="0" err="1" smtClean="0"/>
              <a:t>pmf</a:t>
            </a:r>
            <a:r>
              <a:rPr lang="en-US" dirty="0" smtClean="0"/>
              <a:t> of one-step transition probability from state </a:t>
            </a:r>
            <a:r>
              <a:rPr lang="en-US" dirty="0" err="1" smtClean="0"/>
              <a:t>i</a:t>
            </a:r>
            <a:r>
              <a:rPr lang="en-US" dirty="0" smtClean="0"/>
              <a:t> to state j as:</a:t>
            </a:r>
          </a:p>
          <a:p>
            <a:endParaRPr lang="en-US" dirty="0" smtClean="0"/>
          </a:p>
          <a:p>
            <a:r>
              <a:rPr lang="en-US" dirty="0" smtClean="0"/>
              <a:t>If the conditional </a:t>
            </a:r>
            <a:r>
              <a:rPr lang="en-US" dirty="0" err="1" smtClean="0"/>
              <a:t>pmf</a:t>
            </a:r>
            <a:r>
              <a:rPr lang="en-US" dirty="0" smtClean="0"/>
              <a:t> is independent of epoch n (called the homogeneous case), </a:t>
            </a:r>
          </a:p>
          <a:p>
            <a:endParaRPr lang="en-US" dirty="0" smtClean="0"/>
          </a:p>
          <a:p>
            <a:r>
              <a:rPr lang="en-US" dirty="0" smtClean="0"/>
              <a:t>We drop the superscript to denote one step transition probability of a homogeneous DTMC as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endParaRPr lang="en-US" baseline="-25000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32766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3" imgW="3276360" imgH="457200" progId="Equation.3">
                  <p:embed/>
                </p:oleObj>
              </mc:Choice>
              <mc:Fallback>
                <p:oleObj name="Equation" r:id="rId3" imgW="32763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362200" y="4495800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5" imgW="4343400" imgH="457200" progId="Equation.3">
                  <p:embed/>
                </p:oleObj>
              </mc:Choice>
              <mc:Fallback>
                <p:oleObj name="Equation" r:id="rId5" imgW="43434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95800"/>
                        <a:ext cx="4343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Time Markov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initial state </a:t>
            </a:r>
            <a:r>
              <a:rPr lang="en-US" dirty="0" err="1" smtClean="0"/>
              <a:t>i</a:t>
            </a:r>
            <a:r>
              <a:rPr lang="en-US" dirty="0" smtClean="0"/>
              <a:t>, DTMC goes to some state j (including the possibility of j=</a:t>
            </a:r>
            <a:r>
              <a:rPr lang="en-US" dirty="0" err="1" smtClean="0"/>
              <a:t>i</a:t>
            </a:r>
            <a:r>
              <a:rPr lang="en-US" dirty="0" smtClean="0"/>
              <a:t>) so that </a:t>
            </a:r>
          </a:p>
          <a:p>
            <a:endParaRPr lang="en-US" dirty="0" smtClean="0"/>
          </a:p>
          <a:p>
            <a:r>
              <a:rPr lang="en-US" dirty="0" smtClean="0"/>
              <a:t>Usually represented in a non-negative stochastic transition matrix </a:t>
            </a:r>
            <a:r>
              <a:rPr lang="en-US" b="1" dirty="0" smtClean="0"/>
              <a:t>P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6000" y="2743200"/>
          <a:ext cx="200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3" imgW="2006280" imgH="457200" progId="Equation.3">
                  <p:embed/>
                </p:oleObj>
              </mc:Choice>
              <mc:Fallback>
                <p:oleObj name="Equation" r:id="rId3" imgW="200628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200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14600" y="4343400"/>
          <a:ext cx="1981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5" imgW="1981080" imgH="1168200" progId="Equation.3">
                  <p:embed/>
                </p:oleObj>
              </mc:Choice>
              <mc:Fallback>
                <p:oleObj name="Equation" r:id="rId5" imgW="1981080" imgH="116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43400"/>
                        <a:ext cx="19812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Finite State Discrete Time Markov Chains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Finite State Discrete Time Markov Chains (FSDTMC) can be represented as a state transition diagram. </a:t>
            </a:r>
          </a:p>
          <a:p>
            <a:r>
              <a:rPr lang="en-US" dirty="0" smtClean="0"/>
              <a:t>Consider S ={0, 1} and </a:t>
            </a:r>
          </a:p>
          <a:p>
            <a:r>
              <a:rPr lang="en-US" dirty="0" smtClean="0"/>
              <a:t>Corresponding state transition diagram: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24400" y="3276600"/>
          <a:ext cx="1435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3" imgW="1434960" imgH="533160" progId="Equation.3">
                  <p:embed/>
                </p:oleObj>
              </mc:Choice>
              <mc:Fallback>
                <p:oleObj name="Equation" r:id="rId3" imgW="1434960" imgH="533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76600"/>
                        <a:ext cx="1435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853727" y="4495800"/>
            <a:ext cx="4166073" cy="1447800"/>
            <a:chOff x="1066800" y="4648200"/>
            <a:chExt cx="4166073" cy="1447800"/>
          </a:xfrm>
        </p:grpSpPr>
        <p:sp>
          <p:nvSpPr>
            <p:cNvPr id="5" name="Oval 4"/>
            <p:cNvSpPr/>
            <p:nvPr/>
          </p:nvSpPr>
          <p:spPr>
            <a:xfrm>
              <a:off x="18288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962400" y="5105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Curved Down Arrow 9"/>
            <p:cNvSpPr/>
            <p:nvPr/>
          </p:nvSpPr>
          <p:spPr>
            <a:xfrm>
              <a:off x="2133600" y="4648200"/>
              <a:ext cx="1981200" cy="4572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>
              <a:off x="1143000" y="5105400"/>
              <a:ext cx="762000" cy="6858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urved Left Arrow 11"/>
            <p:cNvSpPr/>
            <p:nvPr/>
          </p:nvSpPr>
          <p:spPr>
            <a:xfrm>
              <a:off x="4495800" y="5181600"/>
              <a:ext cx="685800" cy="4572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 flipH="1">
              <a:off x="2133600" y="5715000"/>
              <a:ext cx="1981200" cy="381000"/>
            </a:xfrm>
            <a:prstGeom prst="curvedUpArrow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8000" y="4724400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1/4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5600" y="5638800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1/2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4400" y="4800600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1/2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4724400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3/4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Finite State Discrete Time Markov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n-step transition probabilities. Probability that the DTMC transits from state </a:t>
            </a:r>
            <a:r>
              <a:rPr lang="en-US" sz="3400" i="1" dirty="0" err="1" smtClean="0"/>
              <a:t>i</a:t>
            </a:r>
            <a:r>
              <a:rPr lang="en-US" sz="3400" dirty="0" smtClean="0"/>
              <a:t> at time </a:t>
            </a:r>
            <a:r>
              <a:rPr lang="en-US" sz="3400" i="1" dirty="0" smtClean="0"/>
              <a:t>k</a:t>
            </a:r>
            <a:r>
              <a:rPr lang="en-US" sz="3400" dirty="0" smtClean="0"/>
              <a:t> to state </a:t>
            </a:r>
            <a:r>
              <a:rPr lang="en-US" sz="3400" i="1" dirty="0" smtClean="0"/>
              <a:t>j</a:t>
            </a:r>
            <a:r>
              <a:rPr lang="en-US" sz="3400" dirty="0" smtClean="0"/>
              <a:t> at time </a:t>
            </a:r>
            <a:r>
              <a:rPr lang="en-US" sz="3400" i="1" dirty="0" smtClean="0"/>
              <a:t>l</a:t>
            </a:r>
            <a:r>
              <a:rPr lang="en-US" sz="3400" dirty="0" smtClean="0"/>
              <a:t> in exactly </a:t>
            </a:r>
            <a:r>
              <a:rPr lang="en-US" sz="3400" i="1" dirty="0" smtClean="0"/>
              <a:t>n=l-k</a:t>
            </a:r>
            <a:r>
              <a:rPr lang="en-US" sz="3400" dirty="0" smtClean="0"/>
              <a:t> steps. </a:t>
            </a:r>
          </a:p>
          <a:p>
            <a:endParaRPr lang="en-US" sz="3400" dirty="0" smtClean="0"/>
          </a:p>
          <a:p>
            <a:r>
              <a:rPr lang="en-US" sz="3400" dirty="0" smtClean="0"/>
              <a:t>For any given state </a:t>
            </a:r>
            <a:r>
              <a:rPr lang="en-US" sz="3400" dirty="0" err="1" smtClean="0"/>
              <a:t>i</a:t>
            </a:r>
            <a:r>
              <a:rPr lang="en-US" sz="3400" dirty="0" smtClean="0"/>
              <a:t> and any given time values k and l, </a:t>
            </a:r>
          </a:p>
          <a:p>
            <a:pPr>
              <a:buNone/>
            </a:pPr>
            <a:endParaRPr lang="en-US" sz="3400" dirty="0" smtClean="0"/>
          </a:p>
          <a:p>
            <a:r>
              <a:rPr lang="en-US" sz="3400" dirty="0" smtClean="0"/>
              <a:t>This, together with Markov property can be used for computing n-step transition probabilities from one-step transition probabilities. </a:t>
            </a:r>
          </a:p>
          <a:p>
            <a:pPr lvl="1"/>
            <a:r>
              <a:rPr lang="en-US" sz="3400" dirty="0" smtClean="0"/>
              <a:t>Transition from state </a:t>
            </a:r>
            <a:r>
              <a:rPr lang="en-US" sz="3400" i="1" dirty="0" err="1" smtClean="0"/>
              <a:t>i</a:t>
            </a:r>
            <a:r>
              <a:rPr lang="en-US" sz="3400" dirty="0" smtClean="0"/>
              <a:t> at time </a:t>
            </a:r>
            <a:r>
              <a:rPr lang="en-US" sz="3400" i="1" dirty="0" smtClean="0"/>
              <a:t>k</a:t>
            </a:r>
            <a:r>
              <a:rPr lang="en-US" sz="3400" dirty="0" smtClean="0"/>
              <a:t> to state </a:t>
            </a:r>
            <a:r>
              <a:rPr lang="en-US" sz="3400" i="1" dirty="0" smtClean="0"/>
              <a:t>j</a:t>
            </a:r>
            <a:r>
              <a:rPr lang="en-US" sz="3400" dirty="0" smtClean="0"/>
              <a:t> at time </a:t>
            </a:r>
            <a:r>
              <a:rPr lang="en-US" sz="3400" i="1" dirty="0" smtClean="0"/>
              <a:t>l</a:t>
            </a:r>
            <a:r>
              <a:rPr lang="en-US" sz="3400" dirty="0" smtClean="0"/>
              <a:t> can be split into sub-transitions from state </a:t>
            </a:r>
            <a:r>
              <a:rPr lang="en-US" sz="3400" i="1" dirty="0" err="1" smtClean="0"/>
              <a:t>i</a:t>
            </a:r>
            <a:r>
              <a:rPr lang="en-US" sz="3400" dirty="0" smtClean="0"/>
              <a:t> at time </a:t>
            </a:r>
            <a:r>
              <a:rPr lang="en-US" sz="3400" i="1" dirty="0" smtClean="0"/>
              <a:t>k</a:t>
            </a:r>
            <a:r>
              <a:rPr lang="en-US" sz="3400" dirty="0" smtClean="0"/>
              <a:t> to an intermediate state </a:t>
            </a:r>
            <a:r>
              <a:rPr lang="en-US" sz="3400" i="1" dirty="0" smtClean="0"/>
              <a:t>h</a:t>
            </a:r>
            <a:r>
              <a:rPr lang="en-US" sz="3400" dirty="0" smtClean="0"/>
              <a:t> at time </a:t>
            </a:r>
            <a:r>
              <a:rPr lang="en-US" sz="3400" i="1" dirty="0" smtClean="0"/>
              <a:t>m</a:t>
            </a:r>
            <a:r>
              <a:rPr lang="en-US" sz="3400" dirty="0" smtClean="0"/>
              <a:t> and from there, independently of history that led to that state, from state </a:t>
            </a:r>
            <a:r>
              <a:rPr lang="en-US" sz="3400" i="1" dirty="0" smtClean="0"/>
              <a:t>h</a:t>
            </a:r>
            <a:r>
              <a:rPr lang="en-US" sz="3400" dirty="0" smtClean="0"/>
              <a:t> at time </a:t>
            </a:r>
            <a:r>
              <a:rPr lang="en-US" sz="3400" i="1" dirty="0" smtClean="0"/>
              <a:t>m</a:t>
            </a:r>
            <a:r>
              <a:rPr lang="en-US" sz="3400" dirty="0" smtClean="0"/>
              <a:t> to state </a:t>
            </a:r>
            <a:r>
              <a:rPr lang="en-US" sz="3400" i="1" dirty="0" smtClean="0"/>
              <a:t>j</a:t>
            </a:r>
            <a:r>
              <a:rPr lang="en-US" sz="3400" dirty="0" smtClean="0"/>
              <a:t> at time </a:t>
            </a:r>
            <a:r>
              <a:rPr lang="en-US" sz="3400" i="1" dirty="0" smtClean="0"/>
              <a:t>l</a:t>
            </a:r>
            <a:r>
              <a:rPr lang="en-US" sz="3400" dirty="0" smtClean="0"/>
              <a:t> where k &lt; m &lt; l and n=l-k.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05150" y="2362200"/>
          <a:ext cx="293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3" imgW="2933640" imgH="457200" progId="Equation.3">
                  <p:embed/>
                </p:oleObj>
              </mc:Choice>
              <mc:Fallback>
                <p:oleObj name="Equation" r:id="rId3" imgW="29336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2362200"/>
                        <a:ext cx="2933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0" y="3263900"/>
          <a:ext cx="3009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5" imgW="3009600" imgH="545760" progId="Equation.3">
                  <p:embed/>
                </p:oleObj>
              </mc:Choice>
              <mc:Fallback>
                <p:oleObj name="Equation" r:id="rId5" imgW="3009600" imgH="5457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63900"/>
                        <a:ext cx="30099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Chapman-</a:t>
            </a:r>
            <a:r>
              <a:rPr lang="en-US" dirty="0" err="1" smtClean="0"/>
              <a:t>Kolmogorov</a:t>
            </a:r>
            <a:r>
              <a:rPr lang="en-US" dirty="0" smtClean="0"/>
              <a:t> Equations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371600" y="1589088"/>
          <a:ext cx="60960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3" imgW="4330440" imgH="495000" progId="Equation.3">
                  <p:embed/>
                </p:oleObj>
              </mc:Choice>
              <mc:Fallback>
                <p:oleObj name="Equation" r:id="rId3" imgW="4330440" imgH="4950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89088"/>
                        <a:ext cx="6096000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conditional</a:t>
            </a:r>
            <a:r>
              <a:rPr kumimoji="0" lang="en-US" sz="3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independence assumption, i.e., the Markov property is reflected by the product of terms on the RHS.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400" baseline="0" dirty="0" smtClean="0"/>
              <a:t>For homogeneous DTMC, where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400" dirty="0" smtClean="0"/>
              <a:t>	depends only on the difference n = l-k and not on the actual values of k and l,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400" baseline="0" dirty="0" smtClean="0"/>
              <a:t> 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35845" name="Content Placeholder 3"/>
          <p:cNvGraphicFramePr>
            <a:graphicFrameLocks noChangeAspect="1"/>
          </p:cNvGraphicFramePr>
          <p:nvPr/>
        </p:nvGraphicFramePr>
        <p:xfrm>
          <a:off x="6629400" y="3886200"/>
          <a:ext cx="18049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5" imgW="1282680" imgH="457200" progId="Equation.3">
                  <p:embed/>
                </p:oleObj>
              </mc:Choice>
              <mc:Fallback>
                <p:oleObj name="Equation" r:id="rId5" imgW="128268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86200"/>
                        <a:ext cx="1804987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828800" y="5562600"/>
          <a:ext cx="430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7" imgW="4305240" imgH="457200" progId="Equation.3">
                  <p:embed/>
                </p:oleObj>
              </mc:Choice>
              <mc:Fallback>
                <p:oleObj name="Equation" r:id="rId7" imgW="430524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62600"/>
                        <a:ext cx="4305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r>
              <a:rPr lang="en-US" dirty="0" smtClean="0"/>
              <a:t>Homogeneous DTMC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Chapman-</a:t>
            </a:r>
            <a:r>
              <a:rPr lang="en-US" dirty="0" err="1" smtClean="0"/>
              <a:t>Kolmogorov</a:t>
            </a:r>
            <a:r>
              <a:rPr lang="en-US" dirty="0" smtClean="0"/>
              <a:t> Equation for homogeneous DTMC reduces to:</a:t>
            </a:r>
          </a:p>
          <a:p>
            <a:endParaRPr lang="en-US" dirty="0" smtClean="0"/>
          </a:p>
          <a:p>
            <a:r>
              <a:rPr lang="en-US" dirty="0" smtClean="0"/>
              <a:t>Since this equation holds for all m &lt; n, let m =1. We get:</a:t>
            </a:r>
          </a:p>
          <a:p>
            <a:r>
              <a:rPr lang="en-US" dirty="0" smtClean="0"/>
              <a:t>If </a:t>
            </a:r>
            <a:r>
              <a:rPr lang="en-US" b="1" dirty="0" smtClean="0"/>
              <a:t>P</a:t>
            </a:r>
            <a:r>
              <a:rPr lang="en-US" baseline="30000" dirty="0" smtClean="0"/>
              <a:t>(n)</a:t>
            </a:r>
            <a:r>
              <a:rPr lang="en-US" dirty="0" smtClean="0"/>
              <a:t> denotes the matrix of n-step transition probabilities     , we can write </a:t>
            </a:r>
            <a:r>
              <a:rPr lang="en-US" b="1" dirty="0" smtClean="0"/>
              <a:t>P</a:t>
            </a:r>
            <a:r>
              <a:rPr lang="en-US" baseline="30000" dirty="0" smtClean="0"/>
              <a:t>(n)</a:t>
            </a:r>
            <a:r>
              <a:rPr lang="en-US" b="1" dirty="0" smtClean="0"/>
              <a:t> </a:t>
            </a:r>
            <a:r>
              <a:rPr lang="en-US" dirty="0" smtClean="0"/>
              <a:t>=</a:t>
            </a:r>
            <a:r>
              <a:rPr lang="en-US" b="1" dirty="0" smtClean="0"/>
              <a:t>P</a:t>
            </a:r>
            <a:r>
              <a:rPr lang="en-US" baseline="30000" dirty="0" smtClean="0"/>
              <a:t>(1)</a:t>
            </a:r>
            <a:r>
              <a:rPr lang="en-US" b="1" dirty="0" smtClean="0"/>
              <a:t> P</a:t>
            </a:r>
            <a:r>
              <a:rPr lang="en-US" baseline="30000" dirty="0" smtClean="0"/>
              <a:t>(n-1)</a:t>
            </a:r>
            <a:r>
              <a:rPr lang="en-US" dirty="0" smtClean="0"/>
              <a:t>. By recursive application, </a:t>
            </a:r>
            <a:r>
              <a:rPr lang="en-US" b="1" dirty="0" smtClean="0"/>
              <a:t>P</a:t>
            </a:r>
            <a:r>
              <a:rPr lang="en-US" baseline="30000" dirty="0" smtClean="0"/>
              <a:t>(n)</a:t>
            </a:r>
            <a:r>
              <a:rPr lang="en-US" b="1" dirty="0" smtClean="0"/>
              <a:t> </a:t>
            </a:r>
            <a:r>
              <a:rPr lang="en-US" dirty="0" smtClean="0"/>
              <a:t>=</a:t>
            </a:r>
            <a:r>
              <a:rPr lang="en-US" b="1" dirty="0" smtClean="0"/>
              <a:t>PP</a:t>
            </a:r>
            <a:r>
              <a:rPr lang="en-US" baseline="30000" dirty="0" smtClean="0"/>
              <a:t>(n-1)</a:t>
            </a:r>
            <a:r>
              <a:rPr lang="en-US" dirty="0" smtClean="0"/>
              <a:t> =</a:t>
            </a:r>
            <a:r>
              <a:rPr lang="en-US" b="1" dirty="0" err="1" smtClean="0"/>
              <a:t>P</a:t>
            </a:r>
            <a:r>
              <a:rPr lang="en-US" baseline="30000" dirty="0" err="1" smtClean="0"/>
              <a:t>n</a:t>
            </a:r>
            <a:endParaRPr lang="en-US" dirty="0" smtClean="0"/>
          </a:p>
        </p:txBody>
      </p:sp>
      <p:graphicFrame>
        <p:nvGraphicFramePr>
          <p:cNvPr id="36866" name="Content Placeholder 3"/>
          <p:cNvGraphicFramePr>
            <a:graphicFrameLocks noChangeAspect="1"/>
          </p:cNvGraphicFramePr>
          <p:nvPr/>
        </p:nvGraphicFramePr>
        <p:xfrm>
          <a:off x="2506663" y="3006725"/>
          <a:ext cx="38258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3" imgW="2717640" imgH="495000" progId="Equation.3">
                  <p:embed/>
                </p:oleObj>
              </mc:Choice>
              <mc:Fallback>
                <p:oleObj name="Equation" r:id="rId3" imgW="2717640" imgH="4950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3006725"/>
                        <a:ext cx="3825875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Content Placeholder 3"/>
          <p:cNvGraphicFramePr>
            <a:graphicFrameLocks noChangeAspect="1"/>
          </p:cNvGraphicFramePr>
          <p:nvPr/>
        </p:nvGraphicFramePr>
        <p:xfrm>
          <a:off x="2895600" y="3997325"/>
          <a:ext cx="25209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5" imgW="1790640" imgH="495000" progId="Equation.3">
                  <p:embed/>
                </p:oleObj>
              </mc:Choice>
              <mc:Fallback>
                <p:oleObj name="Equation" r:id="rId5" imgW="179064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97325"/>
                        <a:ext cx="2520950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71800" y="5151437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7" imgW="380880" imgH="457200" progId="Equation.3">
                  <p:embed/>
                </p:oleObj>
              </mc:Choice>
              <mc:Fallback>
                <p:oleObj name="Equation" r:id="rId7" imgW="38088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51437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n-Step Transition Probability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P</a:t>
            </a:r>
            <a:r>
              <a:rPr lang="en-US" baseline="30000" dirty="0" smtClean="0"/>
              <a:t>(1)</a:t>
            </a:r>
            <a:r>
              <a:rPr lang="en-US" dirty="0" smtClean="0"/>
              <a:t>=		=  </a:t>
            </a:r>
          </a:p>
          <a:p>
            <a:r>
              <a:rPr lang="en-US" b="1" dirty="0" smtClean="0"/>
              <a:t>P</a:t>
            </a:r>
            <a:r>
              <a:rPr lang="en-US" baseline="30000" dirty="0" smtClean="0"/>
              <a:t>(4)</a:t>
            </a:r>
            <a:r>
              <a:rPr lang="en-US" dirty="0" smtClean="0"/>
              <a:t>= </a:t>
            </a:r>
            <a:r>
              <a:rPr lang="en-US" b="1" dirty="0" smtClean="0"/>
              <a:t>PP</a:t>
            </a:r>
            <a:r>
              <a:rPr lang="en-US" baseline="30000" dirty="0" smtClean="0"/>
              <a:t>(3)</a:t>
            </a:r>
            <a:r>
              <a:rPr lang="en-US" dirty="0" smtClean="0"/>
              <a:t> = </a:t>
            </a:r>
            <a:r>
              <a:rPr lang="en-US" b="1" dirty="0" smtClean="0"/>
              <a:t>P</a:t>
            </a:r>
            <a:r>
              <a:rPr lang="en-US" baseline="30000" dirty="0" smtClean="0"/>
              <a:t>2</a:t>
            </a:r>
            <a:r>
              <a:rPr lang="en-US" b="1" dirty="0" smtClean="0"/>
              <a:t>P</a:t>
            </a:r>
            <a:r>
              <a:rPr lang="en-US" baseline="30000" dirty="0" smtClean="0"/>
              <a:t>(2)</a:t>
            </a:r>
            <a:r>
              <a:rPr lang="en-US" dirty="0" smtClean="0"/>
              <a:t>=             </a:t>
            </a:r>
            <a:r>
              <a:rPr lang="en-US" b="1" dirty="0" smtClean="0"/>
              <a:t>P</a:t>
            </a:r>
            <a:r>
              <a:rPr lang="en-US" baseline="30000" dirty="0" smtClean="0"/>
              <a:t>(2) </a:t>
            </a:r>
            <a:r>
              <a:rPr lang="en-US" dirty="0" smtClean="0"/>
              <a:t>=                   </a:t>
            </a:r>
            <a:r>
              <a:rPr lang="en-US" b="1" dirty="0" smtClean="0"/>
              <a:t>PP</a:t>
            </a:r>
            <a:r>
              <a:rPr lang="en-US" baseline="30000" dirty="0" smtClean="0"/>
              <a:t>(1)</a:t>
            </a:r>
            <a:r>
              <a:rPr lang="en-US" dirty="0" smtClean="0"/>
              <a:t>=</a:t>
            </a:r>
          </a:p>
          <a:p>
            <a:pPr>
              <a:buNone/>
            </a:pPr>
            <a:r>
              <a:rPr lang="en-US" b="1" dirty="0" smtClean="0"/>
              <a:t>			  P</a:t>
            </a:r>
            <a:r>
              <a:rPr lang="en-US" baseline="30000" dirty="0" smtClean="0"/>
              <a:t>(1)</a:t>
            </a:r>
            <a:r>
              <a:rPr lang="en-US" dirty="0" smtClean="0"/>
              <a:t> =</a:t>
            </a:r>
            <a:endParaRPr lang="en-US" dirty="0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006600" y="1676400"/>
          <a:ext cx="88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name="Equation" r:id="rId3" imgW="888840" imgH="533160" progId="Equation.3">
                  <p:embed/>
                </p:oleObj>
              </mc:Choice>
              <mc:Fallback>
                <p:oleObj name="Equation" r:id="rId3" imgW="888840" imgH="5331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676400"/>
                        <a:ext cx="889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975100" y="2171700"/>
          <a:ext cx="1104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name="Equation" r:id="rId5" imgW="1104840" imgH="609480" progId="Equation.3">
                  <p:embed/>
                </p:oleObj>
              </mc:Choice>
              <mc:Fallback>
                <p:oleObj name="Equation" r:id="rId5" imgW="1104840" imgH="609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171700"/>
                        <a:ext cx="1104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5956300" y="2171700"/>
          <a:ext cx="166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6" name="Equation" r:id="rId7" imgW="1663560" imgH="533160" progId="Equation.3">
                  <p:embed/>
                </p:oleObj>
              </mc:Choice>
              <mc:Fallback>
                <p:oleObj name="Equation" r:id="rId7" imgW="1663560" imgH="533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171700"/>
                        <a:ext cx="1663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787400" y="2819400"/>
          <a:ext cx="1765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Equation" r:id="rId9" imgW="1765080" imgH="533160" progId="Equation.3">
                  <p:embed/>
                </p:oleObj>
              </mc:Choice>
              <mc:Fallback>
                <p:oleObj name="Equation" r:id="rId9" imgW="1765080" imgH="5331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819400"/>
                        <a:ext cx="1765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3352800" y="2819400"/>
          <a:ext cx="1765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8" name="Equation" r:id="rId11" imgW="1765080" imgH="533160" progId="Equation.3">
                  <p:embed/>
                </p:oleObj>
              </mc:Choice>
              <mc:Fallback>
                <p:oleObj name="Equation" r:id="rId11" imgW="1765080" imgH="5331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1765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3549650" y="1676400"/>
          <a:ext cx="1003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9" name="Equation" r:id="rId13" imgW="1002960" imgH="533160" progId="Equation.3">
                  <p:embed/>
                </p:oleObj>
              </mc:Choice>
              <mc:Fallback>
                <p:oleObj name="Equation" r:id="rId13" imgW="1002960" imgH="533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1676400"/>
                        <a:ext cx="1003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Sojourn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Only homogeneous DTMCs considered here</a:t>
            </a:r>
          </a:p>
          <a:p>
            <a:r>
              <a:rPr lang="en-US" dirty="0" smtClean="0"/>
              <a:t>Transition behavior reflects </a:t>
            </a:r>
            <a:r>
              <a:rPr lang="en-US" dirty="0" err="1" smtClean="0"/>
              <a:t>memoryless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Depends on the current state</a:t>
            </a:r>
          </a:p>
          <a:p>
            <a:pPr lvl="1"/>
            <a:r>
              <a:rPr lang="en-US" dirty="0" smtClean="0"/>
              <a:t>Not on the history that led to the current state</a:t>
            </a:r>
          </a:p>
          <a:p>
            <a:pPr lvl="1"/>
            <a:r>
              <a:rPr lang="en-US" dirty="0" smtClean="0"/>
              <a:t>Also not on the time already spent in the current state</a:t>
            </a:r>
          </a:p>
          <a:p>
            <a:r>
              <a:rPr lang="en-US" dirty="0" smtClean="0"/>
              <a:t>Probability of leaving the current state </a:t>
            </a:r>
            <a:r>
              <a:rPr lang="en-US" i="1" dirty="0" err="1" smtClean="0"/>
              <a:t>i</a:t>
            </a:r>
            <a:r>
              <a:rPr lang="en-US" dirty="0" smtClean="0"/>
              <a:t> is given by (1-p</a:t>
            </a:r>
            <a:r>
              <a:rPr lang="en-US" baseline="-25000" dirty="0" smtClean="0"/>
              <a:t>ii</a:t>
            </a:r>
            <a:r>
              <a:rPr lang="en-US" dirty="0" smtClean="0"/>
              <a:t>)=</a:t>
            </a:r>
          </a:p>
          <a:p>
            <a:r>
              <a:rPr lang="en-US" dirty="0" smtClean="0"/>
              <a:t>Repetitive application of this leads to a description of random experiment in the form of a sequence of Bernoulli trials with success probability (1-p</a:t>
            </a:r>
            <a:r>
              <a:rPr lang="en-US" baseline="-25000" dirty="0" smtClean="0"/>
              <a:t>ii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3733800"/>
          <a:ext cx="70918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3" imgW="495000" imgH="279360" progId="Equation.3">
                  <p:embed/>
                </p:oleObj>
              </mc:Choice>
              <mc:Fallback>
                <p:oleObj name="Equation" r:id="rId3" imgW="49500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70918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Sojourn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sojourn time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during a single visit to state </a:t>
            </a:r>
            <a:r>
              <a:rPr lang="en-US" i="1" dirty="0" err="1" smtClean="0"/>
              <a:t>i</a:t>
            </a:r>
            <a:r>
              <a:rPr lang="en-US" dirty="0" smtClean="0"/>
              <a:t> is a geometrically distributed random variable with </a:t>
            </a:r>
            <a:r>
              <a:rPr lang="en-US" dirty="0" err="1" smtClean="0"/>
              <a:t>pmf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Expected sojourn time E[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], i.e., mean number of time steps the process spends in state </a:t>
            </a:r>
            <a:r>
              <a:rPr lang="en-US" i="1" dirty="0" err="1" smtClean="0"/>
              <a:t>i</a:t>
            </a:r>
            <a:r>
              <a:rPr lang="en-US" dirty="0" smtClean="0"/>
              <a:t> per visit:</a:t>
            </a:r>
            <a:endParaRPr lang="en-US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3962400" y="2733102"/>
          <a:ext cx="274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3" imgW="2743200" imgH="380880" progId="Equation.3">
                  <p:embed/>
                </p:oleObj>
              </mc:Choice>
              <mc:Fallback>
                <p:oleObj name="Equation" r:id="rId3" imgW="274320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33102"/>
                        <a:ext cx="2743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68700" y="4256183"/>
          <a:ext cx="1155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5" imgW="1155600" imgH="533160" progId="Equation.3">
                  <p:embed/>
                </p:oleObj>
              </mc:Choice>
              <mc:Fallback>
                <p:oleObj name="Equation" r:id="rId5" imgW="115560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4256183"/>
                        <a:ext cx="1155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Time Markov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State transitions may occur at arbitrary instants of time.</a:t>
            </a:r>
          </a:p>
          <a:p>
            <a:r>
              <a:rPr lang="en-US" dirty="0" smtClean="0"/>
              <a:t>Parameter T is represented by a set of non-negative real numbers R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+</a:t>
            </a:r>
          </a:p>
          <a:p>
            <a:r>
              <a:rPr lang="en-US" dirty="0" smtClean="0"/>
              <a:t>A stochastic process {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 : t </a:t>
            </a:r>
            <a:r>
              <a:rPr lang="el-GR" dirty="0" smtClean="0"/>
              <a:t>ϵ</a:t>
            </a:r>
            <a:r>
              <a:rPr lang="en-US" dirty="0" smtClean="0"/>
              <a:t> T} constitutes a CTMC if for arbitrary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R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+</a:t>
            </a:r>
            <a:r>
              <a:rPr lang="en-US" dirty="0" smtClean="0"/>
              <a:t>, with 0=t</a:t>
            </a:r>
            <a:r>
              <a:rPr lang="en-US" baseline="-25000" dirty="0" smtClean="0"/>
              <a:t>0 </a:t>
            </a:r>
            <a:r>
              <a:rPr lang="en-US" dirty="0" smtClean="0"/>
              <a:t>&lt;t</a:t>
            </a:r>
            <a:r>
              <a:rPr lang="en-US" baseline="-25000" dirty="0" smtClean="0"/>
              <a:t>1 </a:t>
            </a:r>
            <a:r>
              <a:rPr lang="en-US" dirty="0" smtClean="0"/>
              <a:t>&lt;.. &lt;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&lt;t</a:t>
            </a:r>
            <a:r>
              <a:rPr lang="en-US" baseline="-25000" dirty="0" smtClean="0"/>
              <a:t>n+1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n</a:t>
            </a:r>
            <a:r>
              <a:rPr lang="el-GR" dirty="0" smtClean="0"/>
              <a:t>ϵ</a:t>
            </a:r>
            <a:r>
              <a:rPr lang="en-US" dirty="0" smtClean="0"/>
              <a:t>N and </a:t>
            </a:r>
            <a:r>
              <a:rPr lang="en-US" dirty="0" smtClean="0">
                <a:sym typeface="Symbol"/>
              </a:rPr>
              <a:t></a:t>
            </a:r>
            <a:r>
              <a:rPr lang="en-US" dirty="0" err="1" smtClean="0">
                <a:sym typeface="Symbol"/>
              </a:rPr>
              <a:t>s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l-GR" dirty="0" smtClean="0"/>
              <a:t>ϵ</a:t>
            </a:r>
            <a:r>
              <a:rPr lang="en-US" dirty="0" smtClean="0"/>
              <a:t>S=N</a:t>
            </a:r>
            <a:r>
              <a:rPr lang="en-US" baseline="-25000" dirty="0" smtClean="0"/>
              <a:t>0</a:t>
            </a:r>
            <a:r>
              <a:rPr lang="en-US" dirty="0" smtClean="0"/>
              <a:t> for the conditional </a:t>
            </a:r>
            <a:r>
              <a:rPr lang="en-US" dirty="0" err="1" smtClean="0"/>
              <a:t>pmf</a:t>
            </a:r>
            <a:r>
              <a:rPr lang="en-US" dirty="0" smtClean="0"/>
              <a:t>, the following holds:</a:t>
            </a:r>
          </a:p>
          <a:p>
            <a:endParaRPr lang="en-US" dirty="0" smtClean="0"/>
          </a:p>
          <a:p>
            <a:r>
              <a:rPr lang="en-US" dirty="0" smtClean="0"/>
              <a:t>If homogeneity is assumed, then since exponential distribution is the only </a:t>
            </a:r>
            <a:r>
              <a:rPr lang="en-US" dirty="0" err="1" smtClean="0"/>
              <a:t>memoryless</a:t>
            </a:r>
            <a:r>
              <a:rPr lang="en-US" dirty="0" smtClean="0"/>
              <a:t> continuous-time distribution, the state sojourn times of a CTMC are exponentially distributed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3000" y="4152900"/>
          <a:ext cx="659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3" imgW="6591240" imgH="419040" progId="Equation.3">
                  <p:embed/>
                </p:oleObj>
              </mc:Choice>
              <mc:Fallback>
                <p:oleObj name="Equation" r:id="rId3" imgW="65912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52900"/>
                        <a:ext cx="6591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 definition Clarified</a:t>
            </a:r>
          </a:p>
          <a:p>
            <a:pPr lvl="1"/>
            <a:r>
              <a:rPr lang="en-US" dirty="0" smtClean="0"/>
              <a:t>Ask 10 persons for a yes/no (1/0) reply to a query</a:t>
            </a:r>
          </a:p>
          <a:p>
            <a:pPr lvl="1"/>
            <a:r>
              <a:rPr lang="en-US" dirty="0" smtClean="0"/>
              <a:t>Define the variable X to represent the number of 1 replies</a:t>
            </a:r>
          </a:p>
          <a:p>
            <a:pPr lvl="1"/>
            <a:r>
              <a:rPr lang="en-US" dirty="0" smtClean="0"/>
              <a:t>The original sample space has 2</a:t>
            </a:r>
            <a:r>
              <a:rPr lang="en-US" baseline="30000" dirty="0" smtClean="0"/>
              <a:t>10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Sample space of X is the set of integers 1…10</a:t>
            </a:r>
          </a:p>
          <a:p>
            <a:pPr lvl="1"/>
            <a:r>
              <a:rPr lang="en-US" dirty="0" smtClean="0"/>
              <a:t>Thus X defines a mapping from the original sample space to a new sample space, usually a set of real 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Time Markov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RHS of the last equations is referred to as transition probability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of the CTMC to move from state </a:t>
            </a:r>
            <a:r>
              <a:rPr lang="en-US" i="1" dirty="0" err="1" smtClean="0"/>
              <a:t>i</a:t>
            </a:r>
            <a:r>
              <a:rPr lang="en-US" dirty="0" smtClean="0"/>
              <a:t> to state </a:t>
            </a:r>
            <a:r>
              <a:rPr lang="en-US" i="1" dirty="0" smtClean="0"/>
              <a:t>j</a:t>
            </a:r>
            <a:r>
              <a:rPr lang="en-US" dirty="0" smtClean="0"/>
              <a:t> during the period of time [</a:t>
            </a:r>
            <a:r>
              <a:rPr lang="en-US" dirty="0" err="1" smtClean="0"/>
              <a:t>u,v</a:t>
            </a:r>
            <a:r>
              <a:rPr lang="en-US" dirty="0" smtClean="0"/>
              <a:t>), with u, v </a:t>
            </a:r>
            <a:r>
              <a:rPr lang="el-GR" dirty="0" smtClean="0"/>
              <a:t>ϵ</a:t>
            </a:r>
            <a:r>
              <a:rPr lang="en-US" dirty="0" smtClean="0"/>
              <a:t> T and </a:t>
            </a:r>
            <a:r>
              <a:rPr lang="en-US" dirty="0" err="1" smtClean="0"/>
              <a:t>u≤v</a:t>
            </a:r>
            <a:r>
              <a:rPr lang="en-US" dirty="0" smtClean="0"/>
              <a:t>:</a:t>
            </a:r>
          </a:p>
          <a:p>
            <a:r>
              <a:rPr lang="en-US" dirty="0" smtClean="0"/>
              <a:t>For u=v,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(</a:t>
            </a:r>
            <a:r>
              <a:rPr lang="en-US" dirty="0" err="1" smtClean="0"/>
              <a:t>u,u</a:t>
            </a:r>
            <a:r>
              <a:rPr lang="en-US" dirty="0" smtClean="0"/>
              <a:t>)= 1 if </a:t>
            </a:r>
            <a:r>
              <a:rPr lang="en-US" dirty="0" err="1" smtClean="0"/>
              <a:t>i</a:t>
            </a:r>
            <a:r>
              <a:rPr lang="en-US" dirty="0" smtClean="0"/>
              <a:t>=j and 0, otherwise</a:t>
            </a:r>
          </a:p>
          <a:p>
            <a:r>
              <a:rPr lang="en-US" dirty="0" smtClean="0"/>
              <a:t>If the transition probabilities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depend only on the time difference t=v-u and not on the actual values of u and v, simplified transition probabilities for time-homogeneous CTMC: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371600" y="5943600"/>
          <a:ext cx="4406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3" imgW="4406760" imgH="368280" progId="Equation.3">
                  <p:embed/>
                </p:oleObj>
              </mc:Choice>
              <mc:Fallback>
                <p:oleObj name="Equation" r:id="rId3" imgW="440676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43600"/>
                        <a:ext cx="4406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867400" y="3124200"/>
          <a:ext cx="2197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5" imgW="2197080" imgH="368280" progId="Equation.3">
                  <p:embed/>
                </p:oleObj>
              </mc:Choice>
              <mc:Fallback>
                <p:oleObj name="Equation" r:id="rId5" imgW="219708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24200"/>
                        <a:ext cx="2197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Time Markov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transition probabilities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and the probabilities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(u) of the CTMC at time </a:t>
            </a:r>
            <a:r>
              <a:rPr lang="en-US" i="1" dirty="0" smtClean="0"/>
              <a:t>u</a:t>
            </a:r>
            <a:r>
              <a:rPr lang="en-US" dirty="0" smtClean="0"/>
              <a:t>, the unconditional state probabilities </a:t>
            </a:r>
            <a:r>
              <a:rPr lang="en-US" dirty="0" err="1" smtClean="0">
                <a:latin typeface="Symbol" pitchFamily="18" charset="2"/>
              </a:rPr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(v), j</a:t>
            </a:r>
            <a:r>
              <a:rPr lang="el-GR" dirty="0" smtClean="0"/>
              <a:t>ϵ</a:t>
            </a:r>
            <a:r>
              <a:rPr lang="en-US" dirty="0" smtClean="0"/>
              <a:t>S of the process at time </a:t>
            </a:r>
            <a:r>
              <a:rPr lang="en-US" i="1" dirty="0" smtClean="0"/>
              <a:t>v</a:t>
            </a:r>
            <a:r>
              <a:rPr lang="en-US" dirty="0" smtClean="0"/>
              <a:t> can be derived:</a:t>
            </a:r>
          </a:p>
          <a:p>
            <a:endParaRPr lang="en-US" dirty="0" smtClean="0"/>
          </a:p>
          <a:p>
            <a:r>
              <a:rPr lang="en-US" dirty="0" smtClean="0"/>
              <a:t>In matrix form: </a:t>
            </a:r>
          </a:p>
          <a:p>
            <a:r>
              <a:rPr lang="en-US" dirty="0" smtClean="0"/>
              <a:t>For all u </a:t>
            </a:r>
            <a:r>
              <a:rPr lang="el-GR" dirty="0" smtClean="0"/>
              <a:t>ϵ</a:t>
            </a:r>
            <a:r>
              <a:rPr lang="en-US" dirty="0" smtClean="0"/>
              <a:t> T, </a:t>
            </a:r>
            <a:r>
              <a:rPr lang="en-US" b="1" dirty="0" smtClean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u,u</a:t>
            </a:r>
            <a:r>
              <a:rPr lang="en-US" dirty="0" smtClean="0"/>
              <a:t>)=</a:t>
            </a:r>
            <a:r>
              <a:rPr lang="en-US" b="1" dirty="0" smtClean="0"/>
              <a:t>I</a:t>
            </a:r>
            <a:r>
              <a:rPr lang="en-US" dirty="0" smtClean="0"/>
              <a:t>, the identity matrix</a:t>
            </a:r>
          </a:p>
          <a:p>
            <a:r>
              <a:rPr lang="en-US" dirty="0" smtClean="0"/>
              <a:t>In time homogeneous case,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3657600"/>
          <a:ext cx="337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3" imgW="3377880" imgH="406080" progId="Equation.3">
                  <p:embed/>
                </p:oleObj>
              </mc:Choice>
              <mc:Fallback>
                <p:oleObj name="Equation" r:id="rId3" imgW="337788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3378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505200" y="4419600"/>
          <a:ext cx="2908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5" imgW="2908080" imgH="253800" progId="Equation.3">
                  <p:embed/>
                </p:oleObj>
              </mc:Choice>
              <mc:Fallback>
                <p:oleObj name="Equation" r:id="rId5" imgW="29080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19600"/>
                        <a:ext cx="2908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5549900" y="5613400"/>
          <a:ext cx="2222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7" imgW="2222280" imgH="253800" progId="Equation.3">
                  <p:embed/>
                </p:oleObj>
              </mc:Choice>
              <mc:Fallback>
                <p:oleObj name="Equation" r:id="rId7" imgW="222228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5613400"/>
                        <a:ext cx="22225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Time Markov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Autofit/>
          </a:bodyPr>
          <a:lstStyle/>
          <a:p>
            <a:r>
              <a:rPr lang="en-US" sz="2000" dirty="0" smtClean="0"/>
              <a:t>Chapman-</a:t>
            </a:r>
            <a:r>
              <a:rPr lang="en-US" sz="2000" dirty="0" err="1" smtClean="0"/>
              <a:t>Kolmogorov</a:t>
            </a:r>
            <a:r>
              <a:rPr lang="en-US" sz="2000" dirty="0" smtClean="0"/>
              <a:t> Equation for time homogeneous CTMC:</a:t>
            </a:r>
          </a:p>
          <a:p>
            <a:endParaRPr lang="en-US" sz="2000" dirty="0" smtClean="0"/>
          </a:p>
          <a:p>
            <a:r>
              <a:rPr lang="en-US" sz="2000" dirty="0" smtClean="0"/>
              <a:t>Unlike homogeneous DTMC, the above cannot be solved easily and used directly for computing the state probabilities</a:t>
            </a:r>
          </a:p>
          <a:p>
            <a:r>
              <a:rPr lang="en-US" sz="2000" dirty="0" smtClean="0"/>
              <a:t>Needs to be transformed into a system of differential equations thereby forming </a:t>
            </a:r>
            <a:r>
              <a:rPr lang="en-US" sz="2000" dirty="0" err="1" smtClean="0"/>
              <a:t>Kolmogorov</a:t>
            </a:r>
            <a:r>
              <a:rPr lang="en-US" sz="2000" dirty="0" smtClean="0"/>
              <a:t> forward equation and </a:t>
            </a:r>
            <a:r>
              <a:rPr lang="en-US" sz="2000" dirty="0" err="1" smtClean="0"/>
              <a:t>Kolmogorov</a:t>
            </a:r>
            <a:r>
              <a:rPr lang="en-US" sz="2000" dirty="0" smtClean="0"/>
              <a:t> backward equation</a:t>
            </a:r>
          </a:p>
          <a:p>
            <a:r>
              <a:rPr lang="en-US" sz="2000" dirty="0" smtClean="0"/>
              <a:t>An infinitesimal generator matrix </a:t>
            </a:r>
            <a:r>
              <a:rPr lang="en-US" sz="2000" b="1" dirty="0" smtClean="0"/>
              <a:t>Q</a:t>
            </a:r>
            <a:r>
              <a:rPr lang="en-US" sz="2000" dirty="0" smtClean="0"/>
              <a:t> of the transition probability matrix </a:t>
            </a:r>
            <a:r>
              <a:rPr lang="en-US" sz="2000" b="1" dirty="0" smtClean="0"/>
              <a:t>P</a:t>
            </a:r>
            <a:r>
              <a:rPr lang="en-US" sz="2000" dirty="0" smtClean="0"/>
              <a:t>(t)=[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dirty="0" smtClean="0"/>
              <a:t>(0,t)]=[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dirty="0" smtClean="0"/>
              <a:t>(t)] is used   </a:t>
            </a:r>
          </a:p>
          <a:p>
            <a:r>
              <a:rPr lang="en-US" sz="2000" b="1" dirty="0" smtClean="0"/>
              <a:t>Q</a:t>
            </a:r>
            <a:r>
              <a:rPr lang="en-US" sz="2000" dirty="0" smtClean="0"/>
              <a:t>=[</a:t>
            </a:r>
            <a:r>
              <a:rPr lang="en-US" sz="2000" dirty="0" err="1" smtClean="0"/>
              <a:t>q</a:t>
            </a:r>
            <a:r>
              <a:rPr lang="en-US" sz="2000" baseline="-25000" dirty="0" err="1" smtClean="0"/>
              <a:t>ij</a:t>
            </a:r>
            <a:r>
              <a:rPr lang="en-US" sz="2000" dirty="0" smtClean="0"/>
              <a:t>], </a:t>
            </a:r>
            <a:r>
              <a:rPr lang="en-US" sz="2000" dirty="0" smtClean="0">
                <a:sym typeface="Symbol"/>
              </a:rPr>
              <a:t></a:t>
            </a:r>
            <a:r>
              <a:rPr lang="en-US" sz="2000" dirty="0" err="1" smtClean="0">
                <a:sym typeface="Symbol"/>
              </a:rPr>
              <a:t>i,j</a:t>
            </a:r>
            <a:r>
              <a:rPr lang="el-GR" sz="2000" dirty="0" smtClean="0">
                <a:sym typeface="Symbol"/>
              </a:rPr>
              <a:t>ϵ</a:t>
            </a:r>
            <a:r>
              <a:rPr lang="en-US" sz="2000" dirty="0" smtClean="0">
                <a:sym typeface="Symbol"/>
              </a:rPr>
              <a:t>S, contains the transition rates </a:t>
            </a:r>
            <a:r>
              <a:rPr lang="en-US" sz="2000" dirty="0" err="1" smtClean="0">
                <a:sym typeface="Symbol"/>
              </a:rPr>
              <a:t>q</a:t>
            </a:r>
            <a:r>
              <a:rPr lang="en-US" sz="2000" baseline="-25000" dirty="0" err="1" smtClean="0">
                <a:sym typeface="Symbol"/>
              </a:rPr>
              <a:t>ij</a:t>
            </a:r>
            <a:r>
              <a:rPr lang="en-US" sz="2000" dirty="0" smtClean="0">
                <a:sym typeface="Symbol"/>
              </a:rPr>
              <a:t> from any state </a:t>
            </a:r>
            <a:r>
              <a:rPr lang="en-US" sz="2000" dirty="0" err="1" smtClean="0">
                <a:sym typeface="Symbol"/>
              </a:rPr>
              <a:t>i</a:t>
            </a:r>
            <a:r>
              <a:rPr lang="en-US" sz="2000" dirty="0" smtClean="0">
                <a:sym typeface="Symbol"/>
              </a:rPr>
              <a:t> to any other state j, where </a:t>
            </a:r>
            <a:r>
              <a:rPr lang="en-US" sz="2000" dirty="0" err="1" smtClean="0">
                <a:sym typeface="Symbol"/>
              </a:rPr>
              <a:t>i</a:t>
            </a:r>
            <a:r>
              <a:rPr lang="en-US" sz="2000" dirty="0" smtClean="0">
                <a:sym typeface="Symbol"/>
              </a:rPr>
              <a:t> ≠j of a given CTMC. The elements </a:t>
            </a:r>
            <a:r>
              <a:rPr lang="en-US" sz="2000" dirty="0" err="1" smtClean="0">
                <a:sym typeface="Symbol"/>
              </a:rPr>
              <a:t>qii</a:t>
            </a:r>
            <a:r>
              <a:rPr lang="en-US" sz="2000" dirty="0" smtClean="0">
                <a:sym typeface="Symbol"/>
              </a:rPr>
              <a:t> on the main diagonal of Q are defined by </a:t>
            </a:r>
            <a:endParaRPr lang="en-US" sz="2000" dirty="0"/>
          </a:p>
        </p:txBody>
      </p:sp>
      <p:graphicFrame>
        <p:nvGraphicFramePr>
          <p:cNvPr id="45059" name="Content Placeholder 3"/>
          <p:cNvGraphicFramePr>
            <a:graphicFrameLocks noChangeAspect="1"/>
          </p:cNvGraphicFramePr>
          <p:nvPr/>
        </p:nvGraphicFramePr>
        <p:xfrm>
          <a:off x="2184400" y="1905000"/>
          <a:ext cx="513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3" imgW="3644640" imgH="406080" progId="Equation.3">
                  <p:embed/>
                </p:oleObj>
              </mc:Choice>
              <mc:Fallback>
                <p:oleObj name="Equation" r:id="rId3" imgW="3644640" imgH="40608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905000"/>
                        <a:ext cx="5130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71800" y="5334000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5" imgW="1409400" imgH="393480" progId="Equation.3">
                  <p:embed/>
                </p:oleObj>
              </mc:Choice>
              <mc:Fallback>
                <p:oleObj name="Equation" r:id="rId5" imgW="14094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34000"/>
                        <a:ext cx="1409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Time Markov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Steady-state probability vector also called the equilibrium probability vector of a CTMC is of interest. </a:t>
            </a:r>
            <a:r>
              <a:rPr lang="en-US" dirty="0" smtClean="0">
                <a:sym typeface="Symbol"/>
              </a:rPr>
              <a:t>states </a:t>
            </a:r>
            <a:r>
              <a:rPr lang="en-US" dirty="0" err="1" smtClean="0">
                <a:sym typeface="Symbol"/>
              </a:rPr>
              <a:t>iϵS</a:t>
            </a:r>
            <a:r>
              <a:rPr lang="en-US" dirty="0" smtClean="0">
                <a:sym typeface="Symbol"/>
              </a:rPr>
              <a:t>, the steady state probabilities 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are:</a:t>
            </a:r>
          </a:p>
          <a:p>
            <a:pPr lvl="1"/>
            <a:r>
              <a:rPr lang="en-US" dirty="0" smtClean="0">
                <a:sym typeface="Symbol"/>
              </a:rPr>
              <a:t>Independent of time t</a:t>
            </a:r>
          </a:p>
          <a:p>
            <a:pPr lvl="1"/>
            <a:r>
              <a:rPr lang="en-US" dirty="0" smtClean="0">
                <a:sym typeface="Symbol"/>
              </a:rPr>
              <a:t>Independent of the initial state probability vector </a:t>
            </a:r>
            <a:r>
              <a:rPr lang="en-US" b="1" dirty="0" smtClean="0">
                <a:latin typeface="Symbol" pitchFamily="18" charset="2"/>
                <a:sym typeface="Symbol"/>
              </a:rPr>
              <a:t>p</a:t>
            </a:r>
            <a:r>
              <a:rPr lang="en-US" dirty="0" smtClean="0">
                <a:latin typeface="Symbol" pitchFamily="18" charset="2"/>
                <a:sym typeface="Symbol"/>
              </a:rPr>
              <a:t>(0)</a:t>
            </a:r>
            <a:r>
              <a:rPr lang="en-US" dirty="0" smtClean="0">
                <a:sym typeface="Symbol"/>
              </a:rPr>
              <a:t> </a:t>
            </a:r>
          </a:p>
          <a:p>
            <a:pPr lvl="1"/>
            <a:r>
              <a:rPr lang="en-US" dirty="0" smtClean="0">
                <a:sym typeface="Symbol"/>
              </a:rPr>
              <a:t>Strictly positive, i.e., 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-25000" dirty="0" smtClean="0">
                <a:sym typeface="Symbol"/>
              </a:rPr>
              <a:t>i </a:t>
            </a:r>
            <a:r>
              <a:rPr lang="en-US" dirty="0" smtClean="0">
                <a:sym typeface="Symbol"/>
              </a:rPr>
              <a:t>&gt;0 </a:t>
            </a:r>
          </a:p>
          <a:p>
            <a:pPr lvl="1"/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-25000" dirty="0" smtClean="0">
                <a:sym typeface="Symbol"/>
              </a:rPr>
              <a:t>i </a:t>
            </a:r>
            <a:r>
              <a:rPr lang="en-US" dirty="0" smtClean="0">
                <a:sym typeface="Symbol"/>
              </a:rPr>
              <a:t>=</a:t>
            </a:r>
            <a:r>
              <a:rPr lang="en-US" dirty="0" err="1" smtClean="0">
                <a:sym typeface="Symbol"/>
              </a:rPr>
              <a:t>lim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baseline="-25000" dirty="0" smtClean="0">
                <a:sym typeface="Wingdings" pitchFamily="2" charset="2"/>
              </a:rPr>
              <a:t>∞</a:t>
            </a:r>
            <a:r>
              <a:rPr lang="en-US" dirty="0" smtClean="0">
                <a:latin typeface="Symbol" pitchFamily="18" charset="2"/>
                <a:sym typeface="Symbol"/>
              </a:rPr>
              <a:t> p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(t)</a:t>
            </a:r>
          </a:p>
          <a:p>
            <a:r>
              <a:rPr lang="en-US" dirty="0" smtClean="0">
                <a:sym typeface="Symbol"/>
              </a:rPr>
              <a:t>In vector-matrix form, one obtains: </a:t>
            </a:r>
            <a:r>
              <a:rPr lang="en-US" b="1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=</a:t>
            </a:r>
            <a:r>
              <a:rPr lang="en-US" b="1" dirty="0" err="1" smtClean="0">
                <a:latin typeface="Symbol" pitchFamily="18" charset="2"/>
                <a:sym typeface="Symbol"/>
              </a:rPr>
              <a:t>p</a:t>
            </a:r>
            <a:r>
              <a:rPr lang="en-US" b="1" dirty="0" err="1" smtClean="0">
                <a:sym typeface="Symbol"/>
              </a:rPr>
              <a:t>Q</a:t>
            </a:r>
            <a:endParaRPr lang="en-US" b="1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CTMC sojourn time: Random variables denoting the sojourn times are exponentially distributed with mean equal to 1/(-</a:t>
            </a:r>
            <a:r>
              <a:rPr lang="en-US" dirty="0" err="1" smtClean="0">
                <a:sym typeface="Symbol"/>
              </a:rPr>
              <a:t>q</a:t>
            </a:r>
            <a:r>
              <a:rPr lang="en-US" baseline="-25000" dirty="0" err="1" smtClean="0">
                <a:sym typeface="Symbol"/>
              </a:rPr>
              <a:t>ii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 Death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Can be either discrete time or continuous time process </a:t>
            </a:r>
          </a:p>
          <a:p>
            <a:r>
              <a:rPr lang="en-US" dirty="0" smtClean="0"/>
              <a:t>Set of integers as the discrete state space</a:t>
            </a:r>
          </a:p>
          <a:p>
            <a:r>
              <a:rPr lang="en-US" dirty="0" smtClean="0"/>
              <a:t>State transitions take place only between neighboring states</a:t>
            </a:r>
          </a:p>
          <a:p>
            <a:r>
              <a:rPr lang="en-US" dirty="0" smtClean="0"/>
              <a:t>We focus on continuous time case, which is a CTMC</a:t>
            </a:r>
          </a:p>
          <a:p>
            <a:r>
              <a:rPr lang="en-US" dirty="0" smtClean="0"/>
              <a:t>State in which the population size is k, is denoted by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. A transition from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to E</a:t>
            </a:r>
            <a:r>
              <a:rPr lang="en-US" baseline="-25000" dirty="0" smtClean="0"/>
              <a:t>k+1</a:t>
            </a:r>
            <a:r>
              <a:rPr lang="en-US" dirty="0" smtClean="0"/>
              <a:t> denotes a “birth” while a transition from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to E</a:t>
            </a:r>
            <a:r>
              <a:rPr lang="en-US" baseline="-25000" dirty="0" smtClean="0"/>
              <a:t>k-1</a:t>
            </a:r>
            <a:r>
              <a:rPr lang="en-US" dirty="0" smtClean="0"/>
              <a:t> denotes a “death” </a:t>
            </a:r>
          </a:p>
          <a:p>
            <a:r>
              <a:rPr lang="en-US" dirty="0" err="1" smtClean="0">
                <a:latin typeface="Symbol" pitchFamily="18" charset="2"/>
              </a:rPr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is the rate at which birth occurs when the population is of size k.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k</a:t>
            </a:r>
            <a:r>
              <a:rPr lang="en-US" dirty="0" smtClean="0"/>
              <a:t> is defined similarly. </a:t>
            </a:r>
          </a:p>
          <a:p>
            <a:r>
              <a:rPr lang="en-US" dirty="0" err="1" smtClean="0">
                <a:latin typeface="Symbol" pitchFamily="18" charset="2"/>
              </a:rPr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and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k</a:t>
            </a:r>
            <a:r>
              <a:rPr lang="en-US" dirty="0" smtClean="0"/>
              <a:t> are independent of time and only depends on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. Hence, it is a Homogeneous Continuous Time Markov Chain.</a:t>
            </a:r>
          </a:p>
          <a:p>
            <a:r>
              <a:rPr lang="en-US" dirty="0" smtClean="0"/>
              <a:t>Satisfies Chapman-</a:t>
            </a:r>
            <a:r>
              <a:rPr lang="en-US" dirty="0" err="1" smtClean="0"/>
              <a:t>Kolmogorov</a:t>
            </a:r>
            <a:r>
              <a:rPr lang="en-US" dirty="0" smtClean="0"/>
              <a:t> equation for CTMC </a:t>
            </a:r>
          </a:p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905000" y="4953000"/>
            <a:ext cx="4495800" cy="1447800"/>
            <a:chOff x="1905000" y="4953000"/>
            <a:chExt cx="4495800" cy="1447800"/>
          </a:xfrm>
        </p:grpSpPr>
        <p:grpSp>
          <p:nvGrpSpPr>
            <p:cNvPr id="32" name="Group 31"/>
            <p:cNvGrpSpPr/>
            <p:nvPr/>
          </p:nvGrpSpPr>
          <p:grpSpPr>
            <a:xfrm>
              <a:off x="1905000" y="4953000"/>
              <a:ext cx="4495800" cy="1447800"/>
              <a:chOff x="1447800" y="5181600"/>
              <a:chExt cx="4495800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447800" y="57912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057400" y="57912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67000" y="57912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24400" y="57912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cxnSp>
            <p:nvCxnSpPr>
              <p:cNvPr id="11" name="Curved Connector 10"/>
              <p:cNvCxnSpPr>
                <a:stCxn id="5" idx="1"/>
                <a:endCxn id="6" idx="0"/>
              </p:cNvCxnSpPr>
              <p:nvPr/>
            </p:nvCxnSpPr>
            <p:spPr>
              <a:xfrm rot="5400000" flipH="1" flipV="1">
                <a:off x="1828800" y="5454838"/>
                <a:ext cx="44637" cy="717363"/>
              </a:xfrm>
              <a:prstGeom prst="curvedConnector3">
                <a:avLst>
                  <a:gd name="adj1" fmla="val 61213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6" idx="4"/>
                <a:endCxn id="5" idx="4"/>
              </p:cNvCxnSpPr>
              <p:nvPr/>
            </p:nvCxnSpPr>
            <p:spPr>
              <a:xfrm rot="5400000">
                <a:off x="1905000" y="5791200"/>
                <a:ext cx="12700" cy="609600"/>
              </a:xfrm>
              <a:prstGeom prst="curved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/>
              <p:cNvCxnSpPr/>
              <p:nvPr/>
            </p:nvCxnSpPr>
            <p:spPr>
              <a:xfrm rot="5400000">
                <a:off x="2584450" y="5797550"/>
                <a:ext cx="12700" cy="609600"/>
              </a:xfrm>
              <a:prstGeom prst="curvedConnector3">
                <a:avLst>
                  <a:gd name="adj1" fmla="val 215147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5400000">
                <a:off x="4565650" y="5797550"/>
                <a:ext cx="12700" cy="609600"/>
              </a:xfrm>
              <a:prstGeom prst="curvedConnector3">
                <a:avLst>
                  <a:gd name="adj1" fmla="val 215147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/>
              <p:nvPr/>
            </p:nvCxnSpPr>
            <p:spPr>
              <a:xfrm rot="5400000">
                <a:off x="3270250" y="5797550"/>
                <a:ext cx="12700" cy="609600"/>
              </a:xfrm>
              <a:prstGeom prst="curvedConnector3">
                <a:avLst>
                  <a:gd name="adj1" fmla="val 215147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2514600" y="5454837"/>
                <a:ext cx="44637" cy="717363"/>
              </a:xfrm>
              <a:prstGeom prst="curvedConnector3">
                <a:avLst>
                  <a:gd name="adj1" fmla="val 61213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5400000" flipH="1" flipV="1">
                <a:off x="3231963" y="5410200"/>
                <a:ext cx="44637" cy="717363"/>
              </a:xfrm>
              <a:prstGeom prst="curvedConnector3">
                <a:avLst>
                  <a:gd name="adj1" fmla="val 61213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 flipH="1" flipV="1">
                <a:off x="5257800" y="5378637"/>
                <a:ext cx="44637" cy="717363"/>
              </a:xfrm>
              <a:prstGeom prst="curvedConnector3">
                <a:avLst>
                  <a:gd name="adj1" fmla="val 61213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/>
              <p:nvPr/>
            </p:nvCxnSpPr>
            <p:spPr>
              <a:xfrm rot="5400000" flipH="1" flipV="1">
                <a:off x="4451163" y="5454837"/>
                <a:ext cx="44637" cy="717363"/>
              </a:xfrm>
              <a:prstGeom prst="curvedConnector3">
                <a:avLst>
                  <a:gd name="adj1" fmla="val 61213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urved Connector 27"/>
              <p:cNvCxnSpPr/>
              <p:nvPr/>
            </p:nvCxnSpPr>
            <p:spPr>
              <a:xfrm rot="5400000">
                <a:off x="5327650" y="5721350"/>
                <a:ext cx="12700" cy="609600"/>
              </a:xfrm>
              <a:prstGeom prst="curvedConnector3">
                <a:avLst>
                  <a:gd name="adj1" fmla="val 215147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676400" y="5181600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ymbol" pitchFamily="18" charset="2"/>
                  </a:rPr>
                  <a:t>l</a:t>
                </a:r>
                <a:r>
                  <a:rPr lang="en-US" baseline="-25000" dirty="0" smtClean="0"/>
                  <a:t>0</a:t>
                </a:r>
                <a:r>
                  <a:rPr lang="en-US" dirty="0" smtClean="0">
                    <a:latin typeface="Symbol" pitchFamily="18" charset="2"/>
                  </a:rPr>
                  <a:t>        l</a:t>
                </a:r>
                <a:r>
                  <a:rPr lang="en-US" baseline="-25000" dirty="0" smtClean="0"/>
                  <a:t>1</a:t>
                </a:r>
                <a:r>
                  <a:rPr lang="en-US" dirty="0" smtClean="0">
                    <a:latin typeface="Symbol" pitchFamily="18" charset="2"/>
                  </a:rPr>
                  <a:t>         l</a:t>
                </a:r>
                <a:r>
                  <a:rPr lang="en-US" baseline="-25000" dirty="0" smtClean="0"/>
                  <a:t>2</a:t>
                </a:r>
                <a:r>
                  <a:rPr lang="en-US" dirty="0" smtClean="0">
                    <a:latin typeface="Symbol" pitchFamily="18" charset="2"/>
                  </a:rPr>
                  <a:t> 		l</a:t>
                </a:r>
                <a:r>
                  <a:rPr lang="en-US" baseline="-25000" dirty="0" smtClean="0"/>
                  <a:t>n-1</a:t>
                </a:r>
                <a:r>
                  <a:rPr lang="en-US" dirty="0" smtClean="0">
                    <a:latin typeface="Symbol" pitchFamily="18" charset="2"/>
                  </a:rPr>
                  <a:t>       </a:t>
                </a:r>
                <a:r>
                  <a:rPr lang="en-US" dirty="0" err="1" smtClean="0">
                    <a:latin typeface="Symbol" pitchFamily="18" charset="2"/>
                  </a:rPr>
                  <a:t>l</a:t>
                </a:r>
                <a:r>
                  <a:rPr lang="en-US" baseline="-25000" dirty="0" err="1" smtClean="0"/>
                  <a:t>n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752600" y="6260068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ymbol" pitchFamily="18" charset="2"/>
                  </a:rPr>
                  <a:t>m</a:t>
                </a:r>
                <a:r>
                  <a:rPr lang="en-US" baseline="-25000" dirty="0" smtClean="0"/>
                  <a:t>1</a:t>
                </a:r>
                <a:r>
                  <a:rPr lang="en-US" dirty="0" smtClean="0">
                    <a:latin typeface="Symbol" pitchFamily="18" charset="2"/>
                  </a:rPr>
                  <a:t>        m</a:t>
                </a:r>
                <a:r>
                  <a:rPr lang="en-US" baseline="-25000" dirty="0" smtClean="0"/>
                  <a:t>2</a:t>
                </a:r>
                <a:r>
                  <a:rPr lang="en-US" dirty="0" smtClean="0">
                    <a:latin typeface="Symbol" pitchFamily="18" charset="2"/>
                  </a:rPr>
                  <a:t>         m</a:t>
                </a:r>
                <a:r>
                  <a:rPr lang="en-US" baseline="-25000" dirty="0" smtClean="0"/>
                  <a:t>3</a:t>
                </a:r>
                <a:r>
                  <a:rPr lang="en-US" dirty="0" smtClean="0">
                    <a:latin typeface="Symbol" pitchFamily="18" charset="2"/>
                  </a:rPr>
                  <a:t> 		</a:t>
                </a:r>
                <a:r>
                  <a:rPr lang="en-US" dirty="0" err="1" smtClean="0">
                    <a:latin typeface="Symbol" pitchFamily="18" charset="2"/>
                  </a:rPr>
                  <a:t>m</a:t>
                </a:r>
                <a:r>
                  <a:rPr lang="en-US" baseline="-25000" dirty="0" err="1" smtClean="0"/>
                  <a:t>n</a:t>
                </a:r>
                <a:r>
                  <a:rPr lang="en-US" dirty="0" smtClean="0">
                    <a:latin typeface="Symbol" pitchFamily="18" charset="2"/>
                  </a:rPr>
                  <a:t>        m</a:t>
                </a:r>
                <a:r>
                  <a:rPr lang="en-US" baseline="-25000" dirty="0" smtClean="0"/>
                  <a:t>n+1</a:t>
                </a:r>
                <a:endParaRPr 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114800" y="541020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a Birth Death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Generator matrix for a one-dimensional birth-death process as shown in the last figure: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transition rates </a:t>
            </a:r>
            <a:r>
              <a:rPr lang="en-US" dirty="0" err="1" smtClean="0">
                <a:latin typeface="Symbol" pitchFamily="18" charset="2"/>
              </a:rPr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, k≥0 are state-dependent birth rates and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baseline="-25000" dirty="0" err="1" smtClean="0"/>
              <a:t>l</a:t>
            </a:r>
            <a:r>
              <a:rPr lang="en-US" dirty="0" err="1" smtClean="0"/>
              <a:t>,l</a:t>
            </a:r>
            <a:r>
              <a:rPr lang="en-US" dirty="0" smtClean="0"/>
              <a:t> ≥ 1, are state dependent death rates.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2667000"/>
          <a:ext cx="38481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3" imgW="3848040" imgH="2286000" progId="Equation.3">
                  <p:embed/>
                </p:oleObj>
              </mc:Choice>
              <mc:Fallback>
                <p:oleObj name="Equation" r:id="rId3" imgW="3848040" imgH="228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67000"/>
                        <a:ext cx="38481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a Birth Death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the equation </a:t>
            </a:r>
            <a:r>
              <a:rPr lang="en-US" b="1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=</a:t>
            </a:r>
            <a:r>
              <a:rPr lang="en-US" b="1" dirty="0" err="1" smtClean="0">
                <a:latin typeface="Symbol" pitchFamily="18" charset="2"/>
                <a:sym typeface="Symbol"/>
              </a:rPr>
              <a:t>p</a:t>
            </a:r>
            <a:r>
              <a:rPr lang="en-US" b="1" dirty="0" err="1" smtClean="0">
                <a:sym typeface="Symbol"/>
              </a:rPr>
              <a:t>Q</a:t>
            </a:r>
            <a:r>
              <a:rPr lang="en-US" b="1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for CTMC,</a:t>
            </a:r>
          </a:p>
          <a:p>
            <a:pPr lvl="2">
              <a:buNone/>
            </a:pPr>
            <a:r>
              <a:rPr lang="en-US" dirty="0" smtClean="0">
                <a:sym typeface="Symbol"/>
              </a:rPr>
              <a:t>0 = -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latin typeface="Symbol" pitchFamily="18" charset="2"/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0 </a:t>
            </a:r>
            <a:r>
              <a:rPr lang="en-US" dirty="0" smtClean="0">
                <a:sym typeface="Symbol"/>
              </a:rPr>
              <a:t>+ 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latin typeface="Symbol" pitchFamily="18" charset="2"/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1</a:t>
            </a:r>
          </a:p>
          <a:p>
            <a:pPr lvl="2">
              <a:buNone/>
            </a:pPr>
            <a:r>
              <a:rPr lang="en-US" dirty="0" smtClean="0">
                <a:sym typeface="Symbol"/>
              </a:rPr>
              <a:t>0 = -</a:t>
            </a:r>
            <a:r>
              <a:rPr lang="en-US" dirty="0" err="1" smtClean="0">
                <a:latin typeface="Symbol" pitchFamily="18" charset="2"/>
                <a:sym typeface="Symbol"/>
              </a:rPr>
              <a:t>p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latin typeface="Symbol" pitchFamily="18" charset="2"/>
                <a:sym typeface="Symbol"/>
              </a:rPr>
              <a:t>l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err="1" smtClean="0">
                <a:sym typeface="Symbol"/>
              </a:rPr>
              <a:t>+</a:t>
            </a:r>
            <a:r>
              <a:rPr lang="en-US" dirty="0" err="1" smtClean="0">
                <a:latin typeface="Symbol" pitchFamily="18" charset="2"/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) + 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-25000" dirty="0" smtClean="0">
                <a:sym typeface="Symbol"/>
              </a:rPr>
              <a:t>k-1</a:t>
            </a:r>
            <a:r>
              <a:rPr lang="en-US" dirty="0" smtClean="0">
                <a:latin typeface="Symbol" pitchFamily="18" charset="2"/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k-1 </a:t>
            </a:r>
            <a:r>
              <a:rPr lang="en-US" dirty="0" smtClean="0">
                <a:sym typeface="Symbol"/>
              </a:rPr>
              <a:t>+ 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-25000" dirty="0" smtClean="0">
                <a:sym typeface="Symbol"/>
              </a:rPr>
              <a:t>k+1</a:t>
            </a:r>
            <a:r>
              <a:rPr lang="en-US" dirty="0" smtClean="0">
                <a:latin typeface="Symbol" pitchFamily="18" charset="2"/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k+1</a:t>
            </a:r>
            <a:r>
              <a:rPr lang="en-US" dirty="0" smtClean="0"/>
              <a:t> , k≥1</a:t>
            </a:r>
          </a:p>
          <a:p>
            <a:r>
              <a:rPr lang="en-US" dirty="0" smtClean="0"/>
              <a:t>We get: 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/>
              <a:t>=(</a:t>
            </a:r>
            <a:r>
              <a:rPr lang="en-US" dirty="0" smtClean="0">
                <a:latin typeface="Symbol" pitchFamily="18" charset="2"/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/>
              <a:t>/</a:t>
            </a:r>
            <a:r>
              <a:rPr lang="en-US" dirty="0" smtClean="0">
                <a:latin typeface="Symbol" pitchFamily="18" charset="2"/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latin typeface="Symbol" pitchFamily="18" charset="2"/>
                <a:sym typeface="Symbol"/>
              </a:rPr>
              <a:t>, p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/>
              <a:t>=(</a:t>
            </a:r>
            <a:r>
              <a:rPr lang="en-US" dirty="0" smtClean="0">
                <a:latin typeface="Symbol" pitchFamily="18" charset="2"/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latin typeface="Symbol" pitchFamily="18" charset="2"/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latin typeface="Symbol" pitchFamily="18" charset="2"/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latin typeface="Symbol" pitchFamily="18" charset="2"/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  <a:sym typeface="Symbol"/>
              </a:rPr>
              <a:t>p</a:t>
            </a:r>
            <a:r>
              <a:rPr lang="en-US" baseline="-25000" dirty="0" smtClean="0">
                <a:sym typeface="Symbol"/>
              </a:rPr>
              <a:t>0</a:t>
            </a:r>
          </a:p>
          <a:p>
            <a:r>
              <a:rPr lang="en-US" dirty="0" smtClean="0">
                <a:sym typeface="Symbol"/>
              </a:rPr>
              <a:t>In general,</a:t>
            </a:r>
          </a:p>
          <a:p>
            <a:r>
              <a:rPr lang="en-US" dirty="0" smtClean="0">
                <a:sym typeface="Symbol"/>
              </a:rPr>
              <a:t>Since 	   ,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</a:t>
            </a:r>
          </a:p>
          <a:p>
            <a:r>
              <a:rPr lang="en-US" dirty="0" smtClean="0"/>
              <a:t>Condition for convergence of the series,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k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such that k&gt;k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latin typeface="Symbol" pitchFamily="18" charset="2"/>
                <a:sym typeface="Symbol"/>
              </a:rPr>
              <a:t>l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/</a:t>
            </a:r>
            <a:r>
              <a:rPr lang="en-US" dirty="0" err="1" smtClean="0">
                <a:latin typeface="Symbol" pitchFamily="18" charset="2"/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&lt;1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3200" y="3276600"/>
          <a:ext cx="185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Equation" r:id="rId3" imgW="1854000" imgH="609480" progId="Equation.3">
                  <p:embed/>
                </p:oleObj>
              </mc:Choice>
              <mc:Fallback>
                <p:oleObj name="Equation" r:id="rId3" imgW="185400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76600"/>
                        <a:ext cx="1854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5000" y="3987800"/>
          <a:ext cx="698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Equation" r:id="rId5" imgW="698400" imgH="355320" progId="Equation.3">
                  <p:embed/>
                </p:oleObj>
              </mc:Choice>
              <mc:Fallback>
                <p:oleObj name="Equation" r:id="rId5" imgW="69840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87800"/>
                        <a:ext cx="698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71800" y="3886200"/>
          <a:ext cx="285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7" imgW="2857320" imgH="825480" progId="Equation.3">
                  <p:embed/>
                </p:oleObj>
              </mc:Choice>
              <mc:Fallback>
                <p:oleObj name="Equation" r:id="rId7" imgW="2857320" imgH="825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2857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Kendall’s Notations</a:t>
            </a:r>
          </a:p>
          <a:p>
            <a:pPr lvl="1"/>
            <a:r>
              <a:rPr lang="en-US" dirty="0" smtClean="0"/>
              <a:t>A/B/m – queuing discipline</a:t>
            </a:r>
          </a:p>
          <a:p>
            <a:pPr lvl="2"/>
            <a:r>
              <a:rPr lang="en-US" dirty="0" smtClean="0"/>
              <a:t>Here A indicates the distribution of inter-arrival times and B denotes the distribution of service times. m is the number of servers</a:t>
            </a:r>
          </a:p>
          <a:p>
            <a:pPr lvl="2"/>
            <a:r>
              <a:rPr lang="en-US" dirty="0" smtClean="0"/>
              <a:t>A/B = M denotes exponential distribution</a:t>
            </a:r>
          </a:p>
          <a:p>
            <a:pPr lvl="2"/>
            <a:r>
              <a:rPr lang="en-US" dirty="0" smtClean="0"/>
              <a:t>A/B = G denotes general distribution</a:t>
            </a:r>
          </a:p>
          <a:p>
            <a:pPr lvl="2"/>
            <a:r>
              <a:rPr lang="en-US" dirty="0" smtClean="0"/>
              <a:t>A/B = GI denotes general distribution with independent </a:t>
            </a:r>
            <a:r>
              <a:rPr lang="en-US" dirty="0" err="1" smtClean="0"/>
              <a:t>interarrival</a:t>
            </a:r>
            <a:r>
              <a:rPr lang="en-US" dirty="0" smtClean="0"/>
              <a:t> times</a:t>
            </a:r>
            <a:endParaRPr lang="en-US" b="1" dirty="0" smtClean="0"/>
          </a:p>
          <a:p>
            <a:pPr lvl="1"/>
            <a:r>
              <a:rPr lang="en-US" dirty="0" smtClean="0"/>
              <a:t>Queuing discipline could be FCFS, LCFS, etc.</a:t>
            </a:r>
          </a:p>
          <a:p>
            <a:pPr lvl="1"/>
            <a:r>
              <a:rPr lang="en-US" dirty="0" smtClean="0"/>
              <a:t>Average arrival rate is denoted as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 and mean service time is denoted as </a:t>
            </a:r>
            <a:r>
              <a:rPr lang="en-US" dirty="0" smtClean="0">
                <a:latin typeface="Symbol" pitchFamily="18" charset="2"/>
              </a:rPr>
              <a:t>m.</a:t>
            </a:r>
            <a:endParaRPr lang="en-US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Performance Measures of Queuing Systems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of the Number of jobs in the system: </a:t>
            </a:r>
            <a:r>
              <a:rPr lang="en-US" dirty="0" err="1" smtClean="0">
                <a:latin typeface="Symbol" pitchFamily="18" charset="2"/>
              </a:rPr>
              <a:t>p</a:t>
            </a:r>
            <a:r>
              <a:rPr lang="en-US" baseline="-25000" dirty="0" err="1" smtClean="0"/>
              <a:t>k</a:t>
            </a:r>
            <a:r>
              <a:rPr lang="en-US" dirty="0" smtClean="0"/>
              <a:t> = P[there are </a:t>
            </a:r>
            <a:r>
              <a:rPr lang="en-US" i="1" dirty="0" smtClean="0"/>
              <a:t>k</a:t>
            </a:r>
            <a:r>
              <a:rPr lang="en-US" dirty="0" smtClean="0"/>
              <a:t> jobs in the system]</a:t>
            </a:r>
          </a:p>
          <a:p>
            <a:r>
              <a:rPr lang="en-US" dirty="0" smtClean="0"/>
              <a:t>Response time </a:t>
            </a:r>
            <a:r>
              <a:rPr lang="en-US" i="1" dirty="0" smtClean="0"/>
              <a:t>T</a:t>
            </a:r>
            <a:r>
              <a:rPr lang="en-US" dirty="0" smtClean="0"/>
              <a:t>, also known as the sojourn time, is the total time a job spends in the system</a:t>
            </a:r>
          </a:p>
          <a:p>
            <a:r>
              <a:rPr lang="en-US" dirty="0" smtClean="0"/>
              <a:t>Waiting time W, is the time a job spends in the queue waiting to be served.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638800" y="4876800"/>
          <a:ext cx="85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3" imgW="850680" imgH="457200" progId="Equation.3">
                  <p:embed/>
                </p:oleObj>
              </mc:Choice>
              <mc:Fallback>
                <p:oleObj name="Equation" r:id="rId3" imgW="85068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850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Performance Measures of Queuing Systems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Queue length Q is the number of jobs in the queue </a:t>
            </a:r>
          </a:p>
          <a:p>
            <a:r>
              <a:rPr lang="en-US" dirty="0" smtClean="0"/>
              <a:t>Number of jobs in the system K whose mean is given by</a:t>
            </a:r>
          </a:p>
          <a:p>
            <a:r>
              <a:rPr lang="en-US" dirty="0" smtClean="0"/>
              <a:t>Little’s Theorem states that:</a:t>
            </a:r>
          </a:p>
          <a:p>
            <a:r>
              <a:rPr lang="en-US" dirty="0" smtClean="0"/>
              <a:t> The theorem holds for all queuing disciplines and arbitrary </a:t>
            </a:r>
            <a:r>
              <a:rPr lang="en-US" smtClean="0"/>
              <a:t>GI/G/m queues.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62200" y="3276600"/>
          <a:ext cx="106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3" imgW="1066680" imgH="495000" progId="Equation.3">
                  <p:embed/>
                </p:oleObj>
              </mc:Choice>
              <mc:Fallback>
                <p:oleObj name="Equation" r:id="rId3" imgW="106668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1066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562600" y="3886200"/>
          <a:ext cx="1765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5" imgW="1765080" imgH="266400" progId="Equation.3">
                  <p:embed/>
                </p:oleObj>
              </mc:Choice>
              <mc:Fallback>
                <p:oleObj name="Equation" r:id="rId5" imgW="176508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86200"/>
                        <a:ext cx="17653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random variable that can assume only discrete values</a:t>
            </a:r>
          </a:p>
          <a:p>
            <a:r>
              <a:rPr lang="en-US" dirty="0" smtClean="0"/>
              <a:t>The random variable is described by the possible values it can assume and by the probabilities of each of these values</a:t>
            </a:r>
          </a:p>
          <a:p>
            <a:r>
              <a:rPr lang="en-US" dirty="0" smtClean="0"/>
              <a:t>Set of these probabilities is called the probability mass function (</a:t>
            </a:r>
            <a:r>
              <a:rPr lang="en-US" dirty="0" err="1" smtClean="0"/>
              <a:t>pmf</a:t>
            </a:r>
            <a:r>
              <a:rPr lang="en-US" dirty="0" smtClean="0"/>
              <a:t>) of the random variable</a:t>
            </a:r>
          </a:p>
          <a:p>
            <a:r>
              <a:rPr lang="en-US" dirty="0" smtClean="0"/>
              <a:t>For example, if the possible values of a random variable X are the non-negative integers, then the </a:t>
            </a:r>
            <a:r>
              <a:rPr lang="en-US" dirty="0" err="1" smtClean="0"/>
              <a:t>pmf</a:t>
            </a:r>
            <a:r>
              <a:rPr lang="en-US" dirty="0" smtClean="0"/>
              <a:t> is given by the probabilities:</a:t>
            </a:r>
          </a:p>
          <a:p>
            <a:pPr lvl="1"/>
            <a:r>
              <a:rPr lang="en-US" dirty="0" err="1" smtClean="0"/>
              <a:t>P</a:t>
            </a:r>
            <a:r>
              <a:rPr lang="en-US" baseline="-25000" dirty="0" err="1" smtClean="0"/>
              <a:t>k</a:t>
            </a:r>
            <a:r>
              <a:rPr lang="en-US" dirty="0" smtClean="0"/>
              <a:t> = P(X=k), for k=0,1,2,… the probability that the random variable X assumes the value k</a:t>
            </a:r>
          </a:p>
          <a:p>
            <a:r>
              <a:rPr lang="en-US" dirty="0" smtClean="0"/>
              <a:t>The following must hold</a:t>
            </a:r>
          </a:p>
          <a:p>
            <a:pPr lvl="1"/>
            <a:r>
              <a:rPr lang="en-US" dirty="0" smtClean="0"/>
              <a:t>P(X=k) &gt;= 0 and </a:t>
            </a:r>
          </a:p>
          <a:p>
            <a:endParaRPr lang="en-US" dirty="0" smtClean="0"/>
          </a:p>
          <a:p>
            <a:r>
              <a:rPr lang="en-US" dirty="0" smtClean="0"/>
              <a:t>For example, the following </a:t>
            </a:r>
            <a:r>
              <a:rPr lang="en-US" dirty="0" err="1" smtClean="0"/>
              <a:t>pmf</a:t>
            </a:r>
            <a:r>
              <a:rPr lang="en-US" dirty="0" smtClean="0"/>
              <a:t> results from the experiment “toss a single die”</a:t>
            </a:r>
          </a:p>
          <a:p>
            <a:pPr lvl="1"/>
            <a:r>
              <a:rPr lang="en-US" dirty="0" smtClean="0"/>
              <a:t>P(X=k) = 1/6, for k=1,2,…,6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71800" y="43434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218960" imgH="406080" progId="Equation.3">
                  <p:embed/>
                </p:oleObj>
              </mc:Choice>
              <mc:Fallback>
                <p:oleObj name="Equation" r:id="rId3" imgW="121896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0"/>
                        <a:ext cx="1219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Markovian</a:t>
            </a:r>
            <a:r>
              <a:rPr lang="en-US" dirty="0" smtClean="0"/>
              <a:t> Queues: M/M/1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M/M/1 Queue: Arrival process is Poisson, service times are exponentially distributed and there is one server</a:t>
            </a:r>
          </a:p>
          <a:p>
            <a:r>
              <a:rPr lang="en-US" dirty="0" smtClean="0"/>
              <a:t>Can be modeled as a birth-death process with birth rate (arrival at)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 and death rate (service rate)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Unlike general birth-death processes,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 and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dirty="0" smtClean="0"/>
              <a:t> do not depend on the current state.</a:t>
            </a:r>
          </a:p>
          <a:p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 &lt; </a:t>
            </a:r>
            <a:r>
              <a:rPr lang="en-US" dirty="0" smtClean="0">
                <a:latin typeface="Symbol" pitchFamily="18" charset="2"/>
              </a:rPr>
              <a:t>m </a:t>
            </a:r>
            <a:r>
              <a:rPr lang="en-US" dirty="0" smtClean="0"/>
              <a:t>for the queuing system to be stable</a:t>
            </a:r>
          </a:p>
          <a:p>
            <a:r>
              <a:rPr lang="en-US" dirty="0" smtClean="0"/>
              <a:t>Steady state probability of the system being empty: </a:t>
            </a:r>
          </a:p>
          <a:p>
            <a:endParaRPr lang="en-US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362200" y="5626100"/>
          <a:ext cx="396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3" imgW="3962160" imgH="850680" progId="Equation.3">
                  <p:embed/>
                </p:oleObj>
              </mc:Choice>
              <mc:Fallback>
                <p:oleObj name="Equation" r:id="rId3" imgW="3962160" imgH="850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626100"/>
                        <a:ext cx="3962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M/M/1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Probability that there are k jobs in the system:</a:t>
            </a:r>
          </a:p>
          <a:p>
            <a:endParaRPr lang="en-US" dirty="0" smtClean="0"/>
          </a:p>
          <a:p>
            <a:r>
              <a:rPr lang="en-US" dirty="0" smtClean="0"/>
              <a:t>Defining utilization 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=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/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dirty="0" smtClean="0"/>
              <a:t>, we get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=1-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 and </a:t>
            </a:r>
            <a:r>
              <a:rPr lang="en-US" dirty="0" err="1" smtClean="0">
                <a:latin typeface="Symbol" pitchFamily="18" charset="2"/>
              </a:rPr>
              <a:t>p</a:t>
            </a:r>
            <a:r>
              <a:rPr lang="en-US" baseline="-25000" dirty="0" err="1" smtClean="0"/>
              <a:t>k</a:t>
            </a:r>
            <a:r>
              <a:rPr lang="en-US" dirty="0" smtClean="0"/>
              <a:t>=(1-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)</a:t>
            </a:r>
            <a:r>
              <a:rPr lang="en-US" dirty="0" err="1" smtClean="0">
                <a:latin typeface="Symbol" pitchFamily="18" charset="2"/>
              </a:rPr>
              <a:t>r</a:t>
            </a:r>
            <a:r>
              <a:rPr lang="en-US" baseline="30000" dirty="0" err="1" smtClean="0"/>
              <a:t>k</a:t>
            </a:r>
            <a:endParaRPr lang="en-US" baseline="30000" dirty="0" smtClean="0"/>
          </a:p>
          <a:p>
            <a:r>
              <a:rPr lang="en-US" dirty="0" smtClean="0"/>
              <a:t>Mean number of jobs:</a:t>
            </a:r>
          </a:p>
          <a:p>
            <a:r>
              <a:rPr lang="en-US" dirty="0" smtClean="0"/>
              <a:t>Using Little’s theorem, mean response time: </a:t>
            </a:r>
          </a:p>
          <a:p>
            <a:endParaRPr lang="en-US" dirty="0" smtClean="0"/>
          </a:p>
          <a:p>
            <a:r>
              <a:rPr lang="en-US" dirty="0" smtClean="0"/>
              <a:t>Mean waiting time: </a:t>
            </a:r>
          </a:p>
          <a:p>
            <a:r>
              <a:rPr lang="en-US" dirty="0" smtClean="0"/>
              <a:t>Using Little’s theorem, mean queue length: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0" y="1981200"/>
          <a:ext cx="275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Equation" r:id="rId3" imgW="2755800" imgH="609480" progId="Equation.3">
                  <p:embed/>
                </p:oleObj>
              </mc:Choice>
              <mc:Fallback>
                <p:oleObj name="Equation" r:id="rId3" imgW="275580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2755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19600" y="3581400"/>
          <a:ext cx="325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3" name="Equation" r:id="rId5" imgW="3251160" imgH="533160" progId="Equation.3">
                  <p:embed/>
                </p:oleObj>
              </mc:Choice>
              <mc:Fallback>
                <p:oleObj name="Equation" r:id="rId5" imgW="325116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81400"/>
                        <a:ext cx="3251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43200" y="4419600"/>
          <a:ext cx="182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4" name="Equation" r:id="rId7" imgW="1828800" imgH="507960" progId="Equation.3">
                  <p:embed/>
                </p:oleObj>
              </mc:Choice>
              <mc:Fallback>
                <p:oleObj name="Equation" r:id="rId7" imgW="182880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1828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4191000" y="5029200"/>
          <a:ext cx="2247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Equation" r:id="rId9" imgW="2247840" imgH="533160" progId="Equation.3">
                  <p:embed/>
                </p:oleObj>
              </mc:Choice>
              <mc:Fallback>
                <p:oleObj name="Equation" r:id="rId9" imgW="2247840" imgH="533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2247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2876550" y="5886450"/>
          <a:ext cx="1866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Equation" r:id="rId11" imgW="1866600" imgH="622080" progId="Equation.3">
                  <p:embed/>
                </p:oleObj>
              </mc:Choice>
              <mc:Fallback>
                <p:oleObj name="Equation" r:id="rId11" imgW="1866600" imgH="6220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886450"/>
                        <a:ext cx="1866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M/M/m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m servers</a:t>
            </a:r>
          </a:p>
          <a:p>
            <a:r>
              <a:rPr lang="en-US" dirty="0" smtClean="0"/>
              <a:t>The job at the head of the queue is routed to any server that is available</a:t>
            </a:r>
          </a:p>
          <a:p>
            <a:r>
              <a:rPr lang="en-US" dirty="0" smtClean="0"/>
              <a:t>Computations are different since as long as less than m servers are busy, a job does not wait in a queue. </a:t>
            </a:r>
          </a:p>
          <a:p>
            <a:r>
              <a:rPr lang="en-US" dirty="0" smtClean="0"/>
              <a:t>This is different from a case with m different M/M/1 queues. There, if a job comes to a queue with a busy server, it has to experience waiting time even if some of the other servers are free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M/M/m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Probability of queuing is 			  , where 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=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/(m</a:t>
            </a:r>
            <a:r>
              <a:rPr lang="en-US" dirty="0" smtClean="0">
                <a:latin typeface="Symbol" pitchFamily="18" charset="2"/>
              </a:rPr>
              <a:t>m)</a:t>
            </a:r>
          </a:p>
          <a:p>
            <a:pPr>
              <a:buNone/>
            </a:pPr>
            <a:r>
              <a:rPr lang="en-US" dirty="0" smtClean="0"/>
              <a:t>    Here  </a:t>
            </a:r>
          </a:p>
          <a:p>
            <a:r>
              <a:rPr lang="en-US" dirty="0" smtClean="0"/>
              <a:t>Mean number of jobs in the system</a:t>
            </a:r>
          </a:p>
          <a:p>
            <a:r>
              <a:rPr lang="en-US" dirty="0" smtClean="0"/>
              <a:t>Mean queue length:</a:t>
            </a:r>
          </a:p>
          <a:p>
            <a:r>
              <a:rPr lang="en-US" dirty="0" smtClean="0"/>
              <a:t>By Little’s Theorem, Mean response time </a:t>
            </a:r>
          </a:p>
          <a:p>
            <a:endParaRPr lang="en-US" dirty="0" smtClean="0"/>
          </a:p>
          <a:p>
            <a:r>
              <a:rPr lang="en-US" dirty="0" smtClean="0"/>
              <a:t>By Little’s Theorem, Mean waiting time:</a:t>
            </a:r>
          </a:p>
          <a:p>
            <a:endParaRPr lang="en-US" dirty="0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4929188" y="1600200"/>
          <a:ext cx="22336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2" name="Equation" r:id="rId3" imgW="1460160" imgH="520560" progId="Equation.3">
                  <p:embed/>
                </p:oleObj>
              </mc:Choice>
              <mc:Fallback>
                <p:oleObj name="Equation" r:id="rId3" imgW="146016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600200"/>
                        <a:ext cx="22336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35163" y="2286000"/>
          <a:ext cx="30178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3" name="Equation" r:id="rId5" imgW="2514600" imgH="736560" progId="Equation.3">
                  <p:embed/>
                </p:oleObj>
              </mc:Choice>
              <mc:Fallback>
                <p:oleObj name="Equation" r:id="rId5" imgW="2514600" imgH="736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286000"/>
                        <a:ext cx="3017837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781800" y="3200400"/>
          <a:ext cx="146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4" name="Equation" r:id="rId7" imgW="1460160" imgH="444240" progId="Equation.3">
                  <p:embed/>
                </p:oleObj>
              </mc:Choice>
              <mc:Fallback>
                <p:oleObj name="Equation" r:id="rId7" imgW="14601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00400"/>
                        <a:ext cx="1460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67200" y="3733800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5" name="Equation" r:id="rId9" imgW="1041120" imgH="444240" progId="Equation.3">
                  <p:embed/>
                </p:oleObj>
              </mc:Choice>
              <mc:Fallback>
                <p:oleObj name="Equation" r:id="rId9" imgW="104112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733800"/>
                        <a:ext cx="1041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442200" y="5276850"/>
          <a:ext cx="132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6" name="Equation" r:id="rId11" imgW="1320480" imgH="571320" progId="Equation.3">
                  <p:embed/>
                </p:oleObj>
              </mc:Choice>
              <mc:Fallback>
                <p:oleObj name="Equation" r:id="rId11" imgW="1320480" imgH="571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5276850"/>
                        <a:ext cx="1320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90800" y="4648200"/>
          <a:ext cx="4533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7" name="Equation" r:id="rId13" imgW="4533840" imgH="545760" progId="Equation.3">
                  <p:embed/>
                </p:oleObj>
              </mc:Choice>
              <mc:Fallback>
                <p:oleObj name="Equation" r:id="rId13" imgW="4533840" imgH="5457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48200"/>
                        <a:ext cx="45339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alternative notations, let </a:t>
            </a:r>
            <a:r>
              <a:rPr lang="en-US" i="1" dirty="0" smtClean="0"/>
              <a:t>e</a:t>
            </a:r>
            <a:r>
              <a:rPr lang="en-US" dirty="0" smtClean="0"/>
              <a:t> (instead of 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) =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/</a:t>
            </a:r>
            <a:r>
              <a:rPr lang="en-US" dirty="0" smtClean="0">
                <a:latin typeface="Symbol" pitchFamily="18" charset="2"/>
              </a:rPr>
              <a:t>m</a:t>
            </a:r>
          </a:p>
          <a:p>
            <a:r>
              <a:rPr lang="en-US" dirty="0" smtClean="0"/>
              <a:t>Normalized Response Time </a:t>
            </a:r>
            <a:r>
              <a:rPr lang="en-US" i="1" dirty="0" smtClean="0"/>
              <a:t>r</a:t>
            </a:r>
            <a:r>
              <a:rPr lang="en-US" dirty="0" smtClean="0"/>
              <a:t> = Mean Response Time normalized by average time between requests 1/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, i.e.,</a:t>
            </a:r>
          </a:p>
          <a:p>
            <a:r>
              <a:rPr lang="en-US" dirty="0" smtClean="0"/>
              <a:t>If there are </a:t>
            </a:r>
            <a:r>
              <a:rPr lang="en-US" i="1" dirty="0" smtClean="0"/>
              <a:t>m</a:t>
            </a:r>
            <a:r>
              <a:rPr lang="en-US" dirty="0" smtClean="0"/>
              <a:t> physical servers, for each server, normalized response time is:  </a:t>
            </a:r>
            <a:endParaRPr lang="en-US" dirty="0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435600" y="3835400"/>
          <a:ext cx="1346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3" imgW="1346040" imgH="279360" progId="Equation.3">
                  <p:embed/>
                </p:oleObj>
              </mc:Choice>
              <mc:Fallback>
                <p:oleObj name="Equation" r:id="rId3" imgW="134604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835400"/>
                        <a:ext cx="13462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80360" y="4821380"/>
          <a:ext cx="302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5" imgW="3022560" imgH="469800" progId="Equation.3">
                  <p:embed/>
                </p:oleObj>
              </mc:Choice>
              <mc:Fallback>
                <p:oleObj name="Equation" r:id="rId5" imgW="302256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360" y="4821380"/>
                        <a:ext cx="3022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a situation in which all these servers are consolidated into one server with </a:t>
            </a:r>
            <a:r>
              <a:rPr lang="en-US" i="1" dirty="0" smtClean="0"/>
              <a:t>m</a:t>
            </a:r>
            <a:r>
              <a:rPr lang="en-US" dirty="0" smtClean="0"/>
              <a:t> processors. </a:t>
            </a:r>
          </a:p>
          <a:p>
            <a:r>
              <a:rPr lang="en-US" dirty="0" smtClean="0"/>
              <a:t>Queue becomes one with m servers working at the same rate </a:t>
            </a:r>
            <a:r>
              <a:rPr lang="en-US" dirty="0" smtClean="0">
                <a:latin typeface="Symbol" pitchFamily="18" charset="2"/>
              </a:rPr>
              <a:t>m</a:t>
            </a:r>
            <a:r>
              <a:rPr lang="en-US" dirty="0" smtClean="0"/>
              <a:t>. Arrival rate is </a:t>
            </a:r>
            <a:r>
              <a:rPr lang="en-US" i="1" dirty="0" smtClean="0"/>
              <a:t>m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Normalized response time then is: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Denoting  P</a:t>
            </a:r>
            <a:r>
              <a:rPr lang="en-US" baseline="-25000" dirty="0" smtClean="0"/>
              <a:t>Q</a:t>
            </a:r>
            <a:r>
              <a:rPr lang="en-US" dirty="0" smtClean="0"/>
              <a:t>= P</a:t>
            </a:r>
            <a:r>
              <a:rPr lang="en-US" baseline="-25000" dirty="0" smtClean="0"/>
              <a:t>m</a:t>
            </a:r>
            <a:r>
              <a:rPr lang="en-US" dirty="0" smtClean="0"/>
              <a:t> as the queuing probability,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Queuing probability is low for light loads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530350" y="3962400"/>
          <a:ext cx="528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Equation" r:id="rId3" imgW="5283000" imgH="533160" progId="Equation.3">
                  <p:embed/>
                </p:oleObj>
              </mc:Choice>
              <mc:Fallback>
                <p:oleObj name="Equation" r:id="rId3" imgW="5283000" imgH="533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962400"/>
                        <a:ext cx="5283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524000" y="4876800"/>
          <a:ext cx="116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Equation" r:id="rId5" imgW="1168200" imgH="533160" progId="Equation.3">
                  <p:embed/>
                </p:oleObj>
              </mc:Choice>
              <mc:Fallback>
                <p:oleObj name="Equation" r:id="rId5" imgW="116820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1168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there is a single server which is </a:t>
            </a:r>
            <a:r>
              <a:rPr lang="en-US" i="1" dirty="0" smtClean="0"/>
              <a:t>m</a:t>
            </a:r>
            <a:r>
              <a:rPr lang="en-US" dirty="0" smtClean="0"/>
              <a:t> times  faster than the original one, 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=m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/m</a:t>
            </a:r>
            <a:r>
              <a:rPr lang="en-US" dirty="0" smtClean="0">
                <a:latin typeface="Symbol" pitchFamily="18" charset="2"/>
              </a:rPr>
              <a:t>m </a:t>
            </a:r>
            <a:r>
              <a:rPr lang="en-US" dirty="0" smtClean="0"/>
              <a:t>= e, hence, normalized response time</a:t>
            </a:r>
          </a:p>
          <a:p>
            <a:endParaRPr lang="en-US" dirty="0" smtClean="0"/>
          </a:p>
          <a:p>
            <a:r>
              <a:rPr lang="en-US" dirty="0" smtClean="0"/>
              <a:t>For light loads, consolidation onto a single multi-processor machine vs. one with faster clock speed can result in significant performance degradation</a:t>
            </a:r>
          </a:p>
          <a:p>
            <a:r>
              <a:rPr lang="en-US" dirty="0" smtClean="0"/>
              <a:t>For heavy loads, the second term in the expression for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dominates. As a result, response time is poor. Also, for r</a:t>
            </a:r>
            <a:r>
              <a:rPr lang="en-US" baseline="-25000" dirty="0" smtClean="0"/>
              <a:t>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5029200" y="2374900"/>
          <a:ext cx="2895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3" imgW="2895480" imgH="749160" progId="Equation.3">
                  <p:embed/>
                </p:oleObj>
              </mc:Choice>
              <mc:Fallback>
                <p:oleObj name="Equation" r:id="rId3" imgW="2895480" imgH="749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74900"/>
                        <a:ext cx="28956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Consider a single server consolidated into a server which is n times faster than the original ones. Then,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Thus, it is possible to use a server les powerful than the aggregate of </a:t>
            </a:r>
            <a:r>
              <a:rPr lang="en-US" i="1" dirty="0" smtClean="0"/>
              <a:t>m</a:t>
            </a:r>
            <a:r>
              <a:rPr lang="en-US" dirty="0" smtClean="0"/>
              <a:t> original servers as long as n/m is reasonably large compared to </a:t>
            </a:r>
            <a:r>
              <a:rPr lang="en-US" i="1" dirty="0" smtClean="0"/>
              <a:t>e</a:t>
            </a:r>
            <a:r>
              <a:rPr lang="en-US" dirty="0" smtClean="0"/>
              <a:t>. If n&gt;&gt;m the average normalized response time degrades only linearly by a factor of n/m.</a:t>
            </a:r>
          </a:p>
          <a:p>
            <a:r>
              <a:rPr lang="en-US" dirty="0" smtClean="0"/>
              <a:t>Queuing theoretical analysis yields natural limits to server consolidation using virtualization</a:t>
            </a:r>
          </a:p>
          <a:p>
            <a:r>
              <a:rPr lang="en-US" dirty="0" smtClean="0"/>
              <a:t>Theoretical maximum benefit  in terms of reduction in number of servers is n/m=e, at which point system becomes unresponsive</a:t>
            </a:r>
          </a:p>
          <a:p>
            <a:r>
              <a:rPr lang="en-US" dirty="0" smtClean="0"/>
              <a:t>If n/m=e(1+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), average normalized response time becomes 1/</a:t>
            </a:r>
            <a:r>
              <a:rPr lang="en-US" dirty="0" smtClean="0">
                <a:sym typeface="Symbol"/>
              </a:rPr>
              <a:t> </a:t>
            </a:r>
            <a:r>
              <a:rPr lang="en-US" dirty="0" smtClean="0"/>
              <a:t>. </a:t>
            </a: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2946400" y="2209800"/>
          <a:ext cx="279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Equation" r:id="rId3" imgW="2793960" imgH="761760" progId="Equation.3">
                  <p:embed/>
                </p:oleObj>
              </mc:Choice>
              <mc:Fallback>
                <p:oleObj name="Equation" r:id="rId3" imgW="2793960" imgH="761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209800"/>
                        <a:ext cx="2794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Power consumption grows as square of voltage and higher clock speed requires higher voltage with an almost linear relationship</a:t>
            </a:r>
          </a:p>
          <a:p>
            <a:r>
              <a:rPr lang="en-US" dirty="0" smtClean="0"/>
              <a:t>Thus, a system that runs at a n times faster clock speed required n</a:t>
            </a:r>
            <a:r>
              <a:rPr lang="en-US" baseline="30000" dirty="0" smtClean="0"/>
              <a:t>2</a:t>
            </a:r>
            <a:r>
              <a:rPr lang="en-US" dirty="0" smtClean="0"/>
              <a:t> times power</a:t>
            </a:r>
          </a:p>
          <a:p>
            <a:r>
              <a:rPr lang="en-US" dirty="0" smtClean="0"/>
              <a:t>n-core system consumes only n times the power</a:t>
            </a:r>
          </a:p>
          <a:p>
            <a:r>
              <a:rPr lang="en-US" dirty="0" smtClean="0"/>
              <a:t>With n-processor core, the average response time is:</a:t>
            </a:r>
          </a:p>
          <a:p>
            <a:endParaRPr lang="en-US" dirty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095500" y="5384800"/>
          <a:ext cx="551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Equation" r:id="rId3" imgW="5511600" imgH="888840" progId="Equation.3">
                  <p:embed/>
                </p:oleObj>
              </mc:Choice>
              <mc:Fallback>
                <p:oleObj name="Equation" r:id="rId3" imgW="5511600" imgH="888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5384800"/>
                        <a:ext cx="5511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light load, response remains the same as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, i.e., when P</a:t>
            </a:r>
            <a:r>
              <a:rPr lang="en-US" baseline="-25000" dirty="0" smtClean="0"/>
              <a:t>Q</a:t>
            </a:r>
            <a:r>
              <a:rPr lang="en-US" dirty="0" smtClean="0"/>
              <a:t> is small.</a:t>
            </a:r>
          </a:p>
          <a:p>
            <a:r>
              <a:rPr lang="en-US" dirty="0" smtClean="0"/>
              <a:t>Response time still degrades by a factor of </a:t>
            </a:r>
            <a:r>
              <a:rPr lang="en-US" i="1" dirty="0" smtClean="0"/>
              <a:t>m</a:t>
            </a:r>
            <a:r>
              <a:rPr lang="en-US" dirty="0" smtClean="0"/>
              <a:t>, independent of </a:t>
            </a:r>
            <a:r>
              <a:rPr lang="en-US" i="1" dirty="0" smtClean="0"/>
              <a:t>n</a:t>
            </a:r>
            <a:r>
              <a:rPr lang="en-US" dirty="0" smtClean="0"/>
              <a:t>, as compared to the faster clock speed case</a:t>
            </a:r>
          </a:p>
          <a:p>
            <a:r>
              <a:rPr lang="en-US" dirty="0" smtClean="0"/>
              <a:t>In case of heavy load, when the second term dominates, there is a marked degradation in performance in the multiprocessor case is </a:t>
            </a:r>
            <a:r>
              <a:rPr lang="en-US" i="1" dirty="0" smtClean="0"/>
              <a:t>n</a:t>
            </a:r>
            <a:r>
              <a:rPr lang="en-US" dirty="0" smtClean="0"/>
              <a:t>&lt;&lt;</a:t>
            </a:r>
            <a:r>
              <a:rPr lang="en-US" i="1" dirty="0" smtClean="0"/>
              <a:t>m</a:t>
            </a:r>
            <a:r>
              <a:rPr lang="en-US" dirty="0" smtClean="0"/>
              <a:t> as compared to </a:t>
            </a:r>
            <a:r>
              <a:rPr lang="en-US" i="1" dirty="0" smtClean="0"/>
              <a:t>n</a:t>
            </a:r>
            <a:r>
              <a:rPr lang="en-US" dirty="0" smtClean="0"/>
              <a:t>=</a:t>
            </a:r>
            <a:r>
              <a:rPr lang="en-US" i="1" dirty="0" smtClean="0"/>
              <a:t>m</a:t>
            </a:r>
            <a:r>
              <a:rPr lang="en-US" dirty="0" smtClean="0"/>
              <a:t> case</a:t>
            </a:r>
          </a:p>
          <a:p>
            <a:r>
              <a:rPr lang="en-US" dirty="0" smtClean="0"/>
              <a:t>Thus, there is a trade-off between reducing power consumption by consolidating onto multi-processors/multi-core CPU systems vs. systems with faster clock speed.</a:t>
            </a:r>
          </a:p>
          <a:p>
            <a:r>
              <a:rPr lang="en-US" dirty="0" smtClean="0"/>
              <a:t>Besides consolidation, individual applications implemented using multi-threaded application servers can exploit multi-core architectures efficiently.</a:t>
            </a:r>
          </a:p>
          <a:p>
            <a:r>
              <a:rPr lang="en-US" dirty="0" smtClean="0"/>
              <a:t>Hence, cloud data centers  rely mostly on multi-core, multi=processor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Bernoulli Random Variable</a:t>
            </a:r>
          </a:p>
          <a:p>
            <a:pPr lvl="1"/>
            <a:r>
              <a:rPr lang="en-US" dirty="0" smtClean="0"/>
              <a:t>A random experiment that has two possible outcomes, like tossing a coin (k=0,1). </a:t>
            </a:r>
            <a:r>
              <a:rPr lang="en-US" dirty="0" err="1" smtClean="0"/>
              <a:t>Pmf</a:t>
            </a:r>
            <a:r>
              <a:rPr lang="en-US" dirty="0" smtClean="0"/>
              <a:t> of X is:</a:t>
            </a:r>
          </a:p>
          <a:p>
            <a:pPr lvl="1"/>
            <a:r>
              <a:rPr lang="en-US" dirty="0" smtClean="0"/>
              <a:t>P(X=1) = p, P(X=0) = 1-p with 0&lt;p&lt;1</a:t>
            </a:r>
          </a:p>
          <a:p>
            <a:r>
              <a:rPr lang="en-US" dirty="0" smtClean="0"/>
              <a:t>Binomial Random Variable</a:t>
            </a:r>
          </a:p>
          <a:p>
            <a:pPr lvl="1"/>
            <a:r>
              <a:rPr lang="en-US" dirty="0" smtClean="0"/>
              <a:t>Experiment with two possible outcomes is carried out </a:t>
            </a:r>
            <a:r>
              <a:rPr lang="en-US" i="1" dirty="0" smtClean="0"/>
              <a:t>n</a:t>
            </a:r>
            <a:r>
              <a:rPr lang="en-US" dirty="0" smtClean="0"/>
              <a:t> times where successive trials are independent. The random variable X is the number of times the outcome 1 occurred. </a:t>
            </a:r>
            <a:r>
              <a:rPr lang="en-US" dirty="0" err="1" smtClean="0"/>
              <a:t>Pmf</a:t>
            </a:r>
            <a:r>
              <a:rPr lang="en-US" dirty="0" smtClean="0"/>
              <a:t> of X is:</a:t>
            </a:r>
          </a:p>
          <a:p>
            <a:pPr lvl="1"/>
            <a:r>
              <a:rPr lang="en-US" dirty="0" smtClean="0"/>
              <a:t>P(X=k) =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5334000"/>
          <a:ext cx="234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2349360" imgH="507960" progId="Equation.3">
                  <p:embed/>
                </p:oleObj>
              </mc:Choice>
              <mc:Fallback>
                <p:oleObj name="Equation" r:id="rId3" imgW="234936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34000"/>
                        <a:ext cx="2349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Geometric Random Variable</a:t>
            </a:r>
          </a:p>
          <a:p>
            <a:pPr lvl="1"/>
            <a:r>
              <a:rPr lang="en-US" dirty="0" smtClean="0"/>
              <a:t>Experiment with two possible outcomes is carried out  several times, the random variable X represents the number of trials it takes for the outcome 1 to occur (current trial included). </a:t>
            </a:r>
            <a:r>
              <a:rPr lang="en-US" dirty="0" err="1" smtClean="0"/>
              <a:t>Pmf</a:t>
            </a:r>
            <a:r>
              <a:rPr lang="en-US" dirty="0" smtClean="0"/>
              <a:t> of X is:</a:t>
            </a:r>
          </a:p>
          <a:p>
            <a:pPr lvl="1"/>
            <a:r>
              <a:rPr lang="en-US" dirty="0" smtClean="0"/>
              <a:t>P(X=k) = p(1-p)</a:t>
            </a:r>
            <a:r>
              <a:rPr lang="en-US" baseline="30000" dirty="0" smtClean="0"/>
              <a:t>k-1</a:t>
            </a:r>
            <a:r>
              <a:rPr lang="en-US" dirty="0" smtClean="0"/>
              <a:t>, k = 1,2,…  </a:t>
            </a:r>
          </a:p>
          <a:p>
            <a:r>
              <a:rPr lang="en-US" dirty="0" smtClean="0"/>
              <a:t>Poisson Random Variable</a:t>
            </a:r>
          </a:p>
          <a:p>
            <a:pPr lvl="1"/>
            <a:r>
              <a:rPr lang="en-US" dirty="0" smtClean="0"/>
              <a:t>X represents occurrence of k events. </a:t>
            </a:r>
            <a:r>
              <a:rPr lang="en-US" dirty="0" err="1" smtClean="0"/>
              <a:t>Pmf</a:t>
            </a:r>
            <a:r>
              <a:rPr lang="en-US" dirty="0" smtClean="0"/>
              <a:t> is given by:</a:t>
            </a:r>
          </a:p>
          <a:p>
            <a:pPr lvl="1"/>
            <a:r>
              <a:rPr lang="en-US" dirty="0" smtClean="0"/>
              <a:t>P(X=k) =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0" y="5181600"/>
          <a:ext cx="1524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523880" imgH="583920" progId="Equation.3">
                  <p:embed/>
                </p:oleObj>
              </mc:Choice>
              <mc:Fallback>
                <p:oleObj name="Equation" r:id="rId3" imgW="1523880" imgH="583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0"/>
                        <a:ext cx="1524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Mean or expected value</a:t>
            </a:r>
          </a:p>
          <a:p>
            <a:r>
              <a:rPr lang="en-US" dirty="0" smtClean="0"/>
              <a:t>A function of a random variable is another random variable with expected value of</a:t>
            </a:r>
          </a:p>
          <a:p>
            <a:pPr lvl="1"/>
            <a:r>
              <a:rPr lang="en-US" dirty="0" smtClean="0"/>
              <a:t>E[f(X)]=</a:t>
            </a:r>
          </a:p>
          <a:p>
            <a:r>
              <a:rPr lang="en-US" dirty="0" smtClean="0"/>
              <a:t>n</a:t>
            </a:r>
            <a:r>
              <a:rPr lang="en-US" baseline="30000" dirty="0" smtClean="0"/>
              <a:t>th</a:t>
            </a:r>
            <a:r>
              <a:rPr lang="en-US" dirty="0" smtClean="0"/>
              <a:t> moments</a:t>
            </a:r>
          </a:p>
          <a:p>
            <a:pPr lvl="1"/>
            <a:r>
              <a:rPr lang="en-US" dirty="0" smtClean="0"/>
              <a:t>i.e., the expected value of the n</a:t>
            </a:r>
            <a:r>
              <a:rPr lang="en-US" baseline="30000" dirty="0" smtClean="0"/>
              <a:t>th</a:t>
            </a:r>
            <a:r>
              <a:rPr lang="en-US" dirty="0" smtClean="0"/>
              <a:t> power of X.</a:t>
            </a:r>
          </a:p>
          <a:p>
            <a:r>
              <a:rPr lang="en-US" dirty="0" smtClean="0"/>
              <a:t>n</a:t>
            </a:r>
            <a:r>
              <a:rPr lang="en-US" baseline="30000" dirty="0" smtClean="0"/>
              <a:t>th</a:t>
            </a:r>
            <a:r>
              <a:rPr lang="en-US" dirty="0" smtClean="0"/>
              <a:t> central moment:</a:t>
            </a:r>
          </a:p>
          <a:p>
            <a:endParaRPr lang="en-US" dirty="0" smtClean="0"/>
          </a:p>
          <a:p>
            <a:r>
              <a:rPr lang="en-US" dirty="0" smtClean="0"/>
              <a:t>n</a:t>
            </a:r>
            <a:r>
              <a:rPr lang="en-US" baseline="30000" dirty="0" smtClean="0"/>
              <a:t>th</a:t>
            </a:r>
            <a:r>
              <a:rPr lang="en-US" dirty="0" smtClean="0"/>
              <a:t> central moment is the expected value of the n</a:t>
            </a:r>
            <a:r>
              <a:rPr lang="en-US" baseline="30000" dirty="0" smtClean="0"/>
              <a:t>th</a:t>
            </a:r>
            <a:r>
              <a:rPr lang="en-US" dirty="0" smtClean="0"/>
              <a:t> power of the difference between X and its mean. The first central moment is equal to zero.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800600" y="1549400"/>
          <a:ext cx="204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2044440" imgH="431640" progId="Equation.3">
                  <p:embed/>
                </p:oleObj>
              </mc:Choice>
              <mc:Fallback>
                <p:oleObj name="Equation" r:id="rId3" imgW="20444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49400"/>
                        <a:ext cx="2044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38400" y="2743200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5" imgW="1333440" imgH="406080" progId="Equation.3">
                  <p:embed/>
                </p:oleObj>
              </mc:Choice>
              <mc:Fallback>
                <p:oleObj name="Equation" r:id="rId5" imgW="13334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43200"/>
                        <a:ext cx="1333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0" y="3225800"/>
          <a:ext cx="242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7" imgW="2425680" imgH="431640" progId="Equation.3">
                  <p:embed/>
                </p:oleObj>
              </mc:Choice>
              <mc:Fallback>
                <p:oleObj name="Equation" r:id="rId7" imgW="24256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25800"/>
                        <a:ext cx="2425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76400" y="4419600"/>
          <a:ext cx="400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9" imgW="4000320" imgH="469800" progId="Equation.3">
                  <p:embed/>
                </p:oleObj>
              </mc:Choice>
              <mc:Fallback>
                <p:oleObj name="Equation" r:id="rId9" imgW="400032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19600"/>
                        <a:ext cx="4000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central moment is called the variance of X:</a:t>
            </a:r>
          </a:p>
          <a:p>
            <a:pPr lvl="1"/>
            <a:r>
              <a:rPr lang="en-US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X</a:t>
            </a:r>
            <a:r>
              <a:rPr lang="en-US" dirty="0" smtClean="0"/>
              <a:t> is called the standard deviation.</a:t>
            </a:r>
          </a:p>
          <a:p>
            <a:r>
              <a:rPr lang="en-US" dirty="0" smtClean="0"/>
              <a:t>Coefficient of variation is the normalized standard deviation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00400" y="2209800"/>
          <a:ext cx="278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2781000" imgH="419040" progId="Equation.3">
                  <p:embed/>
                </p:oleObj>
              </mc:Choice>
              <mc:Fallback>
                <p:oleObj name="Equation" r:id="rId3" imgW="27810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09800"/>
                        <a:ext cx="2781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733800"/>
          <a:ext cx="77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5" imgW="774360" imgH="495000" progId="Equation.3">
                  <p:embed/>
                </p:oleObj>
              </mc:Choice>
              <mc:Fallback>
                <p:oleObj name="Equation" r:id="rId5" imgW="77436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77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several Discrete Random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44247"/>
              </p:ext>
            </p:extLst>
          </p:nvPr>
        </p:nvGraphicFramePr>
        <p:xfrm>
          <a:off x="1143000" y="2209800"/>
          <a:ext cx="65836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Bernoulli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p(1-p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n,p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</a:t>
                      </a:r>
                      <a:r>
                        <a:rPr lang="en-US" dirty="0" smtClean="0"/>
                        <a:t>(1-p)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Geometric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(1-p)/p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Poisson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Symbol" pitchFamily="18" charset="2"/>
                        </a:rPr>
                        <a:t>a</a:t>
                      </a:r>
                      <a:endParaRPr lang="en-US" baseline="0" dirty="0">
                        <a:latin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Symbol" pitchFamily="18" charset="2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Symbol" pitchFamily="18" charset="2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3342</Words>
  <Application>Microsoft Office PowerPoint</Application>
  <PresentationFormat>On-screen Show (4:3)</PresentationFormat>
  <Paragraphs>342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Symbol</vt:lpstr>
      <vt:lpstr>Wingdings</vt:lpstr>
      <vt:lpstr>Office Theme</vt:lpstr>
      <vt:lpstr>Equation</vt:lpstr>
      <vt:lpstr>Microsoft Equation 3.0</vt:lpstr>
      <vt:lpstr>Introduction to  Queuing Theory</vt:lpstr>
      <vt:lpstr>Basics of Probability</vt:lpstr>
      <vt:lpstr>PowerPoint Presentation</vt:lpstr>
      <vt:lpstr>Discrete Random Variables</vt:lpstr>
      <vt:lpstr>Discrete Random Variables</vt:lpstr>
      <vt:lpstr>Discrete Random Variables</vt:lpstr>
      <vt:lpstr>Moments</vt:lpstr>
      <vt:lpstr>Moments</vt:lpstr>
      <vt:lpstr>Properties of several Discrete Random Variables</vt:lpstr>
      <vt:lpstr>Continuous Random Variables</vt:lpstr>
      <vt:lpstr>Continuous Random Variables</vt:lpstr>
      <vt:lpstr>Normal Distribution</vt:lpstr>
      <vt:lpstr>Exponential Distribution</vt:lpstr>
      <vt:lpstr>Properties of Exponential Distribution</vt:lpstr>
      <vt:lpstr>Merging and Splitting of Poisson Processes and Property of corresponding Distributions</vt:lpstr>
      <vt:lpstr>Multiple Random Variables</vt:lpstr>
      <vt:lpstr>Conditional Probability</vt:lpstr>
      <vt:lpstr>Random/Stochastic Processes</vt:lpstr>
      <vt:lpstr>Markov Process and Markov Chain</vt:lpstr>
      <vt:lpstr>Markov Chains</vt:lpstr>
      <vt:lpstr>Discrete Time Markov Chains</vt:lpstr>
      <vt:lpstr>Finite State Discrete Time Markov Chains</vt:lpstr>
      <vt:lpstr>Finite State Discrete Time Markov Chains</vt:lpstr>
      <vt:lpstr>Chapman-Kolmogorov Equations</vt:lpstr>
      <vt:lpstr>Homogeneous DTMC</vt:lpstr>
      <vt:lpstr>n-Step Transition Probability Matrix</vt:lpstr>
      <vt:lpstr>State Sojourn Time</vt:lpstr>
      <vt:lpstr>State Sojourn Time</vt:lpstr>
      <vt:lpstr>Continuous Time Markov Chains</vt:lpstr>
      <vt:lpstr>Continuous Time Markov Chains</vt:lpstr>
      <vt:lpstr>Continuous Time Markov Chains</vt:lpstr>
      <vt:lpstr>Continuous Time Markov Chains</vt:lpstr>
      <vt:lpstr>Continuous Time Markov Chains</vt:lpstr>
      <vt:lpstr>Birth Death Process</vt:lpstr>
      <vt:lpstr>Solution for a Birth Death Process</vt:lpstr>
      <vt:lpstr>Solution for a Birth Death Process</vt:lpstr>
      <vt:lpstr>Queuing Systems</vt:lpstr>
      <vt:lpstr>Performance Measures of Queuing Systems</vt:lpstr>
      <vt:lpstr>Performance Measures of Queuing Systems</vt:lpstr>
      <vt:lpstr>Markovian Queues: M/M/1 queue</vt:lpstr>
      <vt:lpstr>M/M/1 queue</vt:lpstr>
      <vt:lpstr>M/M/m queue</vt:lpstr>
      <vt:lpstr>M/M/m queue</vt:lpstr>
      <vt:lpstr>Comparisons</vt:lpstr>
      <vt:lpstr>Comparisons</vt:lpstr>
      <vt:lpstr>Comparisons</vt:lpstr>
      <vt:lpstr>Comparisons</vt:lpstr>
      <vt:lpstr>Power analysis</vt:lpstr>
      <vt:lpstr>Power analysis</vt:lpstr>
    </vt:vector>
  </TitlesOfParts>
  <Company>IIT, Kharagpur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Queuing Theory</dc:title>
  <dc:creator>SIT</dc:creator>
  <cp:lastModifiedBy>User</cp:lastModifiedBy>
  <cp:revision>535</cp:revision>
  <dcterms:created xsi:type="dcterms:W3CDTF">2013-03-02T04:07:16Z</dcterms:created>
  <dcterms:modified xsi:type="dcterms:W3CDTF">2023-01-31T17:53:21Z</dcterms:modified>
</cp:coreProperties>
</file>