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4" r:id="rId5"/>
    <p:sldId id="265" r:id="rId6"/>
    <p:sldId id="260" r:id="rId7"/>
    <p:sldId id="263" r:id="rId8"/>
    <p:sldId id="262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6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6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776" y="937172"/>
            <a:ext cx="731520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4500"/>
              </a:lnSpc>
            </a:pPr>
            <a:r>
              <a:rPr lang="en-US" sz="4500" b="0" kern="0" spc="-30" dirty="0">
                <a:solidFill>
                  <a:srgbClr val="1A241C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AI Agents in Tic-Tac-Toe Tournament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733639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525D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525D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-600526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525D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2137642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8BAA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8BAA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-4601262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8BAA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4107027" y="2558993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D2D1C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-2636640" y="2558993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D2D1C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476250" y="476250"/>
            <a:ext cx="182880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525D51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Project Title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2303859"/>
            <a:ext cx="8229600" cy="53578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4219"/>
              </a:lnSpc>
            </a:pPr>
            <a:r>
              <a:rPr lang="en-US" sz="3400" b="0" dirty="0">
                <a:solidFill>
                  <a:srgbClr val="1A241C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Amjad Ali・Surya Manjri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457200" y="1029874"/>
            <a:ext cx="82296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500"/>
              </a:lnSpc>
            </a:pPr>
            <a:r>
              <a:rPr lang="en-US" sz="4500" b="0" kern="0" spc="-30" dirty="0">
                <a:solidFill>
                  <a:srgbClr val="1A241C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Team Members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1847727" y="3991246"/>
            <a:ext cx="5486400" cy="6667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100" b="0" dirty="0">
                <a:solidFill>
                  <a:srgbClr val="525D51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Introduction to Artificial Intelligence</a:t>
            </a:r>
            <a:endParaRPr lang="en-US" sz="2100" dirty="0"/>
          </a:p>
          <a:p>
            <a:pPr algn="ctr">
              <a:lnSpc>
                <a:spcPts val="2625"/>
              </a:lnSpc>
            </a:pPr>
            <a:r>
              <a:rPr lang="en-US" sz="2100" b="0" dirty="0">
                <a:solidFill>
                  <a:srgbClr val="525D51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Project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D2D1C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476631" y="476055"/>
            <a:ext cx="3657600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525D51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Objectives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6" y="945190"/>
            <a:ext cx="4578253" cy="3897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r>
              <a:rPr lang="vi-VN" sz="1600" dirty="0"/>
              <a:t>Design Minimax, Minimax using Alpha beta pruning (refined) and Expectimax algorithm agents to solve the Tic-Tac-Toe game.</a:t>
            </a:r>
          </a:p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endParaRPr lang="vi-VN" sz="1600" dirty="0"/>
          </a:p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r>
              <a:rPr lang="vi-VN" sz="1600" dirty="0"/>
              <a:t>Play the Tic-Tac-Toe with the designed model</a:t>
            </a:r>
          </a:p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endParaRPr lang="vi-VN" sz="1600" dirty="0"/>
          </a:p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r>
              <a:rPr lang="vi-VN" sz="1600" dirty="0"/>
              <a:t>Human = -1 and Computer = +1.</a:t>
            </a:r>
          </a:p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endParaRPr lang="vi-VN" sz="1600" dirty="0"/>
          </a:p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r>
              <a:rPr lang="vi-VN" sz="1600" dirty="0"/>
              <a:t>Board starts with a 3x3 dimensional matrix of all Ơ’s.</a:t>
            </a:r>
          </a:p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endParaRPr lang="vi-VN" sz="1600" dirty="0"/>
          </a:p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r>
              <a:rPr lang="vi-VN" sz="1600" dirty="0"/>
              <a:t>Tic-Tac-Toe game logic depends on:</a:t>
            </a:r>
          </a:p>
          <a:p>
            <a:pPr marL="285750" indent="-28575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endParaRPr lang="vi-VN" sz="1600" dirty="0"/>
          </a:p>
          <a:p>
            <a:pPr marL="342900" indent="-342900">
              <a:buFont typeface="+mj-lt"/>
              <a:buAutoNum type="arabicPeriod"/>
            </a:pPr>
            <a:r>
              <a:rPr lang="vi-VN" sz="1600" dirty="0"/>
              <a:t>Heuristic Functions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600" dirty="0"/>
              <a:t>Random Agents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600" dirty="0"/>
              <a:t>Algorithms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600" dirty="0"/>
              <a:t>Performance Metrics - Execution time, number of nodes explored.</a:t>
            </a: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endParaRPr lang="en-US" sz="1600" dirty="0"/>
          </a:p>
        </p:txBody>
      </p:sp>
      <p:pic>
        <p:nvPicPr>
          <p:cNvPr id="9" name="Picture 8" descr="A red and white target with arrows&#10;&#10;Description automatically generated">
            <a:extLst>
              <a:ext uri="{FF2B5EF4-FFF2-40B4-BE49-F238E27FC236}">
                <a16:creationId xmlns:a16="http://schemas.microsoft.com/office/drawing/2014/main" id="{B218FCEC-F461-9FC5-1A6B-74A85C77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50" y="380604"/>
            <a:ext cx="3531996" cy="4382292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525D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8BAA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D2D1C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476631" y="476055"/>
            <a:ext cx="3657600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525D51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Heuristic Functions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6" y="945190"/>
            <a:ext cx="4578253" cy="3897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1. Evaluate function</a:t>
            </a:r>
          </a:p>
          <a:p>
            <a:pPr marL="457200" lvl="1" indent="0">
              <a:buNone/>
            </a:pPr>
            <a:r>
              <a:rPr lang="en-US" dirty="0"/>
              <a:t>2. Wins function</a:t>
            </a:r>
          </a:p>
          <a:p>
            <a:pPr marL="457200" lvl="1" indent="0">
              <a:buNone/>
            </a:pPr>
            <a:r>
              <a:rPr lang="en-US" dirty="0"/>
              <a:t>3. Game Over</a:t>
            </a:r>
          </a:p>
          <a:p>
            <a:pPr marL="457200" lvl="1" indent="0">
              <a:buNone/>
            </a:pPr>
            <a:r>
              <a:rPr lang="en-US" dirty="0"/>
              <a:t>4. Empty cells</a:t>
            </a:r>
          </a:p>
          <a:p>
            <a:pPr marL="457200" lvl="1" indent="0">
              <a:buNone/>
            </a:pPr>
            <a:r>
              <a:rPr lang="en-US" dirty="0"/>
              <a:t>5. Valid Move </a:t>
            </a:r>
          </a:p>
          <a:p>
            <a:pPr marL="457200" lvl="1" indent="0">
              <a:buNone/>
            </a:pPr>
            <a:r>
              <a:rPr lang="en-US" dirty="0"/>
              <a:t>6. Set Move</a:t>
            </a:r>
          </a:p>
          <a:p>
            <a:pPr marL="457200" lvl="1" indent="0">
              <a:buNone/>
            </a:pPr>
            <a:r>
              <a:rPr lang="en-US" dirty="0"/>
              <a:t>7. Clean </a:t>
            </a:r>
          </a:p>
          <a:p>
            <a:pPr marL="457200" lvl="1" indent="0">
              <a:buNone/>
            </a:pPr>
            <a:r>
              <a:rPr lang="en-US" dirty="0"/>
              <a:t>8. Render</a:t>
            </a:r>
          </a:p>
          <a:p>
            <a:pPr marL="457200" lvl="1" indent="0">
              <a:buNone/>
            </a:pPr>
            <a:r>
              <a:rPr lang="en-US" dirty="0"/>
              <a:t>9. Human vs AI turn</a:t>
            </a:r>
          </a:p>
          <a:p>
            <a:pPr marL="457200" lvl="1" indent="0">
              <a:buNone/>
            </a:pPr>
            <a:r>
              <a:rPr lang="en-US" dirty="0"/>
              <a:t>10. Reset Board</a:t>
            </a:r>
          </a:p>
          <a:p>
            <a:pPr marL="457200" lvl="1" indent="0">
              <a:buNone/>
            </a:pPr>
            <a:r>
              <a:rPr lang="en-US"/>
              <a:t>1</a:t>
            </a:r>
            <a:r>
              <a:rPr lang="en-US" dirty="0"/>
              <a:t>1</a:t>
            </a:r>
            <a:r>
              <a:rPr lang="en-US"/>
              <a:t>. </a:t>
            </a:r>
            <a:r>
              <a:rPr lang="en-US" dirty="0"/>
              <a:t>Play game</a:t>
            </a:r>
          </a:p>
        </p:txBody>
      </p:sp>
      <p:pic>
        <p:nvPicPr>
          <p:cNvPr id="9" name="Picture 8" descr="A red and white target with arrows&#10;&#10;Description automatically generated">
            <a:extLst>
              <a:ext uri="{FF2B5EF4-FFF2-40B4-BE49-F238E27FC236}">
                <a16:creationId xmlns:a16="http://schemas.microsoft.com/office/drawing/2014/main" id="{B218FCEC-F461-9FC5-1A6B-74A85C77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50" y="380604"/>
            <a:ext cx="3531996" cy="4382292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525D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8BAAF"/>
          </a:solidFill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87798" y="301497"/>
            <a:ext cx="4572000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525D51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Approach (Tools &amp; Techniques)</a:t>
            </a:r>
            <a:endParaRPr lang="en-US" sz="2100" dirty="0"/>
          </a:p>
        </p:txBody>
      </p:sp>
      <p:pic>
        <p:nvPicPr>
          <p:cNvPr id="4" name="Image 0" descr="https://images.unsplash.com/photo-1668901382969-8c73e450a1f5?crop=entropy&amp;cs=tinysrgb&amp;fit=max&amp;fm=jpg&amp;ixid=M3wyMTIyMnwwfDF8c2VhcmNofDEwfHx0aWMlMjB0YWMlMjB0b2V8ZW58MHx8fHwxNzExNzQzMzU2fDA&amp;ixlib=rb-4.0.3&amp;q=80&amp;w=1080"/>
          <p:cNvPicPr>
            <a:picLocks noChangeAspect="1"/>
          </p:cNvPicPr>
          <p:nvPr/>
        </p:nvPicPr>
        <p:blipFill>
          <a:blip r:embed="rId3"/>
          <a:srcRect l="7078" t="7943" r="11280" b="12039"/>
          <a:stretch/>
        </p:blipFill>
        <p:spPr>
          <a:xfrm>
            <a:off x="217044" y="1003052"/>
            <a:ext cx="3199973" cy="313739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22613" y="931333"/>
            <a:ext cx="4937185" cy="35475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</a:rPr>
              <a:t>Core Components: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</a:rPr>
              <a:t>Tic-Tac-Toe Game Logic</a:t>
            </a: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: This encompasses functions responsible for move validation, placement, and win/tie checking within the game. AI Agents: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</a:rPr>
              <a:t>Random</a:t>
            </a: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 </a:t>
            </a:r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</a:rPr>
              <a:t>Agent</a:t>
            </a: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: This agent selects random empty spaces as its moves during gameplay – Human: -1 and Computer: +1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</a:rPr>
              <a:t>Algorithms</a:t>
            </a: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: Utilizing the Minimax search algorithm along with alpha-beta pruning, and </a:t>
            </a:r>
            <a:r>
              <a:rPr lang="en-US" sz="1200" dirty="0" err="1">
                <a:solidFill>
                  <a:srgbClr val="1A241C"/>
                </a:solidFill>
                <a:latin typeface="IBM Plex Serif" pitchFamily="34" charset="0"/>
              </a:rPr>
              <a:t>expectimax</a:t>
            </a: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 algorithm agent seeks to determine the optimal move.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</a:rPr>
              <a:t>Heuristic</a:t>
            </a: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 </a:t>
            </a:r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</a:rPr>
              <a:t>Agent</a:t>
            </a: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: This agent evaluates potential moves based on a custom heuristic function, enhancing its decision-making process.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A241C"/>
              </a:solidFill>
              <a:latin typeface="IBM Plex Serif" pitchFamily="34" charset="0"/>
            </a:endParaRPr>
          </a:p>
          <a:p>
            <a:pPr algn="l"/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</a:rPr>
              <a:t>Tournament Framework: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The framework manages individual games between agents and orchestrates a round-robin tournament structure.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In this structure, each agent competes against every other agent multiple times. Additionally, it tracks the wins, losses, and ties for each agent throughout the tournament.</a:t>
            </a:r>
          </a:p>
          <a:p>
            <a:pPr algn="l">
              <a:lnSpc>
                <a:spcPts val="1688"/>
              </a:lnSpc>
              <a:buSzPct val="100000"/>
            </a:pPr>
            <a:endParaRPr lang="en-US" sz="1200" dirty="0">
              <a:solidFill>
                <a:srgbClr val="1A241C"/>
              </a:solidFill>
              <a:latin typeface="IBM Plex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1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4003" y="476055"/>
            <a:ext cx="8229600" cy="535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1A241C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Deliverables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335810" y="3752844"/>
            <a:ext cx="45720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b="0" dirty="0">
                <a:solidFill>
                  <a:srgbClr val="1A241C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Implements core game logic, AI agents, and tournament framework.</a:t>
            </a:r>
            <a:endParaRPr lang="en-US" sz="1200" dirty="0"/>
          </a:p>
          <a:p>
            <a:pPr marL="190500" indent="-190500">
              <a:lnSpc>
                <a:spcPts val="1800"/>
              </a:lnSpc>
              <a:buSzPct val="100000"/>
              <a:buFontTx/>
              <a:buChar char="•"/>
            </a:pP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A summary showing performance metrics for each agent.</a:t>
            </a:r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endParaRPr lang="en-US" sz="1200" dirty="0"/>
          </a:p>
        </p:txBody>
      </p:sp>
      <p:pic>
        <p:nvPicPr>
          <p:cNvPr id="5" name="Image 0" descr="https://images.unsplash.com/photo-1587620962725-abab7fe55159?crop=entropy&amp;cs=tinysrgb&amp;fit=max&amp;fm=jpg&amp;ixid=M3wyMTIyMnwwfDF8c2VhcmNofDF8fHByb2dyYW1taW5nfGVufDB8fHx8MTcxMTc0NDcyMnww&amp;ixlib=rb-4.0.3&amp;q=80&amp;w=1080"/>
          <p:cNvPicPr>
            <a:picLocks noChangeAspect="1"/>
          </p:cNvPicPr>
          <p:nvPr/>
        </p:nvPicPr>
        <p:blipFill>
          <a:blip r:embed="rId3"/>
          <a:srcRect b="6281"/>
          <a:stretch/>
        </p:blipFill>
        <p:spPr>
          <a:xfrm>
            <a:off x="330891" y="1255296"/>
            <a:ext cx="3976687" cy="209701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35810" y="3553666"/>
            <a:ext cx="3657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Functional Python Code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4779291" y="3742805"/>
            <a:ext cx="4364709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>
              <a:lnSpc>
                <a:spcPts val="1800"/>
              </a:lnSpc>
              <a:buSzPct val="100000"/>
              <a:buFontTx/>
              <a:buChar char="•"/>
            </a:pP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A detailed report, along with the code, uploaded on Team GitHub Account.</a:t>
            </a:r>
          </a:p>
          <a:p>
            <a:pPr marL="190500" indent="-190500">
              <a:lnSpc>
                <a:spcPts val="1800"/>
              </a:lnSpc>
              <a:buSzPct val="100000"/>
              <a:buFontTx/>
              <a:buChar char="•"/>
            </a:pPr>
            <a:r>
              <a:rPr lang="en-US" sz="1200" dirty="0">
                <a:solidFill>
                  <a:srgbClr val="1A241C"/>
                </a:solidFill>
                <a:latin typeface="IBM Plex Serif" pitchFamily="34" charset="0"/>
              </a:rPr>
              <a:t>Video Explanation uploaded on YouTube.</a:t>
            </a:r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779291" y="3543628"/>
            <a:ext cx="4572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200" b="1" dirty="0">
                <a:solidFill>
                  <a:srgbClr val="1A241C"/>
                </a:solidFill>
                <a:latin typeface="IBM Plex Serif" pitchFamily="34" charset="0"/>
              </a:rPr>
              <a:t>Reports &amp; Video Explanation:</a:t>
            </a:r>
          </a:p>
        </p:txBody>
      </p:sp>
      <p:pic>
        <p:nvPicPr>
          <p:cNvPr id="9" name="Image 1" descr="https://images.unsplash.com/photo-1528819622765-d6bcf132f793?crop=entropy&amp;cs=tinysrgb&amp;fit=max&amp;fm=jpg&amp;ixid=M3wyMTIyMnwwfDF8c2VhcmNofDN8fHN0cmF0ZWd5fGVufDF8MHx8fDE3MTE3MjM3MDJ8MA&amp;ixlib=rb-4.0.3&amp;q=80&amp;w=1080"/>
          <p:cNvPicPr>
            <a:picLocks noChangeAspect="1"/>
          </p:cNvPicPr>
          <p:nvPr/>
        </p:nvPicPr>
        <p:blipFill>
          <a:blip r:embed="rId4"/>
          <a:srcRect t="9213" b="11688"/>
          <a:stretch/>
        </p:blipFill>
        <p:spPr>
          <a:xfrm>
            <a:off x="4782801" y="1255296"/>
            <a:ext cx="3976687" cy="20970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059F3A11-C727-F6EC-F495-A4310D18DCA9}"/>
              </a:ext>
            </a:extLst>
          </p:cNvPr>
          <p:cNvSpPr/>
          <p:nvPr/>
        </p:nvSpPr>
        <p:spPr>
          <a:xfrm>
            <a:off x="6665543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F9F9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316B8DE5-7622-43B3-0B8F-B725356C3ACB}"/>
              </a:ext>
            </a:extLst>
          </p:cNvPr>
          <p:cNvSpPr/>
          <p:nvPr/>
        </p:nvSpPr>
        <p:spPr>
          <a:xfrm>
            <a:off x="8262231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8BAA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E839A719-511D-7AE3-2D3F-5E40B9AFC071}"/>
              </a:ext>
            </a:extLst>
          </p:cNvPr>
          <p:cNvSpPr/>
          <p:nvPr/>
        </p:nvSpPr>
        <p:spPr>
          <a:xfrm>
            <a:off x="4720687" y="1662747"/>
            <a:ext cx="4262445" cy="241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erif" pitchFamily="34" charset="0"/>
              </a:rPr>
              <a:t>Win Rate: Checking various patterns to check if the Human or AI agent v=wins.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erif" pitchFamily="34" charset="0"/>
              </a:rPr>
              <a:t>Performance metrics – Number of nodes explored, time taken for each algorithm, good heuristics to maintain the rules of the game.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B83853B4-CB35-2C66-ABA5-001ACB33AA7A}"/>
              </a:ext>
            </a:extLst>
          </p:cNvPr>
          <p:cNvSpPr/>
          <p:nvPr/>
        </p:nvSpPr>
        <p:spPr>
          <a:xfrm>
            <a:off x="4712220" y="1265672"/>
            <a:ext cx="27432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00"/>
              </a:lnSpc>
            </a:pPr>
            <a:r>
              <a:rPr lang="en-US" sz="1600" b="1" dirty="0">
                <a:latin typeface="IBM Plex Serif" pitchFamily="34" charset="0"/>
              </a:rPr>
              <a:t>Tournament</a:t>
            </a:r>
            <a:r>
              <a:rPr lang="en-US" sz="1100" b="1" dirty="0"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 </a:t>
            </a:r>
            <a:r>
              <a:rPr lang="en-US" sz="1600" b="1" dirty="0">
                <a:latin typeface="IBM Plex Serif" pitchFamily="34" charset="0"/>
              </a:rPr>
              <a:t>Dominance:</a:t>
            </a:r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5883924C-1F41-00D9-4FFF-72B2D2C43DAF}"/>
              </a:ext>
            </a:extLst>
          </p:cNvPr>
          <p:cNvSpPr/>
          <p:nvPr/>
        </p:nvSpPr>
        <p:spPr>
          <a:xfrm>
            <a:off x="476249" y="1662748"/>
            <a:ext cx="3947065" cy="2287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erif" pitchFamily="34" charset="0"/>
              </a:rPr>
              <a:t>Does the core Tic-Tac-Toe engine function flawlessly?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erif" pitchFamily="34" charset="0"/>
              </a:rPr>
              <a:t>Are moves valid?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erif" pitchFamily="34" charset="0"/>
              </a:rPr>
              <a:t>Can it correctly detect wins, losses, and ties?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erif" pitchFamily="34" charset="0"/>
              </a:rPr>
              <a:t>Does each AI agent make decisions as expected?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erif" pitchFamily="34" charset="0"/>
              </a:rPr>
              <a:t>Does the Random Agent truly play randomly?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erif" pitchFamily="34" charset="0"/>
              </a:rPr>
              <a:t>Does the Minimax Agent leverage alpha-beta pruning?</a:t>
            </a:r>
          </a:p>
          <a:p>
            <a:pPr algn="l">
              <a:lnSpc>
                <a:spcPts val="1800"/>
              </a:lnSpc>
            </a:pPr>
            <a:endParaRPr lang="en-US" sz="1400" dirty="0"/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CCC32EA5-4B9C-40D2-DF8D-0D5637391A3E}"/>
              </a:ext>
            </a:extLst>
          </p:cNvPr>
          <p:cNvSpPr/>
          <p:nvPr/>
        </p:nvSpPr>
        <p:spPr>
          <a:xfrm>
            <a:off x="476249" y="1265672"/>
            <a:ext cx="2833688" cy="4762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00"/>
              </a:lnSpc>
            </a:pPr>
            <a:r>
              <a:rPr lang="en-US" sz="1600" b="1" dirty="0">
                <a:latin typeface="IBM Plex Serif" pitchFamily="34" charset="0"/>
              </a:rPr>
              <a:t>Flawless Execution:</a:t>
            </a: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D6BADB37-9A47-5CE9-8C4A-607466D51D32}"/>
              </a:ext>
            </a:extLst>
          </p:cNvPr>
          <p:cNvSpPr/>
          <p:nvPr/>
        </p:nvSpPr>
        <p:spPr>
          <a:xfrm>
            <a:off x="476250" y="478012"/>
            <a:ext cx="82296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2800" b="1" dirty="0"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Evaluation Methodology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00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25D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4003" y="1650542"/>
            <a:ext cx="6400800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8438"/>
              </a:lnSpc>
            </a:pPr>
            <a:r>
              <a:rPr lang="en-US" sz="6800" b="0" dirty="0">
                <a:solidFill>
                  <a:srgbClr val="F9F9F5"/>
                </a:solidFill>
                <a:latin typeface="IBM Plex Serif" pitchFamily="34" charset="0"/>
                <a:ea typeface="IBM Plex Serif" pitchFamily="34" charset="-122"/>
                <a:cs typeface="IBM Plex Serif" pitchFamily="34" charset="-120"/>
              </a:rPr>
              <a:t>Thank You</a:t>
            </a:r>
            <a:endParaRPr lang="en-US" sz="6750" dirty="0"/>
          </a:p>
        </p:txBody>
      </p:sp>
      <p:sp>
        <p:nvSpPr>
          <p:cNvPr id="4" name="Shape 1"/>
          <p:cNvSpPr/>
          <p:nvPr/>
        </p:nvSpPr>
        <p:spPr>
          <a:xfrm>
            <a:off x="7067536" y="2558993"/>
            <a:ext cx="1194523" cy="863295"/>
          </a:xfrm>
          <a:prstGeom prst="roundRect">
            <a:avLst>
              <a:gd name="adj" fmla="val 62266"/>
            </a:avLst>
          </a:prstGeom>
          <a:solidFill>
            <a:srgbClr val="D2D1C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665543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F9F9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8262231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8BAA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448</Words>
  <Application>Microsoft Macintosh PowerPoint</Application>
  <PresentationFormat>On-screen Show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IBM Plex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Tic-Tac-Toe Tournament: Multiple AI Agents</dc:title>
  <dc:subject>PptxGenJS Presentation</dc:subject>
  <dc:creator>Pitch Software GmbH</dc:creator>
  <cp:lastModifiedBy>Kudsi, Amjad Ali Arshad Ali</cp:lastModifiedBy>
  <cp:revision>9</cp:revision>
  <dcterms:created xsi:type="dcterms:W3CDTF">2024-03-29T20:48:44Z</dcterms:created>
  <dcterms:modified xsi:type="dcterms:W3CDTF">2024-05-03T11:56:07Z</dcterms:modified>
</cp:coreProperties>
</file>