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mo" panose="020B0604020202020204" charset="0"/>
      <p:regular r:id="rId15"/>
    </p:embeddedFont>
    <p:embeddedFont>
      <p:font typeface="Arimo Bold" panose="020B0604020202020204" charset="0"/>
      <p:regular r:id="rId16"/>
    </p:embeddedFont>
    <p:embeddedFont>
      <p:font typeface="Calibri" panose="020F0502020204030204" pitchFamily="34" charset="0"/>
      <p:regular r:id="rId17"/>
      <p:bold r:id="rId18"/>
      <p:italic r:id="rId19"/>
      <p:boldItalic r:id="rId20"/>
    </p:embeddedFont>
    <p:embeddedFont>
      <p:font typeface="TS Qamus Bold" panose="020B0604020202020204" charset="-78"/>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8" d="100"/>
          <a:sy n="58" d="100"/>
        </p:scale>
        <p:origin x="51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14611" y="2097157"/>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2"/>
            <a:stretch>
              <a:fillRect/>
            </a:stretch>
          </a:blipFill>
        </p:spPr>
      </p:sp>
      <p:sp>
        <p:nvSpPr>
          <p:cNvPr id="3" name="TextBox 3"/>
          <p:cNvSpPr txBox="1"/>
          <p:nvPr/>
        </p:nvSpPr>
        <p:spPr>
          <a:xfrm>
            <a:off x="1471757" y="2818684"/>
            <a:ext cx="15344486" cy="3353516"/>
          </a:xfrm>
          <a:prstGeom prst="rect">
            <a:avLst/>
          </a:prstGeom>
        </p:spPr>
        <p:txBody>
          <a:bodyPr lIns="0" tIns="0" rIns="0" bIns="0" rtlCol="0" anchor="t">
            <a:spAutoFit/>
          </a:bodyPr>
          <a:lstStyle/>
          <a:p>
            <a:pPr algn="l">
              <a:lnSpc>
                <a:spcPts val="8683"/>
              </a:lnSpc>
            </a:pPr>
            <a:r>
              <a:rPr lang="en-US" sz="8683" b="1">
                <a:solidFill>
                  <a:srgbClr val="0F3FD4"/>
                </a:solidFill>
                <a:latin typeface="TS Qamus Bold"/>
                <a:ea typeface="TS Qamus Bold"/>
                <a:cs typeface="TS Qamus Bold"/>
                <a:sym typeface="TS Qamus Bold"/>
              </a:rPr>
              <a:t>STUDENT PSYCHOLOGICAL HEALTH PREDICTIONS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4823460"/>
            <a:ext cx="9144000" cy="5463540"/>
          </a:xfrm>
          <a:custGeom>
            <a:avLst/>
            <a:gdLst/>
            <a:ahLst/>
            <a:cxnLst/>
            <a:rect l="l" t="t" r="r" b="b"/>
            <a:pathLst>
              <a:path w="9144000" h="5463540">
                <a:moveTo>
                  <a:pt x="0" y="0"/>
                </a:moveTo>
                <a:lnTo>
                  <a:pt x="9144000" y="0"/>
                </a:lnTo>
                <a:lnTo>
                  <a:pt x="9144000" y="5463540"/>
                </a:lnTo>
                <a:lnTo>
                  <a:pt x="0" y="5463540"/>
                </a:lnTo>
                <a:lnTo>
                  <a:pt x="0" y="0"/>
                </a:lnTo>
                <a:close/>
              </a:path>
            </a:pathLst>
          </a:custGeom>
          <a:blipFill>
            <a:blip r:embed="rId2"/>
            <a:stretch>
              <a:fillRect/>
            </a:stretch>
          </a:blipFill>
        </p:spPr>
      </p:sp>
      <p:grpSp>
        <p:nvGrpSpPr>
          <p:cNvPr id="3" name="Group 3"/>
          <p:cNvGrpSpPr/>
          <p:nvPr/>
        </p:nvGrpSpPr>
        <p:grpSpPr>
          <a:xfrm>
            <a:off x="1346624" y="3566525"/>
            <a:ext cx="13357459" cy="5886277"/>
            <a:chOff x="0" y="0"/>
            <a:chExt cx="3518014" cy="1550295"/>
          </a:xfrm>
        </p:grpSpPr>
        <p:sp>
          <p:nvSpPr>
            <p:cNvPr id="4" name="Freeform 4"/>
            <p:cNvSpPr/>
            <p:nvPr/>
          </p:nvSpPr>
          <p:spPr>
            <a:xfrm>
              <a:off x="0" y="0"/>
              <a:ext cx="3518014" cy="1550295"/>
            </a:xfrm>
            <a:custGeom>
              <a:avLst/>
              <a:gdLst/>
              <a:ahLst/>
              <a:cxnLst/>
              <a:rect l="l" t="t" r="r" b="b"/>
              <a:pathLst>
                <a:path w="3518014" h="1550295">
                  <a:moveTo>
                    <a:pt x="0" y="0"/>
                  </a:moveTo>
                  <a:lnTo>
                    <a:pt x="3518014" y="0"/>
                  </a:lnTo>
                  <a:lnTo>
                    <a:pt x="3518014" y="1550295"/>
                  </a:lnTo>
                  <a:lnTo>
                    <a:pt x="0" y="1550295"/>
                  </a:lnTo>
                  <a:close/>
                </a:path>
              </a:pathLst>
            </a:custGeom>
            <a:solidFill>
              <a:srgbClr val="0F3FD4"/>
            </a:solidFill>
          </p:spPr>
        </p:sp>
        <p:sp>
          <p:nvSpPr>
            <p:cNvPr id="5" name="TextBox 5"/>
            <p:cNvSpPr txBox="1"/>
            <p:nvPr/>
          </p:nvSpPr>
          <p:spPr>
            <a:xfrm>
              <a:off x="0" y="-38100"/>
              <a:ext cx="3518014" cy="158839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346624" y="3942714"/>
            <a:ext cx="13214406" cy="5067225"/>
          </a:xfrm>
          <a:prstGeom prst="rect">
            <a:avLst/>
          </a:prstGeom>
        </p:spPr>
        <p:txBody>
          <a:bodyPr lIns="0" tIns="0" rIns="0" bIns="0" rtlCol="0" anchor="t">
            <a:spAutoFit/>
          </a:bodyPr>
          <a:lstStyle/>
          <a:p>
            <a:pPr algn="l">
              <a:lnSpc>
                <a:spcPts val="3660"/>
              </a:lnSpc>
            </a:pPr>
            <a:r>
              <a:rPr lang="en-US" sz="2614" b="1">
                <a:solidFill>
                  <a:srgbClr val="FFFFFF"/>
                </a:solidFill>
                <a:latin typeface="Arimo Bold"/>
                <a:ea typeface="Arimo Bold"/>
                <a:cs typeface="Arimo Bold"/>
                <a:sym typeface="Arimo Bold"/>
              </a:rPr>
              <a:t>1. Mental Health Education: Integrate mental health education into school curricula to promote awareness and understanding.</a:t>
            </a:r>
          </a:p>
          <a:p>
            <a:pPr algn="l">
              <a:lnSpc>
                <a:spcPts val="3660"/>
              </a:lnSpc>
            </a:pPr>
            <a:r>
              <a:rPr lang="en-US" sz="2614" b="1">
                <a:solidFill>
                  <a:srgbClr val="FFFFFF"/>
                </a:solidFill>
                <a:latin typeface="Arimo Bold"/>
                <a:ea typeface="Arimo Bold"/>
                <a:cs typeface="Arimo Bold"/>
                <a:sym typeface="Arimo Bold"/>
              </a:rPr>
              <a:t>2. Stress Management: Teach stress management techniques, such as mindfulness, relaxation, and time management.</a:t>
            </a:r>
          </a:p>
          <a:p>
            <a:pPr algn="l">
              <a:lnSpc>
                <a:spcPts val="3660"/>
              </a:lnSpc>
            </a:pPr>
            <a:r>
              <a:rPr lang="en-US" sz="2614" b="1">
                <a:solidFill>
                  <a:srgbClr val="FFFFFF"/>
                </a:solidFill>
                <a:latin typeface="Arimo Bold"/>
                <a:ea typeface="Arimo Bold"/>
                <a:cs typeface="Arimo Bold"/>
                <a:sym typeface="Arimo Bold"/>
              </a:rPr>
              <a:t>3. Social Support: Foster a supportive school community through peer support groups, mentorship programs, and teacher-student relationships.</a:t>
            </a:r>
          </a:p>
          <a:p>
            <a:pPr algn="l">
              <a:lnSpc>
                <a:spcPts val="3660"/>
              </a:lnSpc>
            </a:pPr>
            <a:r>
              <a:rPr lang="en-US" sz="2614" b="1">
                <a:solidFill>
                  <a:srgbClr val="FFFFFF"/>
                </a:solidFill>
                <a:latin typeface="Arimo Bold"/>
                <a:ea typeface="Arimo Bold"/>
                <a:cs typeface="Arimo Bold"/>
                <a:sym typeface="Arimo Bold"/>
              </a:rPr>
              <a:t>4. Early Identification: Train teachers and staff to identify early warning signs of mental health issues.</a:t>
            </a:r>
          </a:p>
          <a:p>
            <a:pPr algn="l">
              <a:lnSpc>
                <a:spcPts val="3660"/>
              </a:lnSpc>
            </a:pPr>
            <a:r>
              <a:rPr lang="en-US" sz="2614" b="1">
                <a:solidFill>
                  <a:srgbClr val="FFFFFF"/>
                </a:solidFill>
                <a:latin typeface="Arimo Bold"/>
                <a:ea typeface="Arimo Bold"/>
                <a:cs typeface="Arimo Bold"/>
                <a:sym typeface="Arimo Bold"/>
              </a:rPr>
              <a:t>5. Parental Involvement: Engage parents in mental health education and encourage them to support their child's mental health.</a:t>
            </a:r>
          </a:p>
          <a:p>
            <a:pPr algn="l">
              <a:lnSpc>
                <a:spcPts val="3660"/>
              </a:lnSpc>
            </a:pPr>
            <a:endParaRPr lang="en-US" sz="2614" b="1">
              <a:solidFill>
                <a:srgbClr val="FFFFFF"/>
              </a:solidFill>
              <a:latin typeface="Arimo Bold"/>
              <a:ea typeface="Arimo Bold"/>
              <a:cs typeface="Arimo Bold"/>
              <a:sym typeface="Arimo Bold"/>
            </a:endParaRPr>
          </a:p>
        </p:txBody>
      </p:sp>
      <p:sp>
        <p:nvSpPr>
          <p:cNvPr id="7" name="TextBox 7"/>
          <p:cNvSpPr txBox="1"/>
          <p:nvPr/>
        </p:nvSpPr>
        <p:spPr>
          <a:xfrm>
            <a:off x="1346624" y="2372668"/>
            <a:ext cx="16088262" cy="2254365"/>
          </a:xfrm>
          <a:prstGeom prst="rect">
            <a:avLst/>
          </a:prstGeom>
        </p:spPr>
        <p:txBody>
          <a:bodyPr lIns="0" tIns="0" rIns="0" bIns="0" rtlCol="0" anchor="t">
            <a:spAutoFit/>
          </a:bodyPr>
          <a:lstStyle/>
          <a:p>
            <a:pPr algn="l">
              <a:lnSpc>
                <a:spcPts val="9030"/>
              </a:lnSpc>
            </a:pPr>
            <a:r>
              <a:rPr lang="en-US" sz="6450" b="1">
                <a:solidFill>
                  <a:srgbClr val="0F3FD4"/>
                </a:solidFill>
                <a:latin typeface="TS Qamus Bold"/>
                <a:ea typeface="TS Qamus Bold"/>
                <a:cs typeface="TS Qamus Bold"/>
                <a:sym typeface="TS Qamus Bold"/>
              </a:rPr>
              <a:t>PREVENTION STRATEGIES</a:t>
            </a:r>
          </a:p>
          <a:p>
            <a:pPr algn="l">
              <a:lnSpc>
                <a:spcPts val="9030"/>
              </a:lnSpc>
            </a:pPr>
            <a:endParaRPr lang="en-US" sz="6450" b="1">
              <a:solidFill>
                <a:srgbClr val="0F3FD4"/>
              </a:solidFill>
              <a:latin typeface="TS Qamus Bold"/>
              <a:ea typeface="TS Qamus Bold"/>
              <a:cs typeface="TS Qamus Bold"/>
              <a:sym typeface="TS Qamus Bold"/>
            </a:endParaRPr>
          </a:p>
        </p:txBody>
      </p:sp>
      <p:sp>
        <p:nvSpPr>
          <p:cNvPr id="8" name="Freeform 8"/>
          <p:cNvSpPr/>
          <p:nvPr/>
        </p:nvSpPr>
        <p:spPr>
          <a:xfrm flipH="1" flipV="1">
            <a:off x="0" y="0"/>
            <a:ext cx="6928143" cy="4139565"/>
          </a:xfrm>
          <a:custGeom>
            <a:avLst/>
            <a:gdLst/>
            <a:ahLst/>
            <a:cxnLst/>
            <a:rect l="l" t="t" r="r" b="b"/>
            <a:pathLst>
              <a:path w="6928143" h="4139565">
                <a:moveTo>
                  <a:pt x="6928143" y="4139565"/>
                </a:moveTo>
                <a:lnTo>
                  <a:pt x="0" y="4139565"/>
                </a:lnTo>
                <a:lnTo>
                  <a:pt x="0" y="0"/>
                </a:lnTo>
                <a:lnTo>
                  <a:pt x="6928143" y="0"/>
                </a:lnTo>
                <a:lnTo>
                  <a:pt x="6928143" y="4139565"/>
                </a:lnTo>
                <a:close/>
              </a:path>
            </a:pathLst>
          </a:custGeom>
          <a:blipFill>
            <a:blip r:embed="rId2"/>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21429" y="517927"/>
            <a:ext cx="12061461" cy="2853159"/>
          </a:xfrm>
          <a:prstGeom prst="rect">
            <a:avLst/>
          </a:prstGeom>
        </p:spPr>
        <p:txBody>
          <a:bodyPr lIns="0" tIns="0" rIns="0" bIns="0" rtlCol="0" anchor="t">
            <a:spAutoFit/>
          </a:bodyPr>
          <a:lstStyle/>
          <a:p>
            <a:pPr algn="ctr">
              <a:lnSpc>
                <a:spcPts val="7579"/>
              </a:lnSpc>
            </a:pPr>
            <a:endParaRPr/>
          </a:p>
          <a:p>
            <a:pPr algn="ctr">
              <a:lnSpc>
                <a:spcPts val="7579"/>
              </a:lnSpc>
            </a:pPr>
            <a:r>
              <a:rPr lang="en-US" sz="5413" b="1">
                <a:solidFill>
                  <a:srgbClr val="0F3FD4"/>
                </a:solidFill>
                <a:latin typeface="TS Qamus Bold"/>
                <a:ea typeface="TS Qamus Bold"/>
                <a:cs typeface="TS Qamus Bold"/>
                <a:sym typeface="TS Qamus Bold"/>
              </a:rPr>
              <a:t>Intervention Strategies</a:t>
            </a:r>
          </a:p>
          <a:p>
            <a:pPr algn="ctr">
              <a:lnSpc>
                <a:spcPts val="7579"/>
              </a:lnSpc>
            </a:pPr>
            <a:endParaRPr lang="en-US" sz="5413" b="1">
              <a:solidFill>
                <a:srgbClr val="0F3FD4"/>
              </a:solidFill>
              <a:latin typeface="TS Qamus Bold"/>
              <a:ea typeface="TS Qamus Bold"/>
              <a:cs typeface="TS Qamus Bold"/>
              <a:sym typeface="TS Qamus Bold"/>
            </a:endParaRPr>
          </a:p>
        </p:txBody>
      </p:sp>
      <p:sp>
        <p:nvSpPr>
          <p:cNvPr id="3" name="TextBox 3"/>
          <p:cNvSpPr txBox="1"/>
          <p:nvPr/>
        </p:nvSpPr>
        <p:spPr>
          <a:xfrm>
            <a:off x="731117" y="3115583"/>
            <a:ext cx="16825765" cy="6487097"/>
          </a:xfrm>
          <a:prstGeom prst="rect">
            <a:avLst/>
          </a:prstGeom>
        </p:spPr>
        <p:txBody>
          <a:bodyPr lIns="0" tIns="0" rIns="0" bIns="0" rtlCol="0" anchor="t">
            <a:spAutoFit/>
          </a:bodyPr>
          <a:lstStyle/>
          <a:p>
            <a:pPr algn="ctr">
              <a:lnSpc>
                <a:spcPts val="4693"/>
              </a:lnSpc>
            </a:pPr>
            <a:r>
              <a:rPr lang="en-US" sz="3352" b="1">
                <a:solidFill>
                  <a:srgbClr val="0F3FD4"/>
                </a:solidFill>
                <a:latin typeface="Arimo Bold"/>
                <a:ea typeface="Arimo Bold"/>
                <a:cs typeface="Arimo Bold"/>
                <a:sym typeface="Arimo Bold"/>
              </a:rPr>
              <a:t>1. Counseling Services: Provide accessible and confidential counseling services for students.</a:t>
            </a:r>
          </a:p>
          <a:p>
            <a:pPr algn="ctr">
              <a:lnSpc>
                <a:spcPts val="4693"/>
              </a:lnSpc>
            </a:pPr>
            <a:r>
              <a:rPr lang="en-US" sz="3352" b="1">
                <a:solidFill>
                  <a:srgbClr val="0F3FD4"/>
                </a:solidFill>
                <a:latin typeface="Arimo Bold"/>
                <a:ea typeface="Arimo Bold"/>
                <a:cs typeface="Arimo Bold"/>
                <a:sym typeface="Arimo Bold"/>
              </a:rPr>
              <a:t>2. Therapy Groups: Offer therapy groups for students with specific mental health concerns, such as anxiety or depression.</a:t>
            </a:r>
          </a:p>
          <a:p>
            <a:pPr algn="ctr">
              <a:lnSpc>
                <a:spcPts val="4693"/>
              </a:lnSpc>
            </a:pPr>
            <a:r>
              <a:rPr lang="en-US" sz="3352" b="1">
                <a:solidFill>
                  <a:srgbClr val="0F3FD4"/>
                </a:solidFill>
                <a:latin typeface="Arimo Bold"/>
                <a:ea typeface="Arimo Bold"/>
                <a:cs typeface="Arimo Bold"/>
                <a:sym typeface="Arimo Bold"/>
              </a:rPr>
              <a:t>3. Crisis Intervention: Develop crisis intervention plans for students experiencing mental health emergencies.</a:t>
            </a:r>
          </a:p>
          <a:p>
            <a:pPr algn="ctr">
              <a:lnSpc>
                <a:spcPts val="4693"/>
              </a:lnSpc>
            </a:pPr>
            <a:r>
              <a:rPr lang="en-US" sz="3352" b="1">
                <a:solidFill>
                  <a:srgbClr val="0F3FD4"/>
                </a:solidFill>
                <a:latin typeface="Arimo Bold"/>
                <a:ea typeface="Arimo Bold"/>
                <a:cs typeface="Arimo Bold"/>
                <a:sym typeface="Arimo Bold"/>
              </a:rPr>
              <a:t>4. Referral Services: Establish referral services for students requiring specialized mental health services.</a:t>
            </a:r>
          </a:p>
          <a:p>
            <a:pPr algn="ctr">
              <a:lnSpc>
                <a:spcPts val="4693"/>
              </a:lnSpc>
            </a:pPr>
            <a:r>
              <a:rPr lang="en-US" sz="3352" b="1">
                <a:solidFill>
                  <a:srgbClr val="0F3FD4"/>
                </a:solidFill>
                <a:latin typeface="Arimo Bold"/>
                <a:ea typeface="Arimo Bold"/>
                <a:cs typeface="Arimo Bold"/>
                <a:sym typeface="Arimo Bold"/>
              </a:rPr>
              <a:t>5. Follow-up Support: Provide follow-up support for students who have received mental health services.</a:t>
            </a:r>
          </a:p>
          <a:p>
            <a:pPr algn="ctr">
              <a:lnSpc>
                <a:spcPts val="4693"/>
              </a:lnSpc>
            </a:pPr>
            <a:endParaRPr lang="en-US" sz="3352" b="1">
              <a:solidFill>
                <a:srgbClr val="0F3FD4"/>
              </a:solidFill>
              <a:latin typeface="Arimo Bold"/>
              <a:ea typeface="Arimo Bold"/>
              <a:cs typeface="Arimo Bold"/>
              <a:sym typeface="Arimo Bold"/>
            </a:endParaRPr>
          </a:p>
        </p:txBody>
      </p:sp>
      <p:sp>
        <p:nvSpPr>
          <p:cNvPr id="4" name="Freeform 4"/>
          <p:cNvSpPr/>
          <p:nvPr/>
        </p:nvSpPr>
        <p:spPr>
          <a:xfrm flipH="1" flipV="1">
            <a:off x="0" y="-272506"/>
            <a:ext cx="6928143" cy="4139565"/>
          </a:xfrm>
          <a:custGeom>
            <a:avLst/>
            <a:gdLst/>
            <a:ahLst/>
            <a:cxnLst/>
            <a:rect l="l" t="t" r="r" b="b"/>
            <a:pathLst>
              <a:path w="6928143" h="4139565">
                <a:moveTo>
                  <a:pt x="6928143" y="4139565"/>
                </a:moveTo>
                <a:lnTo>
                  <a:pt x="0" y="4139565"/>
                </a:lnTo>
                <a:lnTo>
                  <a:pt x="0" y="0"/>
                </a:lnTo>
                <a:lnTo>
                  <a:pt x="6928143" y="0"/>
                </a:lnTo>
                <a:lnTo>
                  <a:pt x="6928143" y="4139565"/>
                </a:lnTo>
                <a:close/>
              </a:path>
            </a:pathLst>
          </a:custGeom>
          <a:blipFill>
            <a:blip r:embed="rId2"/>
            <a:stretch>
              <a:fillRect/>
            </a:stretch>
          </a:blipFill>
        </p:spPr>
      </p:sp>
      <p:sp>
        <p:nvSpPr>
          <p:cNvPr id="5" name="Freeform 5"/>
          <p:cNvSpPr/>
          <p:nvPr/>
        </p:nvSpPr>
        <p:spPr>
          <a:xfrm>
            <a:off x="11518819" y="6397232"/>
            <a:ext cx="6928143" cy="4139565"/>
          </a:xfrm>
          <a:custGeom>
            <a:avLst/>
            <a:gdLst/>
            <a:ahLst/>
            <a:cxnLst/>
            <a:rect l="l" t="t" r="r" b="b"/>
            <a:pathLst>
              <a:path w="6928143" h="4139565">
                <a:moveTo>
                  <a:pt x="0" y="0"/>
                </a:moveTo>
                <a:lnTo>
                  <a:pt x="6928143" y="0"/>
                </a:lnTo>
                <a:lnTo>
                  <a:pt x="6928143" y="4139565"/>
                </a:lnTo>
                <a:lnTo>
                  <a:pt x="0" y="4139565"/>
                </a:lnTo>
                <a:lnTo>
                  <a:pt x="0" y="0"/>
                </a:lnTo>
                <a:close/>
              </a:path>
            </a:pathLst>
          </a:custGeom>
          <a:blipFill>
            <a:blip r:embed="rId2"/>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75970" y="1031603"/>
            <a:ext cx="11329558" cy="1104265"/>
          </a:xfrm>
          <a:prstGeom prst="rect">
            <a:avLst/>
          </a:prstGeom>
        </p:spPr>
        <p:txBody>
          <a:bodyPr lIns="0" tIns="0" rIns="0" bIns="0" rtlCol="0" anchor="t">
            <a:spAutoFit/>
          </a:bodyPr>
          <a:lstStyle/>
          <a:p>
            <a:pPr algn="l">
              <a:lnSpc>
                <a:spcPts val="8959"/>
              </a:lnSpc>
            </a:pPr>
            <a:r>
              <a:rPr lang="en-US" sz="6399" b="1">
                <a:solidFill>
                  <a:srgbClr val="0F3FD4"/>
                </a:solidFill>
                <a:latin typeface="TS Qamus Bold"/>
                <a:ea typeface="TS Qamus Bold"/>
                <a:cs typeface="TS Qamus Bold"/>
                <a:sym typeface="TS Qamus Bold"/>
              </a:rPr>
              <a:t>CONCLUSION</a:t>
            </a:r>
          </a:p>
        </p:txBody>
      </p:sp>
      <p:sp>
        <p:nvSpPr>
          <p:cNvPr id="3" name="TextBox 3"/>
          <p:cNvSpPr txBox="1"/>
          <p:nvPr/>
        </p:nvSpPr>
        <p:spPr>
          <a:xfrm>
            <a:off x="1175970" y="2746012"/>
            <a:ext cx="16230600" cy="4085012"/>
          </a:xfrm>
          <a:prstGeom prst="rect">
            <a:avLst/>
          </a:prstGeom>
        </p:spPr>
        <p:txBody>
          <a:bodyPr lIns="0" tIns="0" rIns="0" bIns="0" rtlCol="0" anchor="t">
            <a:spAutoFit/>
          </a:bodyPr>
          <a:lstStyle/>
          <a:p>
            <a:pPr algn="l">
              <a:lnSpc>
                <a:spcPts val="4065"/>
              </a:lnSpc>
            </a:pPr>
            <a:r>
              <a:rPr lang="en-US" sz="2903" b="1">
                <a:solidFill>
                  <a:srgbClr val="0F3FD4"/>
                </a:solidFill>
                <a:latin typeface="Arimo Bold"/>
                <a:ea typeface="Arimo Bold"/>
                <a:cs typeface="Arimo Bold"/>
                <a:sym typeface="Arimo Bold"/>
              </a:rPr>
              <a:t>Student psychological health prediction is a critical concern for educational institutions, policymakers, and mental health professionals. By leveraging machine learning algorithms, data analytics, and predictive modeling, it is possible to identify students at risk of mental health issues and provide targeted interventions.</a:t>
            </a:r>
          </a:p>
          <a:p>
            <a:pPr algn="l">
              <a:lnSpc>
                <a:spcPts val="4065"/>
              </a:lnSpc>
            </a:pPr>
            <a:r>
              <a:rPr lang="en-US" sz="2903" b="1">
                <a:solidFill>
                  <a:srgbClr val="0F3FD4"/>
                </a:solidFill>
                <a:latin typeface="Arimo Bold"/>
                <a:ea typeface="Arimo Bold"/>
                <a:cs typeface="Arimo Bold"/>
                <a:sym typeface="Arimo Bold"/>
              </a:rPr>
              <a:t>Student psychological health prediction has the potential to revolutionize the way we support student mental health. By harnessing the power of data analytics and predictive modeling, we can create a more proactive and personalized approach to student mental health support.</a:t>
            </a:r>
          </a:p>
        </p:txBody>
      </p:sp>
      <p:sp>
        <p:nvSpPr>
          <p:cNvPr id="4" name="Freeform 4"/>
          <p:cNvSpPr/>
          <p:nvPr/>
        </p:nvSpPr>
        <p:spPr>
          <a:xfrm>
            <a:off x="6473258" y="3499249"/>
            <a:ext cx="12064539" cy="7208562"/>
          </a:xfrm>
          <a:custGeom>
            <a:avLst/>
            <a:gdLst/>
            <a:ahLst/>
            <a:cxnLst/>
            <a:rect l="l" t="t" r="r" b="b"/>
            <a:pathLst>
              <a:path w="12064539" h="7208562">
                <a:moveTo>
                  <a:pt x="0" y="0"/>
                </a:moveTo>
                <a:lnTo>
                  <a:pt x="12064539" y="0"/>
                </a:lnTo>
                <a:lnTo>
                  <a:pt x="12064539" y="7208563"/>
                </a:lnTo>
                <a:lnTo>
                  <a:pt x="0" y="7208563"/>
                </a:lnTo>
                <a:lnTo>
                  <a:pt x="0" y="0"/>
                </a:lnTo>
                <a:close/>
              </a:path>
            </a:pathLst>
          </a:custGeom>
          <a:blipFill>
            <a:blip r:embed="rId2"/>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514611" y="2057400"/>
            <a:ext cx="13773389" cy="8229600"/>
          </a:xfrm>
          <a:custGeom>
            <a:avLst/>
            <a:gdLst/>
            <a:ahLst/>
            <a:cxnLst/>
            <a:rect l="l" t="t" r="r" b="b"/>
            <a:pathLst>
              <a:path w="13773389" h="8229600">
                <a:moveTo>
                  <a:pt x="0" y="0"/>
                </a:moveTo>
                <a:lnTo>
                  <a:pt x="13773389" y="0"/>
                </a:lnTo>
                <a:lnTo>
                  <a:pt x="13773389" y="8229600"/>
                </a:lnTo>
                <a:lnTo>
                  <a:pt x="0" y="8229600"/>
                </a:lnTo>
                <a:lnTo>
                  <a:pt x="0" y="0"/>
                </a:lnTo>
                <a:close/>
              </a:path>
            </a:pathLst>
          </a:custGeom>
          <a:blipFill>
            <a:blip r:embed="rId2"/>
            <a:stretch>
              <a:fillRect/>
            </a:stretch>
          </a:blipFill>
        </p:spPr>
      </p:sp>
      <p:sp>
        <p:nvSpPr>
          <p:cNvPr id="3" name="TextBox 3"/>
          <p:cNvSpPr txBox="1"/>
          <p:nvPr/>
        </p:nvSpPr>
        <p:spPr>
          <a:xfrm>
            <a:off x="1357405" y="1627256"/>
            <a:ext cx="13246830" cy="1714000"/>
          </a:xfrm>
          <a:prstGeom prst="rect">
            <a:avLst/>
          </a:prstGeom>
        </p:spPr>
        <p:txBody>
          <a:bodyPr lIns="0" tIns="0" rIns="0" bIns="0" rtlCol="0" anchor="t">
            <a:spAutoFit/>
          </a:bodyPr>
          <a:lstStyle/>
          <a:p>
            <a:pPr algn="l">
              <a:lnSpc>
                <a:spcPts val="12789"/>
              </a:lnSpc>
            </a:pPr>
            <a:r>
              <a:rPr lang="en-US" sz="12789" b="1">
                <a:solidFill>
                  <a:srgbClr val="0F3FD4"/>
                </a:solidFill>
                <a:latin typeface="TS Qamus Bold"/>
                <a:ea typeface="TS Qamus Bold"/>
                <a:cs typeface="TS Qamus Bold"/>
                <a:sym typeface="TS Qamus Bold"/>
              </a:rPr>
              <a:t>THANK YOU!</a:t>
            </a:r>
          </a:p>
        </p:txBody>
      </p:sp>
      <p:sp>
        <p:nvSpPr>
          <p:cNvPr id="4" name="TextBox 4"/>
          <p:cNvSpPr txBox="1"/>
          <p:nvPr/>
        </p:nvSpPr>
        <p:spPr>
          <a:xfrm>
            <a:off x="3143631" y="4083167"/>
            <a:ext cx="9674378" cy="2753995"/>
          </a:xfrm>
          <a:prstGeom prst="rect">
            <a:avLst/>
          </a:prstGeom>
        </p:spPr>
        <p:txBody>
          <a:bodyPr lIns="0" tIns="0" rIns="0" bIns="0" rtlCol="0" anchor="t">
            <a:spAutoFit/>
          </a:bodyPr>
          <a:lstStyle/>
          <a:p>
            <a:pPr algn="l">
              <a:lnSpc>
                <a:spcPts val="7279"/>
              </a:lnSpc>
            </a:pPr>
            <a:r>
              <a:rPr lang="en-US" sz="5199" b="1">
                <a:solidFill>
                  <a:srgbClr val="0F3FD4"/>
                </a:solidFill>
                <a:latin typeface="Arimo Bold"/>
                <a:ea typeface="Arimo Bold"/>
                <a:cs typeface="Arimo Bold"/>
                <a:sym typeface="Arimo Bold"/>
              </a:rPr>
              <a:t>B Surya Manoj</a:t>
            </a:r>
          </a:p>
          <a:p>
            <a:pPr algn="l">
              <a:lnSpc>
                <a:spcPts val="7279"/>
              </a:lnSpc>
            </a:pPr>
            <a:r>
              <a:rPr lang="en-US" sz="5199" b="1">
                <a:solidFill>
                  <a:srgbClr val="0F3FD4"/>
                </a:solidFill>
                <a:latin typeface="Arimo Bold"/>
                <a:ea typeface="Arimo Bold"/>
                <a:cs typeface="Arimo Bold"/>
                <a:sym typeface="Arimo Bold"/>
              </a:rPr>
              <a:t>Navadeep</a:t>
            </a:r>
          </a:p>
          <a:p>
            <a:pPr algn="l">
              <a:lnSpc>
                <a:spcPts val="7279"/>
              </a:lnSpc>
            </a:pPr>
            <a:r>
              <a:rPr lang="en-US" sz="5199" b="1">
                <a:solidFill>
                  <a:srgbClr val="0F3FD4"/>
                </a:solidFill>
                <a:latin typeface="Arimo Bold"/>
                <a:ea typeface="Arimo Bold"/>
                <a:cs typeface="Arimo Bold"/>
                <a:sym typeface="Arimo Bold"/>
              </a:rPr>
              <a:t>Manikanta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1153001"/>
          </a:xfrm>
          <a:custGeom>
            <a:avLst/>
            <a:gdLst/>
            <a:ahLst/>
            <a:cxnLst/>
            <a:rect l="l" t="t" r="r" b="b"/>
            <a:pathLst>
              <a:path w="18288000" h="11153001">
                <a:moveTo>
                  <a:pt x="0" y="0"/>
                </a:moveTo>
                <a:lnTo>
                  <a:pt x="18288000" y="0"/>
                </a:lnTo>
                <a:lnTo>
                  <a:pt x="18288000" y="11153001"/>
                </a:lnTo>
                <a:lnTo>
                  <a:pt x="0" y="11153001"/>
                </a:lnTo>
                <a:lnTo>
                  <a:pt x="0" y="0"/>
                </a:lnTo>
                <a:close/>
              </a:path>
            </a:pathLst>
          </a:custGeom>
          <a:blipFill>
            <a:blip r:embed="rId2"/>
            <a:stretch>
              <a:fillRect l="-1618" t="-7264" r="-3279"/>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479221" y="2218388"/>
            <a:ext cx="11329558" cy="1104265"/>
          </a:xfrm>
          <a:prstGeom prst="rect">
            <a:avLst/>
          </a:prstGeom>
        </p:spPr>
        <p:txBody>
          <a:bodyPr lIns="0" tIns="0" rIns="0" bIns="0" rtlCol="0" anchor="t">
            <a:spAutoFit/>
          </a:bodyPr>
          <a:lstStyle/>
          <a:p>
            <a:pPr algn="ctr">
              <a:lnSpc>
                <a:spcPts val="8959"/>
              </a:lnSpc>
            </a:pPr>
            <a:r>
              <a:rPr lang="en-US" sz="6399" b="1">
                <a:solidFill>
                  <a:srgbClr val="0F3FD4"/>
                </a:solidFill>
                <a:latin typeface="TS Qamus Bold"/>
                <a:ea typeface="TS Qamus Bold"/>
                <a:cs typeface="TS Qamus Bold"/>
                <a:sym typeface="TS Qamus Bold"/>
              </a:rPr>
              <a:t>INTRODUCTION</a:t>
            </a:r>
          </a:p>
        </p:txBody>
      </p:sp>
      <p:sp>
        <p:nvSpPr>
          <p:cNvPr id="3" name="TextBox 3"/>
          <p:cNvSpPr txBox="1"/>
          <p:nvPr/>
        </p:nvSpPr>
        <p:spPr>
          <a:xfrm>
            <a:off x="731117" y="3810365"/>
            <a:ext cx="16825765" cy="4715447"/>
          </a:xfrm>
          <a:prstGeom prst="rect">
            <a:avLst/>
          </a:prstGeom>
        </p:spPr>
        <p:txBody>
          <a:bodyPr lIns="0" tIns="0" rIns="0" bIns="0" rtlCol="0" anchor="t">
            <a:spAutoFit/>
          </a:bodyPr>
          <a:lstStyle/>
          <a:p>
            <a:pPr algn="ctr">
              <a:lnSpc>
                <a:spcPts val="4693"/>
              </a:lnSpc>
            </a:pPr>
            <a:r>
              <a:rPr lang="en-US" sz="3352" b="1">
                <a:solidFill>
                  <a:srgbClr val="0F3FD4"/>
                </a:solidFill>
                <a:latin typeface="Arimo Bold"/>
                <a:ea typeface="Arimo Bold"/>
                <a:cs typeface="Arimo Bold"/>
                <a:sym typeface="Arimo Bold"/>
              </a:rPr>
              <a:t>Psychological health is crucial for student’s overall well-being, academic performance, and future success. psychological health affects students' ability to learn, concentrate, and retain information. Good mental health is linked to better academic. Students with good psychological health are better equipped to manage stress, anxiety, and emotions. This helps them develop resilience, self-awareness, and coping skills. Psychological health is essential for career development, job satisfaction, and professional growth. Psychological health influences students' relationships with peers, teachers, and family members.</a:t>
            </a:r>
          </a:p>
        </p:txBody>
      </p:sp>
      <p:sp>
        <p:nvSpPr>
          <p:cNvPr id="4" name="Freeform 4"/>
          <p:cNvSpPr/>
          <p:nvPr/>
        </p:nvSpPr>
        <p:spPr>
          <a:xfrm flipH="1" flipV="1">
            <a:off x="0" y="0"/>
            <a:ext cx="6928143" cy="4139565"/>
          </a:xfrm>
          <a:custGeom>
            <a:avLst/>
            <a:gdLst/>
            <a:ahLst/>
            <a:cxnLst/>
            <a:rect l="l" t="t" r="r" b="b"/>
            <a:pathLst>
              <a:path w="6928143" h="4139565">
                <a:moveTo>
                  <a:pt x="6928143" y="4139565"/>
                </a:moveTo>
                <a:lnTo>
                  <a:pt x="0" y="4139565"/>
                </a:lnTo>
                <a:lnTo>
                  <a:pt x="0" y="0"/>
                </a:lnTo>
                <a:lnTo>
                  <a:pt x="6928143" y="0"/>
                </a:lnTo>
                <a:lnTo>
                  <a:pt x="6928143" y="4139565"/>
                </a:lnTo>
                <a:close/>
              </a:path>
            </a:pathLst>
          </a:custGeom>
          <a:blipFill>
            <a:blip r:embed="rId2"/>
            <a:stretch>
              <a:fillRect/>
            </a:stretch>
          </a:blipFill>
        </p:spPr>
      </p:sp>
      <p:sp>
        <p:nvSpPr>
          <p:cNvPr id="5" name="Freeform 5"/>
          <p:cNvSpPr/>
          <p:nvPr/>
        </p:nvSpPr>
        <p:spPr>
          <a:xfrm>
            <a:off x="11359857" y="6147435"/>
            <a:ext cx="6928143" cy="4139565"/>
          </a:xfrm>
          <a:custGeom>
            <a:avLst/>
            <a:gdLst/>
            <a:ahLst/>
            <a:cxnLst/>
            <a:rect l="l" t="t" r="r" b="b"/>
            <a:pathLst>
              <a:path w="6928143" h="4139565">
                <a:moveTo>
                  <a:pt x="0" y="0"/>
                </a:moveTo>
                <a:lnTo>
                  <a:pt x="6928143" y="0"/>
                </a:lnTo>
                <a:lnTo>
                  <a:pt x="6928143" y="4139565"/>
                </a:lnTo>
                <a:lnTo>
                  <a:pt x="0" y="4139565"/>
                </a:lnTo>
                <a:lnTo>
                  <a:pt x="0" y="0"/>
                </a:lnTo>
                <a:close/>
              </a:path>
            </a:pathLst>
          </a:custGeom>
          <a:blipFill>
            <a:blip r:embed="rId2"/>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617429" y="1537794"/>
            <a:ext cx="15939453" cy="1104265"/>
          </a:xfrm>
          <a:prstGeom prst="rect">
            <a:avLst/>
          </a:prstGeom>
        </p:spPr>
        <p:txBody>
          <a:bodyPr lIns="0" tIns="0" rIns="0" bIns="0" rtlCol="0" anchor="t">
            <a:spAutoFit/>
          </a:bodyPr>
          <a:lstStyle/>
          <a:p>
            <a:pPr algn="ctr">
              <a:lnSpc>
                <a:spcPts val="8959"/>
              </a:lnSpc>
            </a:pPr>
            <a:r>
              <a:rPr lang="en-US" sz="6399" b="1">
                <a:solidFill>
                  <a:srgbClr val="0F3FD4"/>
                </a:solidFill>
                <a:latin typeface="TS Qamus Bold"/>
                <a:ea typeface="TS Qamus Bold"/>
                <a:cs typeface="TS Qamus Bold"/>
                <a:sym typeface="TS Qamus Bold"/>
              </a:rPr>
              <a:t>COMMON PSYCHOLOGICAL ISSUES</a:t>
            </a:r>
          </a:p>
        </p:txBody>
      </p:sp>
      <p:sp>
        <p:nvSpPr>
          <p:cNvPr id="3" name="TextBox 3"/>
          <p:cNvSpPr txBox="1"/>
          <p:nvPr/>
        </p:nvSpPr>
        <p:spPr>
          <a:xfrm>
            <a:off x="731117" y="3127834"/>
            <a:ext cx="16528183" cy="3961909"/>
          </a:xfrm>
          <a:prstGeom prst="rect">
            <a:avLst/>
          </a:prstGeom>
        </p:spPr>
        <p:txBody>
          <a:bodyPr lIns="0" tIns="0" rIns="0" bIns="0" rtlCol="0" anchor="t">
            <a:spAutoFit/>
          </a:bodyPr>
          <a:lstStyle/>
          <a:p>
            <a:pPr marL="606235" lvl="1" indent="-303118" algn="ctr">
              <a:lnSpc>
                <a:spcPts val="3931"/>
              </a:lnSpc>
              <a:buAutoNum type="arabicPeriod"/>
            </a:pPr>
            <a:r>
              <a:rPr lang="en-US" sz="2807" b="1">
                <a:solidFill>
                  <a:srgbClr val="0F3FD4"/>
                </a:solidFill>
                <a:latin typeface="Arimo Bold"/>
                <a:ea typeface="Arimo Bold"/>
                <a:cs typeface="Arimo Bold"/>
                <a:sym typeface="Arimo Bold"/>
              </a:rPr>
              <a:t>Anxiety: Fear, worry about academic performance, social interactions, or future prospects.</a:t>
            </a:r>
          </a:p>
          <a:p>
            <a:pPr marL="606235" lvl="1" indent="-303118" algn="ctr">
              <a:lnSpc>
                <a:spcPts val="3931"/>
              </a:lnSpc>
              <a:buAutoNum type="arabicPeriod"/>
            </a:pPr>
            <a:r>
              <a:rPr lang="en-US" sz="2807" b="1">
                <a:solidFill>
                  <a:srgbClr val="0F3FD4"/>
                </a:solidFill>
                <a:latin typeface="Arimo Bold"/>
                <a:ea typeface="Arimo Bold"/>
                <a:cs typeface="Arimo Bold"/>
                <a:sym typeface="Arimo Bold"/>
              </a:rPr>
              <a:t>Depression: Persistent feelings of sadness, hopelessness, or loss of interest in activities.</a:t>
            </a:r>
          </a:p>
          <a:p>
            <a:pPr marL="606235" lvl="1" indent="-303118" algn="ctr">
              <a:lnSpc>
                <a:spcPts val="3931"/>
              </a:lnSpc>
              <a:buAutoNum type="arabicPeriod"/>
            </a:pPr>
            <a:r>
              <a:rPr lang="en-US" sz="2807" b="1">
                <a:solidFill>
                  <a:srgbClr val="0F3FD4"/>
                </a:solidFill>
                <a:latin typeface="Arimo Bold"/>
                <a:ea typeface="Arimo Bold"/>
                <a:cs typeface="Arimo Bold"/>
                <a:sym typeface="Arimo Bold"/>
              </a:rPr>
              <a:t>   Stress: pressure, or tension due to academic demands, social expectations, or personal issues</a:t>
            </a:r>
          </a:p>
          <a:p>
            <a:pPr marL="606235" lvl="1" indent="-303118" algn="ctr">
              <a:lnSpc>
                <a:spcPts val="3931"/>
              </a:lnSpc>
              <a:buAutoNum type="arabicPeriod"/>
            </a:pPr>
            <a:r>
              <a:rPr lang="en-US" sz="2807" b="1">
                <a:solidFill>
                  <a:srgbClr val="0F3FD4"/>
                </a:solidFill>
                <a:latin typeface="Arimo Bold"/>
                <a:ea typeface="Arimo Bold"/>
                <a:cs typeface="Arimo Bold"/>
                <a:sym typeface="Arimo Bold"/>
              </a:rPr>
              <a:t>Low Self-Esteem: Negative self-image, self-doubt, or lack of confidence.</a:t>
            </a:r>
          </a:p>
          <a:p>
            <a:pPr marL="606235" lvl="1" indent="-303118" algn="ctr">
              <a:lnSpc>
                <a:spcPts val="3931"/>
              </a:lnSpc>
              <a:buAutoNum type="arabicPeriod"/>
            </a:pPr>
            <a:r>
              <a:rPr lang="en-US" sz="2807" b="1">
                <a:solidFill>
                  <a:srgbClr val="0F3FD4"/>
                </a:solidFill>
                <a:latin typeface="Arimo Bold"/>
                <a:ea typeface="Arimo Bold"/>
                <a:cs typeface="Arimo Bold"/>
                <a:sym typeface="Arimo Bold"/>
              </a:rPr>
              <a:t> Substance Abuse: Misuse of alcohol, drugs, or other substances to cope with stress, anxiety, or emotional pain.</a:t>
            </a:r>
          </a:p>
          <a:p>
            <a:pPr algn="ctr">
              <a:lnSpc>
                <a:spcPts val="3931"/>
              </a:lnSpc>
            </a:pPr>
            <a:endParaRPr lang="en-US" sz="2807" b="1">
              <a:solidFill>
                <a:srgbClr val="0F3FD4"/>
              </a:solidFill>
              <a:latin typeface="Arimo Bold"/>
              <a:ea typeface="Arimo Bold"/>
              <a:cs typeface="Arimo Bold"/>
              <a:sym typeface="Arimo Bold"/>
            </a:endParaRPr>
          </a:p>
        </p:txBody>
      </p:sp>
      <p:sp>
        <p:nvSpPr>
          <p:cNvPr id="4" name="Freeform 4"/>
          <p:cNvSpPr/>
          <p:nvPr/>
        </p:nvSpPr>
        <p:spPr>
          <a:xfrm flipH="1" flipV="1">
            <a:off x="0" y="0"/>
            <a:ext cx="6928143" cy="4139565"/>
          </a:xfrm>
          <a:custGeom>
            <a:avLst/>
            <a:gdLst/>
            <a:ahLst/>
            <a:cxnLst/>
            <a:rect l="l" t="t" r="r" b="b"/>
            <a:pathLst>
              <a:path w="6928143" h="4139565">
                <a:moveTo>
                  <a:pt x="6928143" y="4139565"/>
                </a:moveTo>
                <a:lnTo>
                  <a:pt x="0" y="4139565"/>
                </a:lnTo>
                <a:lnTo>
                  <a:pt x="0" y="0"/>
                </a:lnTo>
                <a:lnTo>
                  <a:pt x="6928143" y="0"/>
                </a:lnTo>
                <a:lnTo>
                  <a:pt x="6928143" y="4139565"/>
                </a:lnTo>
                <a:close/>
              </a:path>
            </a:pathLst>
          </a:custGeom>
          <a:blipFill>
            <a:blip r:embed="rId2"/>
            <a:stretch>
              <a:fillRect/>
            </a:stretch>
          </a:blipFill>
        </p:spPr>
      </p:sp>
      <p:sp>
        <p:nvSpPr>
          <p:cNvPr id="5" name="Freeform 5"/>
          <p:cNvSpPr/>
          <p:nvPr/>
        </p:nvSpPr>
        <p:spPr>
          <a:xfrm>
            <a:off x="11359857" y="6147435"/>
            <a:ext cx="6928143" cy="4139565"/>
          </a:xfrm>
          <a:custGeom>
            <a:avLst/>
            <a:gdLst/>
            <a:ahLst/>
            <a:cxnLst/>
            <a:rect l="l" t="t" r="r" b="b"/>
            <a:pathLst>
              <a:path w="6928143" h="4139565">
                <a:moveTo>
                  <a:pt x="0" y="0"/>
                </a:moveTo>
                <a:lnTo>
                  <a:pt x="6928143" y="0"/>
                </a:lnTo>
                <a:lnTo>
                  <a:pt x="6928143" y="4139565"/>
                </a:lnTo>
                <a:lnTo>
                  <a:pt x="0" y="4139565"/>
                </a:lnTo>
                <a:lnTo>
                  <a:pt x="0" y="0"/>
                </a:lnTo>
                <a:close/>
              </a:path>
            </a:pathLst>
          </a:custGeom>
          <a:blipFill>
            <a:blip r:embed="rId2"/>
            <a:stretch>
              <a:fillRect/>
            </a:stretch>
          </a:blipFill>
        </p:spPr>
      </p:sp>
      <p:sp>
        <p:nvSpPr>
          <p:cNvPr id="6" name="Freeform 6"/>
          <p:cNvSpPr/>
          <p:nvPr/>
        </p:nvSpPr>
        <p:spPr>
          <a:xfrm>
            <a:off x="6928143" y="7814707"/>
            <a:ext cx="4371796" cy="803085"/>
          </a:xfrm>
          <a:custGeom>
            <a:avLst/>
            <a:gdLst/>
            <a:ahLst/>
            <a:cxnLst/>
            <a:rect l="l" t="t" r="r" b="b"/>
            <a:pathLst>
              <a:path w="4371796" h="803085">
                <a:moveTo>
                  <a:pt x="0" y="0"/>
                </a:moveTo>
                <a:lnTo>
                  <a:pt x="4371796" y="0"/>
                </a:lnTo>
                <a:lnTo>
                  <a:pt x="4371796" y="803085"/>
                </a:lnTo>
                <a:lnTo>
                  <a:pt x="0" y="8030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571414" y="9024596"/>
            <a:ext cx="9144000" cy="5463540"/>
          </a:xfrm>
          <a:custGeom>
            <a:avLst/>
            <a:gdLst/>
            <a:ahLst/>
            <a:cxnLst/>
            <a:rect l="l" t="t" r="r" b="b"/>
            <a:pathLst>
              <a:path w="9144000" h="5463540">
                <a:moveTo>
                  <a:pt x="0" y="0"/>
                </a:moveTo>
                <a:lnTo>
                  <a:pt x="9144000" y="0"/>
                </a:lnTo>
                <a:lnTo>
                  <a:pt x="9144000" y="5463540"/>
                </a:lnTo>
                <a:lnTo>
                  <a:pt x="0" y="5463540"/>
                </a:lnTo>
                <a:lnTo>
                  <a:pt x="0" y="0"/>
                </a:lnTo>
                <a:close/>
              </a:path>
            </a:pathLst>
          </a:custGeom>
          <a:blipFill>
            <a:blip r:embed="rId2"/>
            <a:stretch>
              <a:fillRect/>
            </a:stretch>
          </a:blipFill>
        </p:spPr>
      </p:sp>
      <p:grpSp>
        <p:nvGrpSpPr>
          <p:cNvPr id="3" name="Group 3"/>
          <p:cNvGrpSpPr/>
          <p:nvPr/>
        </p:nvGrpSpPr>
        <p:grpSpPr>
          <a:xfrm>
            <a:off x="829883" y="3204970"/>
            <a:ext cx="15268586" cy="6792844"/>
            <a:chOff x="0" y="0"/>
            <a:chExt cx="4021356" cy="1789062"/>
          </a:xfrm>
        </p:grpSpPr>
        <p:sp>
          <p:nvSpPr>
            <p:cNvPr id="4" name="Freeform 4"/>
            <p:cNvSpPr/>
            <p:nvPr/>
          </p:nvSpPr>
          <p:spPr>
            <a:xfrm>
              <a:off x="0" y="0"/>
              <a:ext cx="4021356" cy="1789062"/>
            </a:xfrm>
            <a:custGeom>
              <a:avLst/>
              <a:gdLst/>
              <a:ahLst/>
              <a:cxnLst/>
              <a:rect l="l" t="t" r="r" b="b"/>
              <a:pathLst>
                <a:path w="4021356" h="1789062">
                  <a:moveTo>
                    <a:pt x="0" y="0"/>
                  </a:moveTo>
                  <a:lnTo>
                    <a:pt x="4021356" y="0"/>
                  </a:lnTo>
                  <a:lnTo>
                    <a:pt x="4021356" y="1789062"/>
                  </a:lnTo>
                  <a:lnTo>
                    <a:pt x="0" y="1789062"/>
                  </a:lnTo>
                  <a:close/>
                </a:path>
              </a:pathLst>
            </a:custGeom>
            <a:solidFill>
              <a:srgbClr val="0F3FD4"/>
            </a:solidFill>
          </p:spPr>
        </p:sp>
        <p:sp>
          <p:nvSpPr>
            <p:cNvPr id="5" name="TextBox 5"/>
            <p:cNvSpPr txBox="1"/>
            <p:nvPr/>
          </p:nvSpPr>
          <p:spPr>
            <a:xfrm>
              <a:off x="0" y="-38100"/>
              <a:ext cx="4021356" cy="182716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3501001"/>
            <a:ext cx="15069768" cy="6487097"/>
          </a:xfrm>
          <a:prstGeom prst="rect">
            <a:avLst/>
          </a:prstGeom>
        </p:spPr>
        <p:txBody>
          <a:bodyPr lIns="0" tIns="0" rIns="0" bIns="0" rtlCol="0" anchor="t">
            <a:spAutoFit/>
          </a:bodyPr>
          <a:lstStyle/>
          <a:p>
            <a:pPr algn="l">
              <a:lnSpc>
                <a:spcPts val="4693"/>
              </a:lnSpc>
            </a:pPr>
            <a:r>
              <a:rPr lang="en-US" sz="3352" b="1">
                <a:solidFill>
                  <a:srgbClr val="FFFFFF"/>
                </a:solidFill>
                <a:latin typeface="Arimo Bold"/>
                <a:ea typeface="Arimo Bold"/>
                <a:cs typeface="Arimo Bold"/>
                <a:sym typeface="Arimo Bold"/>
              </a:rPr>
              <a:t>1. Socioeconomic Status: Students from lower-income backgrounds may experience increased stress and anxiety.</a:t>
            </a:r>
          </a:p>
          <a:p>
            <a:pPr algn="l">
              <a:lnSpc>
                <a:spcPts val="4693"/>
              </a:lnSpc>
            </a:pPr>
            <a:r>
              <a:rPr lang="en-US" sz="3352" b="1">
                <a:solidFill>
                  <a:srgbClr val="FFFFFF"/>
                </a:solidFill>
                <a:latin typeface="Arimo Bold"/>
                <a:ea typeface="Arimo Bold"/>
                <a:cs typeface="Arimo Bold"/>
                <a:sym typeface="Arimo Bold"/>
              </a:rPr>
              <a:t>2. Cultural Background: Students from diverse cultural backgrounds may face unique mental health challenges related to cultural identity and adaptation.</a:t>
            </a:r>
          </a:p>
          <a:p>
            <a:pPr algn="l">
              <a:lnSpc>
                <a:spcPts val="4693"/>
              </a:lnSpc>
            </a:pPr>
            <a:r>
              <a:rPr lang="en-US" sz="3352" b="1">
                <a:solidFill>
                  <a:srgbClr val="FFFFFF"/>
                </a:solidFill>
                <a:latin typeface="Arimo Bold"/>
                <a:ea typeface="Arimo Bold"/>
                <a:cs typeface="Arimo Bold"/>
                <a:sym typeface="Arimo Bold"/>
              </a:rPr>
              <a:t>3. Social Media: Excessive social media use can lead to decreased self-esteem, increased anxiety, and decreased attention span.</a:t>
            </a:r>
          </a:p>
          <a:p>
            <a:pPr algn="l">
              <a:lnSpc>
                <a:spcPts val="4693"/>
              </a:lnSpc>
            </a:pPr>
            <a:r>
              <a:rPr lang="en-US" sz="3352" b="1">
                <a:solidFill>
                  <a:srgbClr val="FFFFFF"/>
                </a:solidFill>
                <a:latin typeface="Arimo Bold"/>
                <a:ea typeface="Arimo Bold"/>
                <a:cs typeface="Arimo Bold"/>
                <a:sym typeface="Arimo Bold"/>
              </a:rPr>
              <a:t>4. Academic Pressure: High expectations from parents, teachers, or oneself can lead to stress and anxiety.</a:t>
            </a:r>
          </a:p>
          <a:p>
            <a:pPr algn="l">
              <a:lnSpc>
                <a:spcPts val="4693"/>
              </a:lnSpc>
            </a:pPr>
            <a:endParaRPr lang="en-US" sz="3352" b="1">
              <a:solidFill>
                <a:srgbClr val="FFFFFF"/>
              </a:solidFill>
              <a:latin typeface="Arimo Bold"/>
              <a:ea typeface="Arimo Bold"/>
              <a:cs typeface="Arimo Bold"/>
              <a:sym typeface="Arimo Bold"/>
            </a:endParaRPr>
          </a:p>
          <a:p>
            <a:pPr algn="l">
              <a:lnSpc>
                <a:spcPts val="4693"/>
              </a:lnSpc>
            </a:pPr>
            <a:endParaRPr lang="en-US" sz="3352" b="1">
              <a:solidFill>
                <a:srgbClr val="FFFFFF"/>
              </a:solidFill>
              <a:latin typeface="Arimo Bold"/>
              <a:ea typeface="Arimo Bold"/>
              <a:cs typeface="Arimo Bold"/>
              <a:sym typeface="Arimo Bold"/>
            </a:endParaRPr>
          </a:p>
        </p:txBody>
      </p:sp>
      <p:sp>
        <p:nvSpPr>
          <p:cNvPr id="7" name="TextBox 7"/>
          <p:cNvSpPr txBox="1"/>
          <p:nvPr/>
        </p:nvSpPr>
        <p:spPr>
          <a:xfrm>
            <a:off x="392852" y="409892"/>
            <a:ext cx="18142211" cy="1104265"/>
          </a:xfrm>
          <a:prstGeom prst="rect">
            <a:avLst/>
          </a:prstGeom>
        </p:spPr>
        <p:txBody>
          <a:bodyPr lIns="0" tIns="0" rIns="0" bIns="0" rtlCol="0" anchor="t">
            <a:spAutoFit/>
          </a:bodyPr>
          <a:lstStyle/>
          <a:p>
            <a:pPr algn="l">
              <a:lnSpc>
                <a:spcPts val="8959"/>
              </a:lnSpc>
            </a:pPr>
            <a:r>
              <a:rPr lang="en-US" sz="6399" b="1">
                <a:solidFill>
                  <a:srgbClr val="0F3FD4"/>
                </a:solidFill>
                <a:latin typeface="TS Qamus Bold"/>
                <a:ea typeface="TS Qamus Bold"/>
                <a:cs typeface="TS Qamus Bold"/>
                <a:sym typeface="TS Qamus Bold"/>
              </a:rPr>
              <a:t>FACTORS AFFECTING MENTAL HEALTH</a:t>
            </a:r>
          </a:p>
        </p:txBody>
      </p:sp>
      <p:sp>
        <p:nvSpPr>
          <p:cNvPr id="8" name="Freeform 8"/>
          <p:cNvSpPr/>
          <p:nvPr/>
        </p:nvSpPr>
        <p:spPr>
          <a:xfrm>
            <a:off x="16098468" y="1999615"/>
            <a:ext cx="1198553" cy="1205355"/>
          </a:xfrm>
          <a:custGeom>
            <a:avLst/>
            <a:gdLst/>
            <a:ahLst/>
            <a:cxnLst/>
            <a:rect l="l" t="t" r="r" b="b"/>
            <a:pathLst>
              <a:path w="1198553" h="1205355">
                <a:moveTo>
                  <a:pt x="0" y="0"/>
                </a:moveTo>
                <a:lnTo>
                  <a:pt x="1198553" y="0"/>
                </a:lnTo>
                <a:lnTo>
                  <a:pt x="1198553" y="1205355"/>
                </a:lnTo>
                <a:lnTo>
                  <a:pt x="0" y="12053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4823460"/>
            <a:ext cx="9144000" cy="5463540"/>
          </a:xfrm>
          <a:custGeom>
            <a:avLst/>
            <a:gdLst/>
            <a:ahLst/>
            <a:cxnLst/>
            <a:rect l="l" t="t" r="r" b="b"/>
            <a:pathLst>
              <a:path w="9144000" h="5463540">
                <a:moveTo>
                  <a:pt x="0" y="0"/>
                </a:moveTo>
                <a:lnTo>
                  <a:pt x="9144000" y="0"/>
                </a:lnTo>
                <a:lnTo>
                  <a:pt x="9144000" y="5463540"/>
                </a:lnTo>
                <a:lnTo>
                  <a:pt x="0" y="5463540"/>
                </a:lnTo>
                <a:lnTo>
                  <a:pt x="0" y="0"/>
                </a:lnTo>
                <a:close/>
              </a:path>
            </a:pathLst>
          </a:custGeom>
          <a:blipFill>
            <a:blip r:embed="rId2"/>
            <a:stretch>
              <a:fillRect/>
            </a:stretch>
          </a:blipFill>
        </p:spPr>
      </p:sp>
      <p:grpSp>
        <p:nvGrpSpPr>
          <p:cNvPr id="3" name="Group 3"/>
          <p:cNvGrpSpPr/>
          <p:nvPr/>
        </p:nvGrpSpPr>
        <p:grpSpPr>
          <a:xfrm>
            <a:off x="1028700" y="2330940"/>
            <a:ext cx="13357459" cy="5886277"/>
            <a:chOff x="0" y="0"/>
            <a:chExt cx="3518014" cy="1550295"/>
          </a:xfrm>
        </p:grpSpPr>
        <p:sp>
          <p:nvSpPr>
            <p:cNvPr id="4" name="Freeform 4"/>
            <p:cNvSpPr/>
            <p:nvPr/>
          </p:nvSpPr>
          <p:spPr>
            <a:xfrm>
              <a:off x="0" y="0"/>
              <a:ext cx="3518014" cy="1550295"/>
            </a:xfrm>
            <a:custGeom>
              <a:avLst/>
              <a:gdLst/>
              <a:ahLst/>
              <a:cxnLst/>
              <a:rect l="l" t="t" r="r" b="b"/>
              <a:pathLst>
                <a:path w="3518014" h="1550295">
                  <a:moveTo>
                    <a:pt x="0" y="0"/>
                  </a:moveTo>
                  <a:lnTo>
                    <a:pt x="3518014" y="0"/>
                  </a:lnTo>
                  <a:lnTo>
                    <a:pt x="3518014" y="1550295"/>
                  </a:lnTo>
                  <a:lnTo>
                    <a:pt x="0" y="1550295"/>
                  </a:lnTo>
                  <a:close/>
                </a:path>
              </a:pathLst>
            </a:custGeom>
            <a:solidFill>
              <a:srgbClr val="0F3FD4"/>
            </a:solidFill>
          </p:spPr>
        </p:sp>
        <p:sp>
          <p:nvSpPr>
            <p:cNvPr id="5" name="TextBox 5"/>
            <p:cNvSpPr txBox="1"/>
            <p:nvPr/>
          </p:nvSpPr>
          <p:spPr>
            <a:xfrm>
              <a:off x="0" y="-38100"/>
              <a:ext cx="3518014" cy="158839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2325198"/>
            <a:ext cx="13357459" cy="5230032"/>
          </a:xfrm>
          <a:prstGeom prst="rect">
            <a:avLst/>
          </a:prstGeom>
        </p:spPr>
        <p:txBody>
          <a:bodyPr lIns="0" tIns="0" rIns="0" bIns="0" rtlCol="0" anchor="t">
            <a:spAutoFit/>
          </a:bodyPr>
          <a:lstStyle/>
          <a:p>
            <a:pPr algn="l">
              <a:lnSpc>
                <a:spcPts val="4155"/>
              </a:lnSpc>
            </a:pPr>
            <a:r>
              <a:rPr lang="en-US" sz="2968" b="1">
                <a:solidFill>
                  <a:srgbClr val="FFFFFF"/>
                </a:solidFill>
                <a:latin typeface="Arimo Bold"/>
                <a:ea typeface="Arimo Bold"/>
                <a:cs typeface="Arimo Bold"/>
                <a:sym typeface="Arimo Bold"/>
              </a:rPr>
              <a:t>Machine Learning Methods</a:t>
            </a:r>
          </a:p>
          <a:p>
            <a:pPr algn="l">
              <a:lnSpc>
                <a:spcPts val="4155"/>
              </a:lnSpc>
            </a:pPr>
            <a:r>
              <a:rPr lang="en-US" sz="2968" b="1">
                <a:solidFill>
                  <a:srgbClr val="FFFFFF"/>
                </a:solidFill>
                <a:latin typeface="Arimo Bold"/>
                <a:ea typeface="Arimo Bold"/>
                <a:cs typeface="Arimo Bold"/>
                <a:sym typeface="Arimo Bold"/>
              </a:rPr>
              <a:t>1. Random Forest: An ensemble learning method that combines multiple decision trees to predict student psychological health.</a:t>
            </a:r>
          </a:p>
          <a:p>
            <a:pPr algn="l">
              <a:lnSpc>
                <a:spcPts val="4155"/>
              </a:lnSpc>
            </a:pPr>
            <a:r>
              <a:rPr lang="en-US" sz="2968" b="1">
                <a:solidFill>
                  <a:srgbClr val="FFFFFF"/>
                </a:solidFill>
                <a:latin typeface="Arimo Bold"/>
                <a:ea typeface="Arimo Bold"/>
                <a:cs typeface="Arimo Bold"/>
                <a:sym typeface="Arimo Bold"/>
              </a:rPr>
              <a:t>2. Support Vector Machine (SVM): A supervised learning method that uses kernel functions to predict student psychological health.</a:t>
            </a:r>
          </a:p>
          <a:p>
            <a:pPr algn="l">
              <a:lnSpc>
                <a:spcPts val="4155"/>
              </a:lnSpc>
            </a:pPr>
            <a:r>
              <a:rPr lang="en-US" sz="2968" b="1">
                <a:solidFill>
                  <a:srgbClr val="FFFFFF"/>
                </a:solidFill>
                <a:latin typeface="Arimo Bold"/>
                <a:ea typeface="Arimo Bold"/>
                <a:cs typeface="Arimo Bold"/>
                <a:sym typeface="Arimo Bold"/>
              </a:rPr>
              <a:t>3. Neural Networks: A type of machine learning model inspired by the structure and function of the human brain.</a:t>
            </a:r>
          </a:p>
          <a:p>
            <a:pPr algn="l">
              <a:lnSpc>
                <a:spcPts val="4155"/>
              </a:lnSpc>
            </a:pPr>
            <a:r>
              <a:rPr lang="en-US" sz="2968" b="1">
                <a:solidFill>
                  <a:srgbClr val="FFFFFF"/>
                </a:solidFill>
                <a:latin typeface="Arimo Bold"/>
                <a:ea typeface="Arimo Bold"/>
                <a:cs typeface="Arimo Bold"/>
                <a:sym typeface="Arimo Bold"/>
              </a:rPr>
              <a:t>4. Gradient Boosting: An ensemble learning method that combines multiple weak models to create a strong predictive model.</a:t>
            </a:r>
          </a:p>
          <a:p>
            <a:pPr algn="l">
              <a:lnSpc>
                <a:spcPts val="4155"/>
              </a:lnSpc>
            </a:pPr>
            <a:endParaRPr lang="en-US" sz="2968" b="1">
              <a:solidFill>
                <a:srgbClr val="FFFFFF"/>
              </a:solidFill>
              <a:latin typeface="Arimo Bold"/>
              <a:ea typeface="Arimo Bold"/>
              <a:cs typeface="Arimo Bold"/>
              <a:sym typeface="Arimo Bold"/>
            </a:endParaRPr>
          </a:p>
        </p:txBody>
      </p:sp>
      <p:sp>
        <p:nvSpPr>
          <p:cNvPr id="7" name="TextBox 7"/>
          <p:cNvSpPr txBox="1"/>
          <p:nvPr/>
        </p:nvSpPr>
        <p:spPr>
          <a:xfrm>
            <a:off x="1028700" y="895350"/>
            <a:ext cx="11329558" cy="1104265"/>
          </a:xfrm>
          <a:prstGeom prst="rect">
            <a:avLst/>
          </a:prstGeom>
        </p:spPr>
        <p:txBody>
          <a:bodyPr lIns="0" tIns="0" rIns="0" bIns="0" rtlCol="0" anchor="t">
            <a:spAutoFit/>
          </a:bodyPr>
          <a:lstStyle/>
          <a:p>
            <a:pPr algn="l">
              <a:lnSpc>
                <a:spcPts val="8959"/>
              </a:lnSpc>
            </a:pPr>
            <a:r>
              <a:rPr lang="en-US" sz="6399" b="1">
                <a:solidFill>
                  <a:srgbClr val="0F3FD4"/>
                </a:solidFill>
                <a:latin typeface="TS Qamus Bold"/>
                <a:ea typeface="TS Qamus Bold"/>
                <a:cs typeface="TS Qamus Bold"/>
                <a:sym typeface="TS Qamus Bold"/>
              </a:rPr>
              <a:t>PREDICTION METHODS</a:t>
            </a:r>
          </a:p>
        </p:txBody>
      </p:sp>
      <p:sp>
        <p:nvSpPr>
          <p:cNvPr id="8" name="Freeform 8"/>
          <p:cNvSpPr/>
          <p:nvPr/>
        </p:nvSpPr>
        <p:spPr>
          <a:xfrm>
            <a:off x="15467952" y="2242917"/>
            <a:ext cx="1198553" cy="1205355"/>
          </a:xfrm>
          <a:custGeom>
            <a:avLst/>
            <a:gdLst/>
            <a:ahLst/>
            <a:cxnLst/>
            <a:rect l="l" t="t" r="r" b="b"/>
            <a:pathLst>
              <a:path w="1198553" h="1205355">
                <a:moveTo>
                  <a:pt x="0" y="0"/>
                </a:moveTo>
                <a:lnTo>
                  <a:pt x="1198553" y="0"/>
                </a:lnTo>
                <a:lnTo>
                  <a:pt x="1198553" y="1205356"/>
                </a:lnTo>
                <a:lnTo>
                  <a:pt x="0" y="12053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144000" y="4823460"/>
            <a:ext cx="9144000" cy="5463540"/>
          </a:xfrm>
          <a:custGeom>
            <a:avLst/>
            <a:gdLst/>
            <a:ahLst/>
            <a:cxnLst/>
            <a:rect l="l" t="t" r="r" b="b"/>
            <a:pathLst>
              <a:path w="9144000" h="5463540">
                <a:moveTo>
                  <a:pt x="0" y="0"/>
                </a:moveTo>
                <a:lnTo>
                  <a:pt x="9144000" y="0"/>
                </a:lnTo>
                <a:lnTo>
                  <a:pt x="9144000" y="5463540"/>
                </a:lnTo>
                <a:lnTo>
                  <a:pt x="0" y="5463540"/>
                </a:lnTo>
                <a:lnTo>
                  <a:pt x="0" y="0"/>
                </a:lnTo>
                <a:close/>
              </a:path>
            </a:pathLst>
          </a:custGeom>
          <a:blipFill>
            <a:blip r:embed="rId2"/>
            <a:stretch>
              <a:fillRect/>
            </a:stretch>
          </a:blipFill>
        </p:spPr>
      </p:sp>
      <p:grpSp>
        <p:nvGrpSpPr>
          <p:cNvPr id="3" name="Group 3"/>
          <p:cNvGrpSpPr/>
          <p:nvPr/>
        </p:nvGrpSpPr>
        <p:grpSpPr>
          <a:xfrm>
            <a:off x="1028700" y="2330940"/>
            <a:ext cx="13357459" cy="5886277"/>
            <a:chOff x="0" y="0"/>
            <a:chExt cx="3518014" cy="1550295"/>
          </a:xfrm>
        </p:grpSpPr>
        <p:sp>
          <p:nvSpPr>
            <p:cNvPr id="4" name="Freeform 4"/>
            <p:cNvSpPr/>
            <p:nvPr/>
          </p:nvSpPr>
          <p:spPr>
            <a:xfrm>
              <a:off x="0" y="0"/>
              <a:ext cx="3518014" cy="1550295"/>
            </a:xfrm>
            <a:custGeom>
              <a:avLst/>
              <a:gdLst/>
              <a:ahLst/>
              <a:cxnLst/>
              <a:rect l="l" t="t" r="r" b="b"/>
              <a:pathLst>
                <a:path w="3518014" h="1550295">
                  <a:moveTo>
                    <a:pt x="0" y="0"/>
                  </a:moveTo>
                  <a:lnTo>
                    <a:pt x="3518014" y="0"/>
                  </a:lnTo>
                  <a:lnTo>
                    <a:pt x="3518014" y="1550295"/>
                  </a:lnTo>
                  <a:lnTo>
                    <a:pt x="0" y="1550295"/>
                  </a:lnTo>
                  <a:close/>
                </a:path>
              </a:pathLst>
            </a:custGeom>
            <a:solidFill>
              <a:srgbClr val="0F3FD4"/>
            </a:solidFill>
          </p:spPr>
        </p:sp>
        <p:sp>
          <p:nvSpPr>
            <p:cNvPr id="5" name="TextBox 5"/>
            <p:cNvSpPr txBox="1"/>
            <p:nvPr/>
          </p:nvSpPr>
          <p:spPr>
            <a:xfrm>
              <a:off x="0" y="-38100"/>
              <a:ext cx="3518014" cy="1588395"/>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028700" y="3047365"/>
            <a:ext cx="14000119" cy="5014800"/>
          </a:xfrm>
          <a:prstGeom prst="rect">
            <a:avLst/>
          </a:prstGeom>
        </p:spPr>
        <p:txBody>
          <a:bodyPr lIns="0" tIns="0" rIns="0" bIns="0" rtlCol="0" anchor="t">
            <a:spAutoFit/>
          </a:bodyPr>
          <a:lstStyle/>
          <a:p>
            <a:pPr algn="l">
              <a:lnSpc>
                <a:spcPts val="4423"/>
              </a:lnSpc>
            </a:pPr>
            <a:r>
              <a:rPr lang="en-US" sz="3159">
                <a:solidFill>
                  <a:srgbClr val="FFFFFF"/>
                </a:solidFill>
                <a:latin typeface="Arimo"/>
                <a:ea typeface="Arimo"/>
                <a:cs typeface="Arimo"/>
                <a:sym typeface="Arimo"/>
              </a:rPr>
              <a:t>Statistical Methods</a:t>
            </a:r>
          </a:p>
          <a:p>
            <a:pPr algn="l">
              <a:lnSpc>
                <a:spcPts val="4423"/>
              </a:lnSpc>
            </a:pPr>
            <a:r>
              <a:rPr lang="en-US" sz="3159">
                <a:solidFill>
                  <a:srgbClr val="FFFFFF"/>
                </a:solidFill>
                <a:latin typeface="Arimo"/>
                <a:ea typeface="Arimo"/>
                <a:cs typeface="Arimo"/>
                <a:sym typeface="Arimo"/>
              </a:rPr>
              <a:t>1. Regression Analysis: A statistical method that models the relationship between variables to predict student psychological health.</a:t>
            </a:r>
          </a:p>
          <a:p>
            <a:pPr algn="l">
              <a:lnSpc>
                <a:spcPts val="4423"/>
              </a:lnSpc>
            </a:pPr>
            <a:r>
              <a:rPr lang="en-US" sz="3159">
                <a:solidFill>
                  <a:srgbClr val="FFFFFF"/>
                </a:solidFill>
                <a:latin typeface="Arimo"/>
                <a:ea typeface="Arimo"/>
                <a:cs typeface="Arimo"/>
                <a:sym typeface="Arimo"/>
              </a:rPr>
              <a:t>2. Logistic Regression: A statistical method that models the probability of a binary outcome (e.g., presence/absence of a mental health issue).</a:t>
            </a:r>
          </a:p>
          <a:p>
            <a:pPr algn="l">
              <a:lnSpc>
                <a:spcPts val="4423"/>
              </a:lnSpc>
            </a:pPr>
            <a:r>
              <a:rPr lang="en-US" sz="3159">
                <a:solidFill>
                  <a:srgbClr val="FFFFFF"/>
                </a:solidFill>
                <a:latin typeface="Arimo"/>
                <a:ea typeface="Arimo"/>
                <a:cs typeface="Arimo"/>
                <a:sym typeface="Arimo"/>
              </a:rPr>
              <a:t>3. Time Series Analysis: A statistical method that analyzes data points collected over time to predict future trends in student psychological health.</a:t>
            </a:r>
          </a:p>
          <a:p>
            <a:pPr algn="l">
              <a:lnSpc>
                <a:spcPts val="4423"/>
              </a:lnSpc>
            </a:pPr>
            <a:endParaRPr lang="en-US" sz="3159">
              <a:solidFill>
                <a:srgbClr val="FFFFFF"/>
              </a:solidFill>
              <a:latin typeface="Arimo"/>
              <a:ea typeface="Arimo"/>
              <a:cs typeface="Arimo"/>
              <a:sym typeface="Arimo"/>
            </a:endParaRPr>
          </a:p>
          <a:p>
            <a:pPr algn="l">
              <a:lnSpc>
                <a:spcPts val="4423"/>
              </a:lnSpc>
            </a:pPr>
            <a:endParaRPr lang="en-US" sz="3159">
              <a:solidFill>
                <a:srgbClr val="FFFFFF"/>
              </a:solidFill>
              <a:latin typeface="Arimo"/>
              <a:ea typeface="Arimo"/>
              <a:cs typeface="Arimo"/>
              <a:sym typeface="Arimo"/>
            </a:endParaRPr>
          </a:p>
        </p:txBody>
      </p:sp>
      <p:sp>
        <p:nvSpPr>
          <p:cNvPr id="7" name="TextBox 7"/>
          <p:cNvSpPr txBox="1"/>
          <p:nvPr/>
        </p:nvSpPr>
        <p:spPr>
          <a:xfrm>
            <a:off x="1028700" y="895350"/>
            <a:ext cx="11329558" cy="2237740"/>
          </a:xfrm>
          <a:prstGeom prst="rect">
            <a:avLst/>
          </a:prstGeom>
        </p:spPr>
        <p:txBody>
          <a:bodyPr lIns="0" tIns="0" rIns="0" bIns="0" rtlCol="0" anchor="t">
            <a:spAutoFit/>
          </a:bodyPr>
          <a:lstStyle/>
          <a:p>
            <a:pPr algn="l">
              <a:lnSpc>
                <a:spcPts val="8959"/>
              </a:lnSpc>
            </a:pPr>
            <a:r>
              <a:rPr lang="en-US" sz="6399" b="1">
                <a:solidFill>
                  <a:srgbClr val="0F3FD4"/>
                </a:solidFill>
                <a:latin typeface="TS Qamus Bold"/>
                <a:ea typeface="TS Qamus Bold"/>
                <a:cs typeface="TS Qamus Bold"/>
                <a:sym typeface="TS Qamus Bold"/>
              </a:rPr>
              <a:t>STATISTICAL METHODS</a:t>
            </a:r>
          </a:p>
          <a:p>
            <a:pPr algn="l">
              <a:lnSpc>
                <a:spcPts val="8959"/>
              </a:lnSpc>
            </a:pPr>
            <a:endParaRPr lang="en-US" sz="6399" b="1">
              <a:solidFill>
                <a:srgbClr val="0F3FD4"/>
              </a:solidFill>
              <a:latin typeface="TS Qamus Bold"/>
              <a:ea typeface="TS Qamus Bold"/>
              <a:cs typeface="TS Qamus Bold"/>
              <a:sym typeface="TS Qamus Bold"/>
            </a:endParaRPr>
          </a:p>
        </p:txBody>
      </p:sp>
      <p:sp>
        <p:nvSpPr>
          <p:cNvPr id="8" name="Freeform 8"/>
          <p:cNvSpPr/>
          <p:nvPr/>
        </p:nvSpPr>
        <p:spPr>
          <a:xfrm>
            <a:off x="15467952" y="2242917"/>
            <a:ext cx="1198553" cy="1205355"/>
          </a:xfrm>
          <a:custGeom>
            <a:avLst/>
            <a:gdLst/>
            <a:ahLst/>
            <a:cxnLst/>
            <a:rect l="l" t="t" r="r" b="b"/>
            <a:pathLst>
              <a:path w="1198553" h="1205355">
                <a:moveTo>
                  <a:pt x="0" y="0"/>
                </a:moveTo>
                <a:lnTo>
                  <a:pt x="1198553" y="0"/>
                </a:lnTo>
                <a:lnTo>
                  <a:pt x="1198553" y="1205356"/>
                </a:lnTo>
                <a:lnTo>
                  <a:pt x="0" y="12053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22799"/>
            <a:ext cx="14988570" cy="2136994"/>
          </a:xfrm>
          <a:prstGeom prst="rect">
            <a:avLst/>
          </a:prstGeom>
        </p:spPr>
        <p:txBody>
          <a:bodyPr lIns="0" tIns="0" rIns="0" bIns="0" rtlCol="0" anchor="t">
            <a:spAutoFit/>
          </a:bodyPr>
          <a:lstStyle/>
          <a:p>
            <a:pPr algn="ctr">
              <a:lnSpc>
                <a:spcPts val="8571"/>
              </a:lnSpc>
            </a:pPr>
            <a:r>
              <a:rPr lang="en-US" sz="6122" b="1">
                <a:solidFill>
                  <a:srgbClr val="0F3FD4"/>
                </a:solidFill>
                <a:latin typeface="TS Qamus Bold"/>
                <a:ea typeface="TS Qamus Bold"/>
                <a:cs typeface="TS Qamus Bold"/>
                <a:sym typeface="TS Qamus Bold"/>
              </a:rPr>
              <a:t>DATA COLLECTION METHODS</a:t>
            </a:r>
          </a:p>
          <a:p>
            <a:pPr algn="ctr">
              <a:lnSpc>
                <a:spcPts val="8571"/>
              </a:lnSpc>
            </a:pPr>
            <a:endParaRPr lang="en-US" sz="6122" b="1">
              <a:solidFill>
                <a:srgbClr val="0F3FD4"/>
              </a:solidFill>
              <a:latin typeface="TS Qamus Bold"/>
              <a:ea typeface="TS Qamus Bold"/>
              <a:cs typeface="TS Qamus Bold"/>
              <a:sym typeface="TS Qamus Bold"/>
            </a:endParaRPr>
          </a:p>
        </p:txBody>
      </p:sp>
      <p:sp>
        <p:nvSpPr>
          <p:cNvPr id="3" name="TextBox 3"/>
          <p:cNvSpPr txBox="1"/>
          <p:nvPr/>
        </p:nvSpPr>
        <p:spPr>
          <a:xfrm>
            <a:off x="0" y="2488783"/>
            <a:ext cx="17189107" cy="4715447"/>
          </a:xfrm>
          <a:prstGeom prst="rect">
            <a:avLst/>
          </a:prstGeom>
        </p:spPr>
        <p:txBody>
          <a:bodyPr lIns="0" tIns="0" rIns="0" bIns="0" rtlCol="0" anchor="t">
            <a:spAutoFit/>
          </a:bodyPr>
          <a:lstStyle/>
          <a:p>
            <a:pPr algn="ctr">
              <a:lnSpc>
                <a:spcPts val="4693"/>
              </a:lnSpc>
            </a:pPr>
            <a:r>
              <a:rPr lang="en-US" sz="3352" b="1">
                <a:solidFill>
                  <a:srgbClr val="0F3FD4"/>
                </a:solidFill>
                <a:latin typeface="Arimo Bold"/>
                <a:ea typeface="Arimo Bold"/>
                <a:cs typeface="Arimo Bold"/>
                <a:sym typeface="Arimo Bold"/>
              </a:rPr>
              <a:t>1. Administrative Data: Collect data from administrative sources, such as student information systems, academic records, or attendance data.</a:t>
            </a:r>
          </a:p>
          <a:p>
            <a:pPr algn="ctr">
              <a:lnSpc>
                <a:spcPts val="4693"/>
              </a:lnSpc>
            </a:pPr>
            <a:r>
              <a:rPr lang="en-US" sz="3352" b="1">
                <a:solidFill>
                  <a:srgbClr val="0F3FD4"/>
                </a:solidFill>
                <a:latin typeface="Arimo Bold"/>
                <a:ea typeface="Arimo Bold"/>
                <a:cs typeface="Arimo Bold"/>
                <a:sym typeface="Arimo Bold"/>
              </a:rPr>
              <a:t>2. Social Media Data: Collect data from social media platforms, such as Twitter or Facebook, to analyze student behavior and sentiment.</a:t>
            </a:r>
          </a:p>
          <a:p>
            <a:pPr algn="ctr">
              <a:lnSpc>
                <a:spcPts val="4693"/>
              </a:lnSpc>
            </a:pPr>
            <a:r>
              <a:rPr lang="en-US" sz="3352" b="1">
                <a:solidFill>
                  <a:srgbClr val="0F3FD4"/>
                </a:solidFill>
                <a:latin typeface="Arimo Bold"/>
                <a:ea typeface="Arimo Bold"/>
                <a:cs typeface="Arimo Bold"/>
                <a:sym typeface="Arimo Bold"/>
              </a:rPr>
              <a:t>3. Websites Data: Collect data from Websites, such as Kaggle or  UCI Machine Learning Repository, to analyze student behavior and sentiment.</a:t>
            </a:r>
          </a:p>
          <a:p>
            <a:pPr algn="ctr">
              <a:lnSpc>
                <a:spcPts val="4693"/>
              </a:lnSpc>
            </a:pPr>
            <a:r>
              <a:rPr lang="en-US" sz="3352" b="1">
                <a:solidFill>
                  <a:srgbClr val="0F3FD4"/>
                </a:solidFill>
                <a:latin typeface="Arimo Bold"/>
                <a:ea typeface="Arimo Bold"/>
                <a:cs typeface="Arimo Bold"/>
                <a:sym typeface="Arimo Bold"/>
              </a:rPr>
              <a:t>4. Wearable Device Data: Collect data from wearable devices, such as fitness trackers or smartwatches, to analyze student physical activity and sleep patterns.</a:t>
            </a:r>
          </a:p>
        </p:txBody>
      </p:sp>
      <p:sp>
        <p:nvSpPr>
          <p:cNvPr id="4" name="Freeform 4"/>
          <p:cNvSpPr/>
          <p:nvPr/>
        </p:nvSpPr>
        <p:spPr>
          <a:xfrm flipH="1" flipV="1">
            <a:off x="-5336578" y="-253001"/>
            <a:ext cx="6928143" cy="4139565"/>
          </a:xfrm>
          <a:custGeom>
            <a:avLst/>
            <a:gdLst/>
            <a:ahLst/>
            <a:cxnLst/>
            <a:rect l="l" t="t" r="r" b="b"/>
            <a:pathLst>
              <a:path w="6928143" h="4139565">
                <a:moveTo>
                  <a:pt x="6928142" y="4139566"/>
                </a:moveTo>
                <a:lnTo>
                  <a:pt x="0" y="4139566"/>
                </a:lnTo>
                <a:lnTo>
                  <a:pt x="0" y="0"/>
                </a:lnTo>
                <a:lnTo>
                  <a:pt x="6928142" y="0"/>
                </a:lnTo>
                <a:lnTo>
                  <a:pt x="6928142" y="4139566"/>
                </a:lnTo>
                <a:close/>
              </a:path>
            </a:pathLst>
          </a:custGeom>
          <a:blipFill>
            <a:blip r:embed="rId2"/>
            <a:stretch>
              <a:fillRect/>
            </a:stretch>
          </a:blipFill>
        </p:spPr>
      </p:sp>
      <p:sp>
        <p:nvSpPr>
          <p:cNvPr id="5" name="Freeform 5"/>
          <p:cNvSpPr/>
          <p:nvPr/>
        </p:nvSpPr>
        <p:spPr>
          <a:xfrm>
            <a:off x="11359857" y="5910913"/>
            <a:ext cx="6928143" cy="4139565"/>
          </a:xfrm>
          <a:custGeom>
            <a:avLst/>
            <a:gdLst/>
            <a:ahLst/>
            <a:cxnLst/>
            <a:rect l="l" t="t" r="r" b="b"/>
            <a:pathLst>
              <a:path w="6928143" h="4139565">
                <a:moveTo>
                  <a:pt x="0" y="0"/>
                </a:moveTo>
                <a:lnTo>
                  <a:pt x="6928143" y="0"/>
                </a:lnTo>
                <a:lnTo>
                  <a:pt x="6928143" y="4139565"/>
                </a:lnTo>
                <a:lnTo>
                  <a:pt x="0" y="4139565"/>
                </a:lnTo>
                <a:lnTo>
                  <a:pt x="0" y="0"/>
                </a:lnTo>
                <a:close/>
              </a:path>
            </a:pathLst>
          </a:custGeom>
          <a:blipFill>
            <a:blip r:embed="rId2"/>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5266" y="89094"/>
            <a:ext cx="8186682" cy="1980689"/>
          </a:xfrm>
          <a:prstGeom prst="rect">
            <a:avLst/>
          </a:prstGeom>
        </p:spPr>
        <p:txBody>
          <a:bodyPr lIns="0" tIns="0" rIns="0" bIns="0" rtlCol="0" anchor="t">
            <a:spAutoFit/>
          </a:bodyPr>
          <a:lstStyle/>
          <a:p>
            <a:pPr algn="ctr">
              <a:lnSpc>
                <a:spcPts val="5270"/>
              </a:lnSpc>
            </a:pPr>
            <a:endParaRPr/>
          </a:p>
          <a:p>
            <a:pPr algn="ctr">
              <a:lnSpc>
                <a:spcPts val="5270"/>
              </a:lnSpc>
            </a:pPr>
            <a:r>
              <a:rPr lang="en-US" sz="3764" b="1">
                <a:solidFill>
                  <a:srgbClr val="0F3FD4"/>
                </a:solidFill>
                <a:latin typeface="TS Qamus Bold"/>
                <a:ea typeface="TS Qamus Bold"/>
                <a:cs typeface="TS Qamus Bold"/>
                <a:sym typeface="TS Qamus Bold"/>
              </a:rPr>
              <a:t>Data Analysis Methods</a:t>
            </a:r>
          </a:p>
          <a:p>
            <a:pPr algn="ctr">
              <a:lnSpc>
                <a:spcPts val="5270"/>
              </a:lnSpc>
            </a:pPr>
            <a:endParaRPr lang="en-US" sz="3764" b="1">
              <a:solidFill>
                <a:srgbClr val="0F3FD4"/>
              </a:solidFill>
              <a:latin typeface="TS Qamus Bold"/>
              <a:ea typeface="TS Qamus Bold"/>
              <a:cs typeface="TS Qamus Bold"/>
              <a:sym typeface="TS Qamus Bold"/>
            </a:endParaRPr>
          </a:p>
        </p:txBody>
      </p:sp>
      <p:sp>
        <p:nvSpPr>
          <p:cNvPr id="3" name="TextBox 3"/>
          <p:cNvSpPr txBox="1"/>
          <p:nvPr/>
        </p:nvSpPr>
        <p:spPr>
          <a:xfrm>
            <a:off x="1377052" y="2414488"/>
            <a:ext cx="16631640" cy="6445447"/>
          </a:xfrm>
          <a:prstGeom prst="rect">
            <a:avLst/>
          </a:prstGeom>
        </p:spPr>
        <p:txBody>
          <a:bodyPr lIns="0" tIns="0" rIns="0" bIns="0" rtlCol="0" anchor="t">
            <a:spAutoFit/>
          </a:bodyPr>
          <a:lstStyle/>
          <a:p>
            <a:pPr algn="ctr">
              <a:lnSpc>
                <a:spcPts val="3658"/>
              </a:lnSpc>
            </a:pPr>
            <a:r>
              <a:rPr lang="en-US" sz="2613" b="1">
                <a:solidFill>
                  <a:srgbClr val="0F3FD4"/>
                </a:solidFill>
                <a:latin typeface="Arimo Bold"/>
                <a:ea typeface="Arimo Bold"/>
                <a:cs typeface="Arimo Bold"/>
                <a:sym typeface="Arimo Bold"/>
              </a:rPr>
              <a:t>1. Descriptive Statistics: Calculate means, medians, and standard deviations to summarize student mental health data.</a:t>
            </a:r>
          </a:p>
          <a:p>
            <a:pPr algn="ctr">
              <a:lnSpc>
                <a:spcPts val="3658"/>
              </a:lnSpc>
            </a:pPr>
            <a:r>
              <a:rPr lang="en-US" sz="2613" b="1">
                <a:solidFill>
                  <a:srgbClr val="0F3FD4"/>
                </a:solidFill>
                <a:latin typeface="Arimo Bold"/>
                <a:ea typeface="Arimo Bold"/>
                <a:cs typeface="Arimo Bold"/>
                <a:sym typeface="Arimo Bold"/>
              </a:rPr>
              <a:t>2. Inferential Statistics: Use statistical tests, such as t-tests or ANOVA, to compare student mental health outcomes across different groups.</a:t>
            </a:r>
          </a:p>
          <a:p>
            <a:pPr algn="ctr">
              <a:lnSpc>
                <a:spcPts val="3658"/>
              </a:lnSpc>
            </a:pPr>
            <a:r>
              <a:rPr lang="en-US" sz="2613" b="1">
                <a:solidFill>
                  <a:srgbClr val="0F3FD4"/>
                </a:solidFill>
                <a:latin typeface="Arimo Bold"/>
                <a:ea typeface="Arimo Bold"/>
                <a:cs typeface="Arimo Bold"/>
                <a:sym typeface="Arimo Bold"/>
              </a:rPr>
              <a:t>3. Machine Learning Algorithms: Apply machine learning algorithms, such as random forests or neural networks, to predict student mental health outcomes based on collected data.</a:t>
            </a:r>
          </a:p>
          <a:p>
            <a:pPr algn="ctr">
              <a:lnSpc>
                <a:spcPts val="3658"/>
              </a:lnSpc>
            </a:pPr>
            <a:r>
              <a:rPr lang="en-US" sz="2613" b="1">
                <a:solidFill>
                  <a:srgbClr val="0F3FD4"/>
                </a:solidFill>
                <a:latin typeface="Arimo Bold"/>
                <a:ea typeface="Arimo Bold"/>
                <a:cs typeface="Arimo Bold"/>
                <a:sym typeface="Arimo Bold"/>
              </a:rPr>
              <a:t>4. Text Analysis: Use natural language processing (NLP) techniques to analyze text data from surveys, social media, or interviews.</a:t>
            </a:r>
          </a:p>
          <a:p>
            <a:pPr algn="ctr">
              <a:lnSpc>
                <a:spcPts val="3658"/>
              </a:lnSpc>
            </a:pPr>
            <a:r>
              <a:rPr lang="en-US" sz="2613" b="1">
                <a:solidFill>
                  <a:srgbClr val="0F3FD4"/>
                </a:solidFill>
                <a:latin typeface="Arimo Bold"/>
                <a:ea typeface="Arimo Bold"/>
                <a:cs typeface="Arimo Bold"/>
                <a:sym typeface="Arimo Bold"/>
              </a:rPr>
              <a:t>5. Time Series Analysis: Analyze longitudinal data to identify patterns and trends in student mental health outcomes over time.</a:t>
            </a:r>
          </a:p>
          <a:p>
            <a:pPr algn="ctr">
              <a:lnSpc>
                <a:spcPts val="3658"/>
              </a:lnSpc>
            </a:pPr>
            <a:r>
              <a:rPr lang="en-US" sz="2613" b="1">
                <a:solidFill>
                  <a:srgbClr val="0F3FD4"/>
                </a:solidFill>
                <a:latin typeface="Arimo Bold"/>
                <a:ea typeface="Arimo Bold"/>
                <a:cs typeface="Arimo Bold"/>
                <a:sym typeface="Arimo Bold"/>
              </a:rPr>
              <a:t>6. Cluster Analysis: Use clustering algorithms to identify subgroups of students with similar mental health profiles.</a:t>
            </a:r>
          </a:p>
          <a:p>
            <a:pPr algn="ctr">
              <a:lnSpc>
                <a:spcPts val="3658"/>
              </a:lnSpc>
            </a:pPr>
            <a:r>
              <a:rPr lang="en-US" sz="2613" b="1">
                <a:solidFill>
                  <a:srgbClr val="0F3FD4"/>
                </a:solidFill>
                <a:latin typeface="Arimo Bold"/>
                <a:ea typeface="Arimo Bold"/>
                <a:cs typeface="Arimo Bold"/>
                <a:sym typeface="Arimo Bold"/>
              </a:rPr>
              <a:t>7. Network Analysis: Analyze social network data to identify patterns of social connections and support among students.</a:t>
            </a:r>
          </a:p>
        </p:txBody>
      </p:sp>
      <p:sp>
        <p:nvSpPr>
          <p:cNvPr id="4" name="Freeform 4"/>
          <p:cNvSpPr/>
          <p:nvPr/>
        </p:nvSpPr>
        <p:spPr>
          <a:xfrm flipH="1" flipV="1">
            <a:off x="590430" y="411380"/>
            <a:ext cx="6928143" cy="4139565"/>
          </a:xfrm>
          <a:custGeom>
            <a:avLst/>
            <a:gdLst/>
            <a:ahLst/>
            <a:cxnLst/>
            <a:rect l="l" t="t" r="r" b="b"/>
            <a:pathLst>
              <a:path w="6928143" h="4139565">
                <a:moveTo>
                  <a:pt x="6928143" y="4139566"/>
                </a:moveTo>
                <a:lnTo>
                  <a:pt x="0" y="4139566"/>
                </a:lnTo>
                <a:lnTo>
                  <a:pt x="0" y="0"/>
                </a:lnTo>
                <a:lnTo>
                  <a:pt x="6928143" y="0"/>
                </a:lnTo>
                <a:lnTo>
                  <a:pt x="6928143" y="4139566"/>
                </a:lnTo>
                <a:close/>
              </a:path>
            </a:pathLst>
          </a:custGeom>
          <a:blipFill>
            <a:blip r:embed="rId2"/>
            <a:stretch>
              <a:fillRect/>
            </a:stretch>
          </a:blipFill>
        </p:spPr>
      </p:sp>
      <p:sp>
        <p:nvSpPr>
          <p:cNvPr id="5" name="Freeform 5"/>
          <p:cNvSpPr/>
          <p:nvPr/>
        </p:nvSpPr>
        <p:spPr>
          <a:xfrm>
            <a:off x="16060588" y="6397232"/>
            <a:ext cx="6928143" cy="4139565"/>
          </a:xfrm>
          <a:custGeom>
            <a:avLst/>
            <a:gdLst/>
            <a:ahLst/>
            <a:cxnLst/>
            <a:rect l="l" t="t" r="r" b="b"/>
            <a:pathLst>
              <a:path w="6928143" h="4139565">
                <a:moveTo>
                  <a:pt x="0" y="0"/>
                </a:moveTo>
                <a:lnTo>
                  <a:pt x="6928143" y="0"/>
                </a:lnTo>
                <a:lnTo>
                  <a:pt x="6928143" y="4139565"/>
                </a:lnTo>
                <a:lnTo>
                  <a:pt x="0" y="4139565"/>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1013</Words>
  <Application>Microsoft Office PowerPoint</Application>
  <PresentationFormat>Custom</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Arimo Bold</vt:lpstr>
      <vt:lpstr>Arimo</vt:lpstr>
      <vt:lpstr>TS Qamus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psychological health predictions</dc:title>
  <dc:creator>SURYA MANOJ</dc:creator>
  <cp:lastModifiedBy>Surya Manoj</cp:lastModifiedBy>
  <cp:revision>2</cp:revision>
  <dcterms:created xsi:type="dcterms:W3CDTF">2006-08-16T00:00:00Z</dcterms:created>
  <dcterms:modified xsi:type="dcterms:W3CDTF">2025-02-12T03:50:41Z</dcterms:modified>
  <dc:identifier>DAGez5dXAYw</dc:identifier>
</cp:coreProperties>
</file>