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91" r:id="rId4"/>
    <p:sldId id="259" r:id="rId5"/>
    <p:sldId id="288" r:id="rId6"/>
    <p:sldId id="289" r:id="rId7"/>
    <p:sldId id="290" r:id="rId8"/>
    <p:sldId id="263" r:id="rId9"/>
    <p:sldId id="269" r:id="rId10"/>
    <p:sldId id="285" r:id="rId11"/>
    <p:sldId id="28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47" userDrawn="1">
          <p15:clr>
            <a:srgbClr val="A4A3A4"/>
          </p15:clr>
        </p15:guide>
        <p15:guide id="2" orient="horz" pos="346" userDrawn="1">
          <p15:clr>
            <a:srgbClr val="A4A3A4"/>
          </p15:clr>
        </p15:guide>
        <p15:guide id="3" pos="7333" userDrawn="1">
          <p15:clr>
            <a:srgbClr val="A4A3A4"/>
          </p15:clr>
        </p15:guide>
        <p15:guide id="4" orient="horz" pos="39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937"/>
    <a:srgbClr val="FFBB00"/>
    <a:srgbClr val="FCA524"/>
    <a:srgbClr val="EF6223"/>
    <a:srgbClr val="79E5FF"/>
    <a:srgbClr val="215FC3"/>
    <a:srgbClr val="3A78DE"/>
    <a:srgbClr val="82AAEA"/>
    <a:srgbClr val="BBEFE9"/>
    <a:srgbClr val="EFFC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47" autoAdjust="0"/>
    <p:restoredTop sz="94674" autoAdjust="0"/>
  </p:normalViewPr>
  <p:slideViewPr>
    <p:cSldViewPr snapToGrid="0">
      <p:cViewPr varScale="1">
        <p:scale>
          <a:sx n="46" d="100"/>
          <a:sy n="46" d="100"/>
        </p:scale>
        <p:origin x="62" y="1061"/>
      </p:cViewPr>
      <p:guideLst>
        <p:guide pos="347"/>
        <p:guide orient="horz" pos="346"/>
        <p:guide pos="7333"/>
        <p:guide orient="horz" pos="39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663A40-0468-4970-8A9F-65D293CB0E9C}" type="datetimeFigureOut">
              <a:rPr lang="en-IN" smtClean="0"/>
              <a:t>07-04-2023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C35891-DCD3-4F29-BEA6-3B641DEAFDB5}" type="slidenum">
              <a:rPr lang="en-IN" smtClean="0"/>
              <a:t>‹#›</a:t>
            </a:fld>
            <a:endParaRPr lang="en-IN"/>
          </a:p>
        </p:txBody>
      </p:sp>
    </p:spTree>
    <p:extLst>
      <p:ext uri="{BB962C8B-B14F-4D97-AF65-F5344CB8AC3E}">
        <p14:creationId xmlns:p14="http://schemas.microsoft.com/office/powerpoint/2010/main" val="2317995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C35891-DCD3-4F29-BEA6-3B641DEAFDB5}" type="slidenum">
              <a:rPr lang="en-IN" smtClean="0"/>
              <a:t>3</a:t>
            </a:fld>
            <a:endParaRPr lang="en-IN"/>
          </a:p>
        </p:txBody>
      </p:sp>
    </p:spTree>
    <p:extLst>
      <p:ext uri="{BB962C8B-B14F-4D97-AF65-F5344CB8AC3E}">
        <p14:creationId xmlns:p14="http://schemas.microsoft.com/office/powerpoint/2010/main" val="3674697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C35891-DCD3-4F29-BEA6-3B641DEAFDB5}" type="slidenum">
              <a:rPr lang="en-IN" smtClean="0"/>
              <a:t>5</a:t>
            </a:fld>
            <a:endParaRPr lang="en-IN"/>
          </a:p>
        </p:txBody>
      </p:sp>
    </p:spTree>
    <p:extLst>
      <p:ext uri="{BB962C8B-B14F-4D97-AF65-F5344CB8AC3E}">
        <p14:creationId xmlns:p14="http://schemas.microsoft.com/office/powerpoint/2010/main" val="3981700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C35891-DCD3-4F29-BEA6-3B641DEAFDB5}" type="slidenum">
              <a:rPr lang="en-IN" smtClean="0"/>
              <a:t>6</a:t>
            </a:fld>
            <a:endParaRPr lang="en-IN"/>
          </a:p>
        </p:txBody>
      </p:sp>
    </p:spTree>
    <p:extLst>
      <p:ext uri="{BB962C8B-B14F-4D97-AF65-F5344CB8AC3E}">
        <p14:creationId xmlns:p14="http://schemas.microsoft.com/office/powerpoint/2010/main" val="2861123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C35891-DCD3-4F29-BEA6-3B641DEAFDB5}" type="slidenum">
              <a:rPr lang="en-IN" smtClean="0"/>
              <a:t>7</a:t>
            </a:fld>
            <a:endParaRPr lang="en-IN"/>
          </a:p>
        </p:txBody>
      </p:sp>
    </p:spTree>
    <p:extLst>
      <p:ext uri="{BB962C8B-B14F-4D97-AF65-F5344CB8AC3E}">
        <p14:creationId xmlns:p14="http://schemas.microsoft.com/office/powerpoint/2010/main" val="4109002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C35891-DCD3-4F29-BEA6-3B641DEAFDB5}" type="slidenum">
              <a:rPr lang="en-IN" smtClean="0"/>
              <a:t>9</a:t>
            </a:fld>
            <a:endParaRPr lang="en-IN"/>
          </a:p>
        </p:txBody>
      </p:sp>
    </p:spTree>
    <p:extLst>
      <p:ext uri="{BB962C8B-B14F-4D97-AF65-F5344CB8AC3E}">
        <p14:creationId xmlns:p14="http://schemas.microsoft.com/office/powerpoint/2010/main" val="2675957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453603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2" y="0"/>
            <a:ext cx="12192001" cy="3563257"/>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372662858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0" y="0"/>
            <a:ext cx="7736113"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3086334007"/>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846779" y="3206597"/>
            <a:ext cx="5140026" cy="233353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4" name="Picture Placeholder 2">
            <a:extLst>
              <a:ext uri="{FF2B5EF4-FFF2-40B4-BE49-F238E27FC236}">
                <a16:creationId xmlns:a16="http://schemas.microsoft.com/office/drawing/2014/main" id="{84881095-6AE6-4C0F-A868-93F5540ECD20}"/>
              </a:ext>
            </a:extLst>
          </p:cNvPr>
          <p:cNvSpPr>
            <a:spLocks noGrp="1"/>
          </p:cNvSpPr>
          <p:nvPr>
            <p:ph type="pic" sz="quarter" idx="11" hasCustomPrompt="1"/>
          </p:nvPr>
        </p:nvSpPr>
        <p:spPr>
          <a:xfrm>
            <a:off x="6205194" y="3206597"/>
            <a:ext cx="5140026" cy="233353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211596067"/>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14" name="Picture Placeholder 2">
            <a:extLst>
              <a:ext uri="{FF2B5EF4-FFF2-40B4-BE49-F238E27FC236}">
                <a16:creationId xmlns:a16="http://schemas.microsoft.com/office/drawing/2014/main" id="{6496A05F-6D55-0761-3EBE-3DFB4761B27D}"/>
              </a:ext>
            </a:extLst>
          </p:cNvPr>
          <p:cNvSpPr>
            <a:spLocks noGrp="1"/>
          </p:cNvSpPr>
          <p:nvPr>
            <p:ph type="pic" sz="quarter" idx="10" hasCustomPrompt="1"/>
          </p:nvPr>
        </p:nvSpPr>
        <p:spPr>
          <a:xfrm>
            <a:off x="7051971" y="0"/>
            <a:ext cx="5140028" cy="554286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84327146"/>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5DDF025E-C9C9-ED02-87F6-44D5F1F4621F}"/>
              </a:ext>
            </a:extLst>
          </p:cNvPr>
          <p:cNvSpPr>
            <a:spLocks noGrp="1"/>
          </p:cNvSpPr>
          <p:nvPr>
            <p:ph type="pic" sz="quarter" idx="10" hasCustomPrompt="1"/>
          </p:nvPr>
        </p:nvSpPr>
        <p:spPr>
          <a:xfrm>
            <a:off x="6642456" y="707944"/>
            <a:ext cx="2760941" cy="6150055"/>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4" name="Picture Placeholder 2">
            <a:extLst>
              <a:ext uri="{FF2B5EF4-FFF2-40B4-BE49-F238E27FC236}">
                <a16:creationId xmlns:a16="http://schemas.microsoft.com/office/drawing/2014/main" id="{834710BB-11BC-D22A-EB39-2A00C82832C9}"/>
              </a:ext>
            </a:extLst>
          </p:cNvPr>
          <p:cNvSpPr>
            <a:spLocks noGrp="1"/>
          </p:cNvSpPr>
          <p:nvPr>
            <p:ph type="pic" sz="quarter" idx="11" hasCustomPrompt="1"/>
          </p:nvPr>
        </p:nvSpPr>
        <p:spPr>
          <a:xfrm>
            <a:off x="9637486" y="0"/>
            <a:ext cx="2554514" cy="374701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5" name="Picture Placeholder 2">
            <a:extLst>
              <a:ext uri="{FF2B5EF4-FFF2-40B4-BE49-F238E27FC236}">
                <a16:creationId xmlns:a16="http://schemas.microsoft.com/office/drawing/2014/main" id="{085B0E36-039F-E2E7-7F38-710E93404FB5}"/>
              </a:ext>
            </a:extLst>
          </p:cNvPr>
          <p:cNvSpPr>
            <a:spLocks noGrp="1"/>
          </p:cNvSpPr>
          <p:nvPr>
            <p:ph type="pic" sz="quarter" idx="12" hasCustomPrompt="1"/>
          </p:nvPr>
        </p:nvSpPr>
        <p:spPr>
          <a:xfrm>
            <a:off x="9637485" y="4116030"/>
            <a:ext cx="2554514" cy="274197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3070711908"/>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14" name="Picture Placeholder 2">
            <a:extLst>
              <a:ext uri="{FF2B5EF4-FFF2-40B4-BE49-F238E27FC236}">
                <a16:creationId xmlns:a16="http://schemas.microsoft.com/office/drawing/2014/main" id="{3D948DDB-4F72-D658-484F-6553763E69E2}"/>
              </a:ext>
            </a:extLst>
          </p:cNvPr>
          <p:cNvSpPr>
            <a:spLocks noGrp="1"/>
          </p:cNvSpPr>
          <p:nvPr>
            <p:ph type="pic" sz="quarter" idx="10" hasCustomPrompt="1"/>
          </p:nvPr>
        </p:nvSpPr>
        <p:spPr>
          <a:xfrm>
            <a:off x="0" y="0"/>
            <a:ext cx="7108016" cy="3346882"/>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5" name="Picture Placeholder 2">
            <a:extLst>
              <a:ext uri="{FF2B5EF4-FFF2-40B4-BE49-F238E27FC236}">
                <a16:creationId xmlns:a16="http://schemas.microsoft.com/office/drawing/2014/main" id="{FA9720CF-AAE3-3675-B700-8F20793560E1}"/>
              </a:ext>
            </a:extLst>
          </p:cNvPr>
          <p:cNvSpPr>
            <a:spLocks noGrp="1"/>
          </p:cNvSpPr>
          <p:nvPr>
            <p:ph type="pic" sz="quarter" idx="11" hasCustomPrompt="1"/>
          </p:nvPr>
        </p:nvSpPr>
        <p:spPr>
          <a:xfrm>
            <a:off x="7600013" y="1304145"/>
            <a:ext cx="4591986" cy="2042737"/>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6" name="Picture Placeholder 2">
            <a:extLst>
              <a:ext uri="{FF2B5EF4-FFF2-40B4-BE49-F238E27FC236}">
                <a16:creationId xmlns:a16="http://schemas.microsoft.com/office/drawing/2014/main" id="{1DCDE73E-F5C9-8405-63FD-14E965EB2641}"/>
              </a:ext>
            </a:extLst>
          </p:cNvPr>
          <p:cNvSpPr>
            <a:spLocks noGrp="1"/>
          </p:cNvSpPr>
          <p:nvPr>
            <p:ph type="pic" sz="quarter" idx="12" hasCustomPrompt="1"/>
          </p:nvPr>
        </p:nvSpPr>
        <p:spPr>
          <a:xfrm>
            <a:off x="7108016" y="3845482"/>
            <a:ext cx="5083984" cy="3012517"/>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05291652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E32E85B1-FC4C-12F7-7F1D-7CFB337F6541}"/>
              </a:ext>
            </a:extLst>
          </p:cNvPr>
          <p:cNvSpPr>
            <a:spLocks noGrp="1"/>
          </p:cNvSpPr>
          <p:nvPr>
            <p:ph type="pic" sz="quarter" idx="16" hasCustomPrompt="1"/>
          </p:nvPr>
        </p:nvSpPr>
        <p:spPr>
          <a:xfrm>
            <a:off x="4481821" y="3190149"/>
            <a:ext cx="3246666" cy="2010809"/>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1" name="Picture Placeholder 2">
            <a:extLst>
              <a:ext uri="{FF2B5EF4-FFF2-40B4-BE49-F238E27FC236}">
                <a16:creationId xmlns:a16="http://schemas.microsoft.com/office/drawing/2014/main" id="{F4B2FC16-4FDB-C0E4-A3B6-DD58D5B08A4D}"/>
              </a:ext>
            </a:extLst>
          </p:cNvPr>
          <p:cNvSpPr>
            <a:spLocks noGrp="1"/>
          </p:cNvSpPr>
          <p:nvPr>
            <p:ph type="pic" sz="quarter" idx="10" hasCustomPrompt="1"/>
          </p:nvPr>
        </p:nvSpPr>
        <p:spPr>
          <a:xfrm>
            <a:off x="846780" y="3190150"/>
            <a:ext cx="3246666" cy="2010809"/>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2" name="Picture Placeholder 2">
            <a:extLst>
              <a:ext uri="{FF2B5EF4-FFF2-40B4-BE49-F238E27FC236}">
                <a16:creationId xmlns:a16="http://schemas.microsoft.com/office/drawing/2014/main" id="{D35F19EA-ACC4-ED0E-A1E1-93CAF8CBE043}"/>
              </a:ext>
            </a:extLst>
          </p:cNvPr>
          <p:cNvSpPr>
            <a:spLocks noGrp="1"/>
          </p:cNvSpPr>
          <p:nvPr>
            <p:ph type="pic" sz="quarter" idx="11" hasCustomPrompt="1"/>
          </p:nvPr>
        </p:nvSpPr>
        <p:spPr>
          <a:xfrm>
            <a:off x="8098555" y="3190148"/>
            <a:ext cx="3196241" cy="2010809"/>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371767513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9AC7C0A4-0F4B-357C-0314-066A2B3500B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3472356198"/>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B0A71D5E-DF9C-1C4F-399E-B4A5CB221038}"/>
              </a:ext>
            </a:extLst>
          </p:cNvPr>
          <p:cNvSpPr>
            <a:spLocks noGrp="1"/>
          </p:cNvSpPr>
          <p:nvPr>
            <p:ph type="pic" sz="quarter" idx="10" hasCustomPrompt="1"/>
          </p:nvPr>
        </p:nvSpPr>
        <p:spPr>
          <a:xfrm>
            <a:off x="1471870" y="1466284"/>
            <a:ext cx="2760967" cy="5745873"/>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79773882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5B26F5AA-2916-3C87-D81C-06878BE5D7A8}"/>
              </a:ext>
            </a:extLst>
          </p:cNvPr>
          <p:cNvSpPr>
            <a:spLocks noGrp="1"/>
          </p:cNvSpPr>
          <p:nvPr>
            <p:ph type="pic" sz="quarter" idx="10" hasCustomPrompt="1"/>
          </p:nvPr>
        </p:nvSpPr>
        <p:spPr>
          <a:xfrm>
            <a:off x="5630083" y="737714"/>
            <a:ext cx="2614291" cy="544062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3" name="Picture Placeholder 2">
            <a:extLst>
              <a:ext uri="{FF2B5EF4-FFF2-40B4-BE49-F238E27FC236}">
                <a16:creationId xmlns:a16="http://schemas.microsoft.com/office/drawing/2014/main" id="{D1F6AD19-6061-353F-A13C-900416AEF97A}"/>
              </a:ext>
            </a:extLst>
          </p:cNvPr>
          <p:cNvSpPr>
            <a:spLocks noGrp="1"/>
          </p:cNvSpPr>
          <p:nvPr>
            <p:ph type="pic" sz="quarter" idx="11" hasCustomPrompt="1"/>
          </p:nvPr>
        </p:nvSpPr>
        <p:spPr>
          <a:xfrm>
            <a:off x="8785358" y="1679382"/>
            <a:ext cx="2614289" cy="5440625"/>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13469385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8203843" y="1"/>
            <a:ext cx="3988158"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44906942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A4A5A3C6-65CF-5582-9C2A-88A9B9309A7A}"/>
              </a:ext>
            </a:extLst>
          </p:cNvPr>
          <p:cNvSpPr>
            <a:spLocks noGrp="1"/>
          </p:cNvSpPr>
          <p:nvPr>
            <p:ph type="pic" sz="quarter" idx="10" hasCustomPrompt="1"/>
          </p:nvPr>
        </p:nvSpPr>
        <p:spPr>
          <a:xfrm>
            <a:off x="929890" y="1552123"/>
            <a:ext cx="5322765" cy="2978892"/>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481188477"/>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BE8956EC-B5BC-B788-A6F3-0B6B8C138844}"/>
              </a:ext>
            </a:extLst>
          </p:cNvPr>
          <p:cNvSpPr>
            <a:spLocks noGrp="1"/>
          </p:cNvSpPr>
          <p:nvPr>
            <p:ph type="pic" sz="quarter" idx="10" hasCustomPrompt="1"/>
          </p:nvPr>
        </p:nvSpPr>
        <p:spPr>
          <a:xfrm>
            <a:off x="6178695" y="1693163"/>
            <a:ext cx="6436879" cy="407820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427607757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6444342" y="0"/>
            <a:ext cx="5747657"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96715293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0" y="0"/>
            <a:ext cx="3690969"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193215940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6096000" y="0"/>
            <a:ext cx="6096000"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40291080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0" y="1262675"/>
            <a:ext cx="6095998" cy="2166325"/>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00614224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4996038" y="3200399"/>
            <a:ext cx="7195961" cy="291558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75612004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0" y="0"/>
            <a:ext cx="5981076" cy="6857999"/>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103453647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0" y="4003329"/>
            <a:ext cx="12191999" cy="285467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156444582"/>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2939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82937"/>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B5CE469F-9AD8-41F4-E0D3-11FD6AA36D44}"/>
              </a:ext>
            </a:extLst>
          </p:cNvPr>
          <p:cNvSpPr/>
          <p:nvPr/>
        </p:nvSpPr>
        <p:spPr>
          <a:xfrm>
            <a:off x="0" y="4274820"/>
            <a:ext cx="12192000" cy="2642446"/>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B9F81B97-6FA1-4837-B4FA-09FEEDF43770}"/>
              </a:ext>
            </a:extLst>
          </p:cNvPr>
          <p:cNvSpPr txBox="1"/>
          <p:nvPr/>
        </p:nvSpPr>
        <p:spPr>
          <a:xfrm>
            <a:off x="232756" y="1748514"/>
            <a:ext cx="11054547" cy="1862048"/>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l"/>
            <a:r>
              <a:rPr lang="en-US" sz="11500" dirty="0">
                <a:solidFill>
                  <a:schemeClr val="bg1"/>
                </a:solidFill>
                <a:latin typeface="Albert Sans Medium" pitchFamily="2" charset="0"/>
                <a:ea typeface="Urbanist SemiBold" panose="020B0A04040200000203" pitchFamily="34" charset="0"/>
                <a:cs typeface="Urbanist SemiBold" panose="020B0A04040200000203" pitchFamily="34" charset="0"/>
              </a:rPr>
              <a:t>Project Space 4.O</a:t>
            </a:r>
            <a:endParaRPr lang="en-ID" sz="11500" dirty="0">
              <a:solidFill>
                <a:schemeClr val="bg1"/>
              </a:solidFill>
              <a:latin typeface="Albert Sans Medium" pitchFamily="2" charset="0"/>
              <a:ea typeface="Urbanist SemiBold" panose="020B0A04040200000203" pitchFamily="34" charset="0"/>
              <a:cs typeface="Urbanist SemiBold" panose="020B0A04040200000203" pitchFamily="34" charset="0"/>
            </a:endParaRPr>
          </a:p>
        </p:txBody>
      </p:sp>
      <p:sp>
        <p:nvSpPr>
          <p:cNvPr id="48" name="TextBox 47">
            <a:extLst>
              <a:ext uri="{FF2B5EF4-FFF2-40B4-BE49-F238E27FC236}">
                <a16:creationId xmlns:a16="http://schemas.microsoft.com/office/drawing/2014/main" id="{1C7B835B-4B72-74E4-A5E3-8D4D0DEEB9CC}"/>
              </a:ext>
            </a:extLst>
          </p:cNvPr>
          <p:cNvSpPr txBox="1"/>
          <p:nvPr/>
        </p:nvSpPr>
        <p:spPr>
          <a:xfrm>
            <a:off x="2362199" y="5152856"/>
            <a:ext cx="7763934" cy="646331"/>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l"/>
            <a:r>
              <a:rPr lang="en-US" sz="3600" b="1" dirty="0">
                <a:solidFill>
                  <a:schemeClr val="tx1">
                    <a:lumMod val="85000"/>
                    <a:lumOff val="15000"/>
                  </a:schemeClr>
                </a:solidFill>
                <a:latin typeface="Albert Sans" pitchFamily="2" charset="0"/>
                <a:ea typeface="Urbanist SemiBold" panose="020B0A04040200000203" pitchFamily="34" charset="0"/>
                <a:cs typeface="Urbanist SemiBold" panose="020B0A04040200000203" pitchFamily="34" charset="0"/>
              </a:rPr>
              <a:t>“3-Tier Web Applications using Cloud”</a:t>
            </a:r>
            <a:endParaRPr lang="en-ID" sz="3600" b="1" dirty="0">
              <a:solidFill>
                <a:schemeClr val="tx1">
                  <a:lumMod val="85000"/>
                  <a:lumOff val="15000"/>
                </a:schemeClr>
              </a:solidFill>
              <a:latin typeface="Albert Sans" pitchFamily="2" charset="0"/>
              <a:ea typeface="Urbanist SemiBold" panose="020B0A04040200000203" pitchFamily="34" charset="0"/>
              <a:cs typeface="Urbanist SemiBold" panose="020B0A04040200000203" pitchFamily="34" charset="0"/>
            </a:endParaRPr>
          </a:p>
        </p:txBody>
      </p:sp>
      <p:sp>
        <p:nvSpPr>
          <p:cNvPr id="2" name="AutoShape 2">
            <a:extLst>
              <a:ext uri="{FF2B5EF4-FFF2-40B4-BE49-F238E27FC236}">
                <a16:creationId xmlns:a16="http://schemas.microsoft.com/office/drawing/2014/main" id="{EF833712-59FF-137B-DDDA-0F97E30E31BE}"/>
              </a:ext>
            </a:extLst>
          </p:cNvPr>
          <p:cNvSpPr>
            <a:spLocks noChangeAspect="1" noChangeArrowheads="1"/>
          </p:cNvSpPr>
          <p:nvPr/>
        </p:nvSpPr>
        <p:spPr bwMode="auto">
          <a:xfrm>
            <a:off x="6096000" y="3156741"/>
            <a:ext cx="2399818" cy="23998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7A9154B5-6DA3-EC9E-D75F-25F9D946EBEB}"/>
              </a:ext>
            </a:extLst>
          </p:cNvPr>
          <p:cNvPicPr>
            <a:picLocks noChangeAspect="1"/>
          </p:cNvPicPr>
          <p:nvPr/>
        </p:nvPicPr>
        <p:blipFill>
          <a:blip r:embed="rId2"/>
          <a:stretch>
            <a:fillRect/>
          </a:stretch>
        </p:blipFill>
        <p:spPr>
          <a:xfrm>
            <a:off x="8892010" y="630435"/>
            <a:ext cx="2857500" cy="1238504"/>
          </a:xfrm>
          <a:prstGeom prst="rect">
            <a:avLst/>
          </a:prstGeom>
        </p:spPr>
      </p:pic>
      <p:sp>
        <p:nvSpPr>
          <p:cNvPr id="4" name="TextBox 3">
            <a:extLst>
              <a:ext uri="{FF2B5EF4-FFF2-40B4-BE49-F238E27FC236}">
                <a16:creationId xmlns:a16="http://schemas.microsoft.com/office/drawing/2014/main" id="{E2A56021-0D5A-569F-9232-2D96A6013711}"/>
              </a:ext>
            </a:extLst>
          </p:cNvPr>
          <p:cNvSpPr txBox="1"/>
          <p:nvPr/>
        </p:nvSpPr>
        <p:spPr>
          <a:xfrm>
            <a:off x="599897" y="530258"/>
            <a:ext cx="4440387" cy="1107996"/>
          </a:xfrm>
          <a:prstGeom prst="rect">
            <a:avLst/>
          </a:prstGeom>
          <a:noFill/>
        </p:spPr>
        <p:txBody>
          <a:bodyPr wrap="square" rtlCol="0">
            <a:spAutoFit/>
          </a:bodyPr>
          <a:lstStyle/>
          <a:p>
            <a:r>
              <a:rPr lang="en-IN" sz="6600" dirty="0">
                <a:solidFill>
                  <a:srgbClr val="00B0F0"/>
                </a:solidFill>
                <a:latin typeface="Algerian" panose="04020705040A02060702" pitchFamily="82" charset="0"/>
              </a:rPr>
              <a:t>Amigos</a:t>
            </a:r>
          </a:p>
        </p:txBody>
      </p:sp>
    </p:spTree>
    <p:extLst>
      <p:ext uri="{BB962C8B-B14F-4D97-AF65-F5344CB8AC3E}">
        <p14:creationId xmlns:p14="http://schemas.microsoft.com/office/powerpoint/2010/main" val="1670871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FEAE709-A1F6-5280-52B9-4ABD6B759F03}"/>
              </a:ext>
            </a:extLst>
          </p:cNvPr>
          <p:cNvSpPr/>
          <p:nvPr/>
        </p:nvSpPr>
        <p:spPr>
          <a:xfrm>
            <a:off x="0" y="1"/>
            <a:ext cx="3672589" cy="6858000"/>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TextBox 14">
            <a:extLst>
              <a:ext uri="{FF2B5EF4-FFF2-40B4-BE49-F238E27FC236}">
                <a16:creationId xmlns:a16="http://schemas.microsoft.com/office/drawing/2014/main" id="{212B4273-8DF7-9189-8603-7AEB612CC979}"/>
              </a:ext>
            </a:extLst>
          </p:cNvPr>
          <p:cNvSpPr txBox="1"/>
          <p:nvPr/>
        </p:nvSpPr>
        <p:spPr>
          <a:xfrm>
            <a:off x="10105665" y="466990"/>
            <a:ext cx="1622559" cy="338554"/>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r"/>
            <a:r>
              <a:rPr lang="en-US" sz="1600" dirty="0">
                <a:solidFill>
                  <a:schemeClr val="bg2">
                    <a:lumMod val="75000"/>
                  </a:schemeClr>
                </a:solidFill>
                <a:latin typeface="Albert Sans" pitchFamily="2" charset="0"/>
              </a:rPr>
              <a:t>Thesis Defense</a:t>
            </a:r>
            <a:endParaRPr lang="en-ID" sz="1600" dirty="0">
              <a:solidFill>
                <a:schemeClr val="bg2">
                  <a:lumMod val="75000"/>
                </a:schemeClr>
              </a:solidFill>
              <a:latin typeface="Albert Sans" pitchFamily="2" charset="0"/>
            </a:endParaRPr>
          </a:p>
        </p:txBody>
      </p:sp>
      <p:sp>
        <p:nvSpPr>
          <p:cNvPr id="29" name="Picture Placeholder 28">
            <a:extLst>
              <a:ext uri="{FF2B5EF4-FFF2-40B4-BE49-F238E27FC236}">
                <a16:creationId xmlns:a16="http://schemas.microsoft.com/office/drawing/2014/main" id="{0CD4B4F5-7BB5-D08A-4F0E-8D0BE3C8198B}"/>
              </a:ext>
            </a:extLst>
          </p:cNvPr>
          <p:cNvSpPr>
            <a:spLocks noGrp="1"/>
          </p:cNvSpPr>
          <p:nvPr>
            <p:ph type="pic" sz="quarter" idx="10"/>
          </p:nvPr>
        </p:nvSpPr>
        <p:spPr/>
      </p:sp>
      <p:pic>
        <p:nvPicPr>
          <p:cNvPr id="17" name="Picture 16">
            <a:extLst>
              <a:ext uri="{FF2B5EF4-FFF2-40B4-BE49-F238E27FC236}">
                <a16:creationId xmlns:a16="http://schemas.microsoft.com/office/drawing/2014/main" id="{9C8778F4-382E-5D7F-ABCA-4BCE4DE3DA9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749" b="2041"/>
          <a:stretch/>
        </p:blipFill>
        <p:spPr>
          <a:xfrm>
            <a:off x="632418" y="1265134"/>
            <a:ext cx="5930900" cy="4925365"/>
          </a:xfrm>
          <a:prstGeom prst="rect">
            <a:avLst/>
          </a:prstGeom>
        </p:spPr>
      </p:pic>
      <p:sp>
        <p:nvSpPr>
          <p:cNvPr id="19" name="TextBox 18">
            <a:extLst>
              <a:ext uri="{FF2B5EF4-FFF2-40B4-BE49-F238E27FC236}">
                <a16:creationId xmlns:a16="http://schemas.microsoft.com/office/drawing/2014/main" id="{BEBF9E9C-EE67-C525-159C-CE8C66F9AEDD}"/>
              </a:ext>
            </a:extLst>
          </p:cNvPr>
          <p:cNvSpPr txBox="1"/>
          <p:nvPr/>
        </p:nvSpPr>
        <p:spPr>
          <a:xfrm>
            <a:off x="6772069" y="1298911"/>
            <a:ext cx="4152376" cy="1200329"/>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l"/>
            <a:r>
              <a:rPr lang="en-US" sz="72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Outcome</a:t>
            </a:r>
            <a:endParaRPr lang="en-ID" sz="72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cxnSp>
        <p:nvCxnSpPr>
          <p:cNvPr id="25" name="Straight Connector 24">
            <a:extLst>
              <a:ext uri="{FF2B5EF4-FFF2-40B4-BE49-F238E27FC236}">
                <a16:creationId xmlns:a16="http://schemas.microsoft.com/office/drawing/2014/main" id="{9D981028-5A2A-7F1E-8A33-C22A24C17E85}"/>
              </a:ext>
            </a:extLst>
          </p:cNvPr>
          <p:cNvCxnSpPr>
            <a:cxnSpLocks/>
          </p:cNvCxnSpPr>
          <p:nvPr/>
        </p:nvCxnSpPr>
        <p:spPr>
          <a:xfrm flipH="1">
            <a:off x="7515225" y="2977996"/>
            <a:ext cx="4676775"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756D99D7-EB52-6AB0-4B46-FBD300DF8324}"/>
              </a:ext>
            </a:extLst>
          </p:cNvPr>
          <p:cNvPicPr>
            <a:picLocks noChangeAspect="1"/>
          </p:cNvPicPr>
          <p:nvPr/>
        </p:nvPicPr>
        <p:blipFill>
          <a:blip r:embed="rId3"/>
          <a:stretch>
            <a:fillRect/>
          </a:stretch>
        </p:blipFill>
        <p:spPr>
          <a:xfrm>
            <a:off x="841169" y="1494636"/>
            <a:ext cx="5500206" cy="3093866"/>
          </a:xfrm>
          <a:prstGeom prst="rect">
            <a:avLst/>
          </a:prstGeom>
        </p:spPr>
      </p:pic>
    </p:spTree>
    <p:extLst>
      <p:ext uri="{BB962C8B-B14F-4D97-AF65-F5344CB8AC3E}">
        <p14:creationId xmlns:p14="http://schemas.microsoft.com/office/powerpoint/2010/main" val="3204946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7481533-CC9A-0847-ECDE-DC1F1EC001B9}"/>
              </a:ext>
            </a:extLst>
          </p:cNvPr>
          <p:cNvSpPr/>
          <p:nvPr/>
        </p:nvSpPr>
        <p:spPr>
          <a:xfrm>
            <a:off x="0" y="2067449"/>
            <a:ext cx="12192000" cy="2566765"/>
          </a:xfrm>
          <a:prstGeom prst="rect">
            <a:avLst/>
          </a:prstGeom>
          <a:solidFill>
            <a:srgbClr val="FFBB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TextBox 9">
            <a:extLst>
              <a:ext uri="{FF2B5EF4-FFF2-40B4-BE49-F238E27FC236}">
                <a16:creationId xmlns:a16="http://schemas.microsoft.com/office/drawing/2014/main" id="{EEEE05BA-502C-CA33-29B3-75CF78BCB46E}"/>
              </a:ext>
            </a:extLst>
          </p:cNvPr>
          <p:cNvSpPr txBox="1"/>
          <p:nvPr/>
        </p:nvSpPr>
        <p:spPr>
          <a:xfrm>
            <a:off x="728761" y="2400757"/>
            <a:ext cx="7577039" cy="1862048"/>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l"/>
            <a:r>
              <a:rPr lang="en-US" sz="11500" dirty="0">
                <a:solidFill>
                  <a:srgbClr val="282937"/>
                </a:solidFill>
                <a:latin typeface="Albert Sans Medium" pitchFamily="2" charset="0"/>
                <a:ea typeface="Urbanist SemiBold" panose="020B0A04040200000203" pitchFamily="34" charset="0"/>
                <a:cs typeface="Urbanist SemiBold" panose="020B0A04040200000203" pitchFamily="34" charset="0"/>
              </a:rPr>
              <a:t>Thank You</a:t>
            </a:r>
            <a:endParaRPr lang="en-ID" sz="11500" dirty="0">
              <a:solidFill>
                <a:srgbClr val="282937"/>
              </a:solidFill>
              <a:latin typeface="Albert Sans Medium" pitchFamily="2" charset="0"/>
              <a:ea typeface="Urbanist SemiBold" panose="020B0A04040200000203" pitchFamily="34" charset="0"/>
              <a:cs typeface="Urbanist SemiBold" panose="020B0A04040200000203" pitchFamily="34" charset="0"/>
            </a:endParaRPr>
          </a:p>
        </p:txBody>
      </p:sp>
      <p:cxnSp>
        <p:nvCxnSpPr>
          <p:cNvPr id="20" name="Straight Connector 19">
            <a:extLst>
              <a:ext uri="{FF2B5EF4-FFF2-40B4-BE49-F238E27FC236}">
                <a16:creationId xmlns:a16="http://schemas.microsoft.com/office/drawing/2014/main" id="{237CAEC4-2D94-4854-8BE6-358B53DE7B9C}"/>
              </a:ext>
            </a:extLst>
          </p:cNvPr>
          <p:cNvCxnSpPr>
            <a:cxnSpLocks/>
          </p:cNvCxnSpPr>
          <p:nvPr/>
        </p:nvCxnSpPr>
        <p:spPr>
          <a:xfrm>
            <a:off x="1084727" y="5549316"/>
            <a:ext cx="299197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703ACF7-F59B-BB83-F0E3-BE70DAE5E14D}"/>
              </a:ext>
            </a:extLst>
          </p:cNvPr>
          <p:cNvSpPr txBox="1"/>
          <p:nvPr/>
        </p:nvSpPr>
        <p:spPr>
          <a:xfrm>
            <a:off x="8096250" y="5755627"/>
            <a:ext cx="1919180" cy="40011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ID" sz="2000" b="1"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By Team Amigos</a:t>
            </a:r>
          </a:p>
        </p:txBody>
      </p:sp>
      <p:cxnSp>
        <p:nvCxnSpPr>
          <p:cNvPr id="29" name="Straight Connector 28">
            <a:extLst>
              <a:ext uri="{FF2B5EF4-FFF2-40B4-BE49-F238E27FC236}">
                <a16:creationId xmlns:a16="http://schemas.microsoft.com/office/drawing/2014/main" id="{D956B0DF-4777-9955-7CB0-851C4A3312E3}"/>
              </a:ext>
            </a:extLst>
          </p:cNvPr>
          <p:cNvCxnSpPr>
            <a:cxnSpLocks/>
          </p:cNvCxnSpPr>
          <p:nvPr/>
        </p:nvCxnSpPr>
        <p:spPr>
          <a:xfrm>
            <a:off x="4600013" y="5549316"/>
            <a:ext cx="299197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94486C6-1A28-3A66-D724-BD4B4BFECD39}"/>
              </a:ext>
            </a:extLst>
          </p:cNvPr>
          <p:cNvCxnSpPr>
            <a:cxnSpLocks/>
          </p:cNvCxnSpPr>
          <p:nvPr/>
        </p:nvCxnSpPr>
        <p:spPr>
          <a:xfrm>
            <a:off x="8172450" y="5549316"/>
            <a:ext cx="299197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0472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12F6CB87-A8D3-5DE9-54A1-D2E43CF5D856}"/>
              </a:ext>
            </a:extLst>
          </p:cNvPr>
          <p:cNvSpPr/>
          <p:nvPr/>
        </p:nvSpPr>
        <p:spPr>
          <a:xfrm>
            <a:off x="579410" y="3553432"/>
            <a:ext cx="7065357" cy="2771166"/>
          </a:xfrm>
          <a:prstGeom prst="roundRect">
            <a:avLst>
              <a:gd name="adj" fmla="val 6870"/>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800"/>
              </a:lnSpc>
              <a:spcAft>
                <a:spcPts val="1200"/>
              </a:spcAft>
            </a:pPr>
            <a:r>
              <a:rPr lang="en-IN" sz="1400" dirty="0">
                <a:solidFill>
                  <a:schemeClr val="tx1">
                    <a:lumMod val="95000"/>
                    <a:lumOff val="5000"/>
                  </a:schemeClr>
                </a:solidFill>
                <a:effectLst/>
                <a:latin typeface="Calibri" panose="020F0502020204030204" pitchFamily="34" charset="0"/>
                <a:ea typeface="Times New Roman" panose="02020603050405020304" pitchFamily="18" charset="0"/>
              </a:rPr>
              <a:t>The multi-tier application (three-tier, </a:t>
            </a:r>
            <a:r>
              <a:rPr lang="en-IN" sz="1400" i="1" dirty="0">
                <a:solidFill>
                  <a:schemeClr val="tx1">
                    <a:lumMod val="95000"/>
                    <a:lumOff val="5000"/>
                  </a:schemeClr>
                </a:solidFill>
                <a:effectLst/>
                <a:latin typeface="Calibri" panose="020F0502020204030204" pitchFamily="34" charset="0"/>
                <a:ea typeface="Times New Roman" panose="02020603050405020304" pitchFamily="18" charset="0"/>
              </a:rPr>
              <a:t>n</a:t>
            </a:r>
            <a:r>
              <a:rPr lang="en-IN" sz="1400" dirty="0">
                <a:solidFill>
                  <a:schemeClr val="tx1">
                    <a:lumMod val="95000"/>
                    <a:lumOff val="5000"/>
                  </a:schemeClr>
                </a:solidFill>
                <a:effectLst/>
                <a:latin typeface="Calibri" panose="020F0502020204030204" pitchFamily="34" charset="0"/>
                <a:ea typeface="Times New Roman" panose="02020603050405020304" pitchFamily="18" charset="0"/>
              </a:rPr>
              <a:t>-tier, and so forth.) has been a cornerstone architecture pattern for decades, and remains a popular pattern for user-facing applications. Although the language used to describe a multi-tier architecture varies, a multi-tier application generally consists of the following components:</a:t>
            </a:r>
            <a:endParaRPr lang="en-IN" sz="1400"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pPr marL="342900" lvl="0" indent="-342900">
              <a:lnSpc>
                <a:spcPts val="1800"/>
              </a:lnSpc>
              <a:buSzPts val="1000"/>
              <a:buFont typeface="Symbol" panose="05050102010706020507" pitchFamily="18" charset="2"/>
              <a:buChar char=""/>
              <a:tabLst>
                <a:tab pos="457200" algn="l"/>
              </a:tabLst>
            </a:pPr>
            <a:r>
              <a:rPr lang="en-IN" sz="1400" b="1" dirty="0">
                <a:solidFill>
                  <a:schemeClr val="tx1">
                    <a:lumMod val="95000"/>
                    <a:lumOff val="5000"/>
                  </a:schemeClr>
                </a:solidFill>
                <a:effectLst/>
                <a:latin typeface="Calibri" panose="020F0502020204030204" pitchFamily="34" charset="0"/>
                <a:ea typeface="Times New Roman" panose="02020603050405020304" pitchFamily="18" charset="0"/>
              </a:rPr>
              <a:t>Presentation tier</a:t>
            </a:r>
            <a:r>
              <a:rPr lang="en-IN" sz="1400" dirty="0">
                <a:solidFill>
                  <a:schemeClr val="tx1">
                    <a:lumMod val="95000"/>
                    <a:lumOff val="5000"/>
                  </a:schemeClr>
                </a:solidFill>
                <a:effectLst/>
                <a:latin typeface="Calibri" panose="020F0502020204030204" pitchFamily="34" charset="0"/>
                <a:ea typeface="Times New Roman" panose="02020603050405020304" pitchFamily="18" charset="0"/>
              </a:rPr>
              <a:t>: Component that the user directly interacts with (for example, webpages and mobile app UIs).</a:t>
            </a:r>
            <a:endParaRPr lang="en-IN" sz="1400"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pPr marL="342900" lvl="0" indent="-342900">
              <a:lnSpc>
                <a:spcPts val="1800"/>
              </a:lnSpc>
              <a:buSzPts val="1000"/>
              <a:buFont typeface="Symbol" panose="05050102010706020507" pitchFamily="18" charset="2"/>
              <a:buChar char=""/>
              <a:tabLst>
                <a:tab pos="457200" algn="l"/>
              </a:tabLst>
            </a:pPr>
            <a:r>
              <a:rPr lang="en-IN" sz="1400" b="1" dirty="0">
                <a:solidFill>
                  <a:schemeClr val="tx1">
                    <a:lumMod val="95000"/>
                    <a:lumOff val="5000"/>
                  </a:schemeClr>
                </a:solidFill>
                <a:effectLst/>
                <a:latin typeface="Calibri" panose="020F0502020204030204" pitchFamily="34" charset="0"/>
                <a:ea typeface="Times New Roman" panose="02020603050405020304" pitchFamily="18" charset="0"/>
              </a:rPr>
              <a:t>Logic tier</a:t>
            </a:r>
            <a:r>
              <a:rPr lang="en-IN" sz="1400" dirty="0">
                <a:solidFill>
                  <a:schemeClr val="tx1">
                    <a:lumMod val="95000"/>
                    <a:lumOff val="5000"/>
                  </a:schemeClr>
                </a:solidFill>
                <a:effectLst/>
                <a:latin typeface="Calibri" panose="020F0502020204030204" pitchFamily="34" charset="0"/>
                <a:ea typeface="Times New Roman" panose="02020603050405020304" pitchFamily="18" charset="0"/>
              </a:rPr>
              <a:t>: Code required to translate user actions to application functionality (for example, CRUD database operations and data processing).</a:t>
            </a:r>
            <a:endParaRPr lang="en-IN" sz="1400"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pPr marL="342900" lvl="0" indent="-342900">
              <a:lnSpc>
                <a:spcPts val="1800"/>
              </a:lnSpc>
              <a:buSzPts val="1000"/>
              <a:buFont typeface="Symbol" panose="05050102010706020507" pitchFamily="18" charset="2"/>
              <a:buChar char=""/>
              <a:tabLst>
                <a:tab pos="457200" algn="l"/>
              </a:tabLst>
            </a:pPr>
            <a:r>
              <a:rPr lang="en-IN" sz="1400" b="1" dirty="0">
                <a:solidFill>
                  <a:schemeClr val="tx1">
                    <a:lumMod val="95000"/>
                    <a:lumOff val="5000"/>
                  </a:schemeClr>
                </a:solidFill>
                <a:effectLst/>
                <a:latin typeface="Calibri" panose="020F0502020204030204" pitchFamily="34" charset="0"/>
                <a:ea typeface="Times New Roman" panose="02020603050405020304" pitchFamily="18" charset="0"/>
              </a:rPr>
              <a:t>Data tier</a:t>
            </a:r>
            <a:r>
              <a:rPr lang="en-IN" sz="1400" dirty="0">
                <a:solidFill>
                  <a:schemeClr val="tx1">
                    <a:lumMod val="95000"/>
                    <a:lumOff val="5000"/>
                  </a:schemeClr>
                </a:solidFill>
                <a:effectLst/>
                <a:latin typeface="Calibri" panose="020F0502020204030204" pitchFamily="34" charset="0"/>
                <a:ea typeface="Times New Roman" panose="02020603050405020304" pitchFamily="18" charset="0"/>
              </a:rPr>
              <a:t>: Storage media (for example, databases, object stores, caches and file systems) that hold the data relevant to the application.</a:t>
            </a:r>
            <a:endParaRPr lang="en-IN" sz="1400" dirty="0">
              <a:solidFill>
                <a:schemeClr val="tx1">
                  <a:lumMod val="95000"/>
                  <a:lumOff val="5000"/>
                </a:schemeClr>
              </a:solidFill>
              <a:effectLst/>
              <a:latin typeface="Times New Roman" panose="02020603050405020304" pitchFamily="18" charset="0"/>
              <a:ea typeface="Times New Roman" panose="02020603050405020304" pitchFamily="18" charset="0"/>
            </a:endParaRPr>
          </a:p>
        </p:txBody>
      </p:sp>
      <p:sp>
        <p:nvSpPr>
          <p:cNvPr id="21" name="Rectangle 20">
            <a:extLst>
              <a:ext uri="{FF2B5EF4-FFF2-40B4-BE49-F238E27FC236}">
                <a16:creationId xmlns:a16="http://schemas.microsoft.com/office/drawing/2014/main" id="{6E43019B-E613-7E1D-B0C9-DB5E62D82508}"/>
              </a:ext>
            </a:extLst>
          </p:cNvPr>
          <p:cNvSpPr/>
          <p:nvPr/>
        </p:nvSpPr>
        <p:spPr>
          <a:xfrm>
            <a:off x="0" y="0"/>
            <a:ext cx="8203842" cy="1282116"/>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extBox 11">
            <a:extLst>
              <a:ext uri="{FF2B5EF4-FFF2-40B4-BE49-F238E27FC236}">
                <a16:creationId xmlns:a16="http://schemas.microsoft.com/office/drawing/2014/main" id="{734BEDAD-64B8-DA3E-70AA-5D9CFBB11911}"/>
              </a:ext>
            </a:extLst>
          </p:cNvPr>
          <p:cNvSpPr txBox="1"/>
          <p:nvPr/>
        </p:nvSpPr>
        <p:spPr>
          <a:xfrm>
            <a:off x="10105665" y="466990"/>
            <a:ext cx="1622559" cy="338554"/>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r"/>
            <a:r>
              <a:rPr lang="en-US" sz="1600" dirty="0">
                <a:solidFill>
                  <a:schemeClr val="bg1">
                    <a:lumMod val="65000"/>
                  </a:schemeClr>
                </a:solidFill>
                <a:latin typeface="Albert Sans" pitchFamily="2" charset="0"/>
              </a:rPr>
              <a:t>Thesis Defense</a:t>
            </a:r>
            <a:endParaRPr lang="en-ID" sz="1600" dirty="0">
              <a:solidFill>
                <a:schemeClr val="bg1">
                  <a:lumMod val="65000"/>
                </a:schemeClr>
              </a:solidFill>
              <a:latin typeface="Albert Sans" pitchFamily="2" charset="0"/>
            </a:endParaRPr>
          </a:p>
        </p:txBody>
      </p:sp>
      <p:sp>
        <p:nvSpPr>
          <p:cNvPr id="13" name="TextBox 12">
            <a:extLst>
              <a:ext uri="{FF2B5EF4-FFF2-40B4-BE49-F238E27FC236}">
                <a16:creationId xmlns:a16="http://schemas.microsoft.com/office/drawing/2014/main" id="{19E2FF48-DA33-1C47-9EE2-FB1D5DE5EF26}"/>
              </a:ext>
            </a:extLst>
          </p:cNvPr>
          <p:cNvSpPr txBox="1"/>
          <p:nvPr/>
        </p:nvSpPr>
        <p:spPr>
          <a:xfrm>
            <a:off x="579410" y="1947062"/>
            <a:ext cx="5375189" cy="1200329"/>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72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Introduction</a:t>
            </a:r>
            <a:endParaRPr lang="en-ID" sz="72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22" name="TextBox 21">
            <a:extLst>
              <a:ext uri="{FF2B5EF4-FFF2-40B4-BE49-F238E27FC236}">
                <a16:creationId xmlns:a16="http://schemas.microsoft.com/office/drawing/2014/main" id="{30CB32A8-60EF-60F2-2AEB-2A387CE2AAD0}"/>
              </a:ext>
            </a:extLst>
          </p:cNvPr>
          <p:cNvSpPr txBox="1"/>
          <p:nvPr/>
        </p:nvSpPr>
        <p:spPr>
          <a:xfrm>
            <a:off x="5953653" y="1985631"/>
            <a:ext cx="524503" cy="52322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28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01</a:t>
            </a:r>
            <a:endParaRPr lang="en-ID" sz="28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cxnSp>
        <p:nvCxnSpPr>
          <p:cNvPr id="30" name="Straight Connector 29">
            <a:extLst>
              <a:ext uri="{FF2B5EF4-FFF2-40B4-BE49-F238E27FC236}">
                <a16:creationId xmlns:a16="http://schemas.microsoft.com/office/drawing/2014/main" id="{AAD1FB3C-896C-D256-0403-21D0D0DD3BA3}"/>
              </a:ext>
            </a:extLst>
          </p:cNvPr>
          <p:cNvCxnSpPr/>
          <p:nvPr/>
        </p:nvCxnSpPr>
        <p:spPr>
          <a:xfrm flipH="1">
            <a:off x="708075" y="3652553"/>
            <a:ext cx="7495767"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pic>
        <p:nvPicPr>
          <p:cNvPr id="2" name="Picture Placeholder 1">
            <a:extLst>
              <a:ext uri="{FF2B5EF4-FFF2-40B4-BE49-F238E27FC236}">
                <a16:creationId xmlns:a16="http://schemas.microsoft.com/office/drawing/2014/main" id="{BC5DBEA1-6470-5B33-0E5E-180A786EF963}"/>
              </a:ext>
            </a:extLst>
          </p:cNvPr>
          <p:cNvPicPr>
            <a:picLocks noGrp="1" noChangeAspect="1"/>
          </p:cNvPicPr>
          <p:nvPr>
            <p:ph type="pic" sz="quarter" idx="10"/>
          </p:nvPr>
        </p:nvPicPr>
        <p:blipFill>
          <a:blip r:embed="rId2"/>
          <a:srcRect l="6171" r="6171"/>
          <a:stretch>
            <a:fillRect/>
          </a:stretch>
        </p:blipFill>
        <p:spPr>
          <a:xfrm>
            <a:off x="8204200" y="8467"/>
            <a:ext cx="39878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3" name="TextBox 2">
            <a:extLst>
              <a:ext uri="{FF2B5EF4-FFF2-40B4-BE49-F238E27FC236}">
                <a16:creationId xmlns:a16="http://schemas.microsoft.com/office/drawing/2014/main" id="{1F9BF3F1-58C7-DFCC-B813-C76D684B450A}"/>
              </a:ext>
            </a:extLst>
          </p:cNvPr>
          <p:cNvSpPr txBox="1"/>
          <p:nvPr/>
        </p:nvSpPr>
        <p:spPr>
          <a:xfrm>
            <a:off x="463776" y="424636"/>
            <a:ext cx="3709957" cy="646331"/>
          </a:xfrm>
          <a:prstGeom prst="rect">
            <a:avLst/>
          </a:prstGeom>
          <a:noFill/>
        </p:spPr>
        <p:txBody>
          <a:bodyPr wrap="square" rtlCol="0">
            <a:spAutoFit/>
          </a:bodyPr>
          <a:lstStyle/>
          <a:p>
            <a:r>
              <a:rPr lang="en-IN" sz="3600" b="1" dirty="0">
                <a:solidFill>
                  <a:schemeClr val="tx1">
                    <a:lumMod val="85000"/>
                    <a:lumOff val="15000"/>
                  </a:schemeClr>
                </a:solidFill>
              </a:rPr>
              <a:t>Scope of Project</a:t>
            </a:r>
          </a:p>
        </p:txBody>
      </p:sp>
    </p:spTree>
    <p:extLst>
      <p:ext uri="{BB962C8B-B14F-4D97-AF65-F5344CB8AC3E}">
        <p14:creationId xmlns:p14="http://schemas.microsoft.com/office/powerpoint/2010/main" val="1258675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43019B-E613-7E1D-B0C9-DB5E62D82508}"/>
              </a:ext>
            </a:extLst>
          </p:cNvPr>
          <p:cNvSpPr/>
          <p:nvPr/>
        </p:nvSpPr>
        <p:spPr>
          <a:xfrm>
            <a:off x="0" y="0"/>
            <a:ext cx="8203842" cy="1282116"/>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3200" dirty="0"/>
              <a:t>IMPLEMENTATION</a:t>
            </a:r>
          </a:p>
        </p:txBody>
      </p:sp>
      <p:sp>
        <p:nvSpPr>
          <p:cNvPr id="12" name="TextBox 11">
            <a:extLst>
              <a:ext uri="{FF2B5EF4-FFF2-40B4-BE49-F238E27FC236}">
                <a16:creationId xmlns:a16="http://schemas.microsoft.com/office/drawing/2014/main" id="{734BEDAD-64B8-DA3E-70AA-5D9CFBB11911}"/>
              </a:ext>
            </a:extLst>
          </p:cNvPr>
          <p:cNvSpPr txBox="1"/>
          <p:nvPr/>
        </p:nvSpPr>
        <p:spPr>
          <a:xfrm>
            <a:off x="10105665" y="466990"/>
            <a:ext cx="1622559" cy="338554"/>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r"/>
            <a:r>
              <a:rPr lang="en-US" sz="1600" dirty="0">
                <a:solidFill>
                  <a:schemeClr val="bg1">
                    <a:lumMod val="65000"/>
                  </a:schemeClr>
                </a:solidFill>
                <a:latin typeface="Albert Sans" pitchFamily="2" charset="0"/>
              </a:rPr>
              <a:t>Thesis Defense</a:t>
            </a:r>
            <a:endParaRPr lang="en-ID" sz="1600" dirty="0">
              <a:solidFill>
                <a:schemeClr val="bg1">
                  <a:lumMod val="65000"/>
                </a:schemeClr>
              </a:solidFill>
              <a:latin typeface="Albert Sans" pitchFamily="2" charset="0"/>
            </a:endParaRPr>
          </a:p>
        </p:txBody>
      </p:sp>
      <p:sp>
        <p:nvSpPr>
          <p:cNvPr id="5" name="AutoShape 2">
            <a:extLst>
              <a:ext uri="{FF2B5EF4-FFF2-40B4-BE49-F238E27FC236}">
                <a16:creationId xmlns:a16="http://schemas.microsoft.com/office/drawing/2014/main" id="{7A2177C8-6B29-E8F7-DFAB-0FAAEEFB2E0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1239CECF-50AC-B520-1947-52525B72F08C}"/>
              </a:ext>
            </a:extLst>
          </p:cNvPr>
          <p:cNvPicPr>
            <a:picLocks noChangeAspect="1"/>
          </p:cNvPicPr>
          <p:nvPr/>
        </p:nvPicPr>
        <p:blipFill>
          <a:blip r:embed="rId3"/>
          <a:stretch>
            <a:fillRect/>
          </a:stretch>
        </p:blipFill>
        <p:spPr>
          <a:xfrm>
            <a:off x="-83127" y="0"/>
            <a:ext cx="12751723" cy="6858000"/>
          </a:xfrm>
          <a:prstGeom prst="rect">
            <a:avLst/>
          </a:prstGeom>
        </p:spPr>
      </p:pic>
    </p:spTree>
    <p:extLst>
      <p:ext uri="{BB962C8B-B14F-4D97-AF65-F5344CB8AC3E}">
        <p14:creationId xmlns:p14="http://schemas.microsoft.com/office/powerpoint/2010/main" val="1099615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ABD257DE-84CF-F52F-97AD-C2B9A4CF6AFE}"/>
              </a:ext>
            </a:extLst>
          </p:cNvPr>
          <p:cNvSpPr/>
          <p:nvPr/>
        </p:nvSpPr>
        <p:spPr>
          <a:xfrm>
            <a:off x="611525" y="3975652"/>
            <a:ext cx="5136133" cy="2333072"/>
          </a:xfrm>
          <a:prstGeom prst="roundRect">
            <a:avLst>
              <a:gd name="adj" fmla="val 6870"/>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IN" sz="1100" spc="75" dirty="0">
                <a:solidFill>
                  <a:schemeClr val="tx1">
                    <a:lumMod val="95000"/>
                    <a:lumOff val="5000"/>
                  </a:schemeClr>
                </a:solidFill>
                <a:effectLst/>
                <a:latin typeface="Calibri" panose="020F0502020204030204" pitchFamily="34" charset="0"/>
                <a:ea typeface="Times New Roman" panose="02020603050405020304" pitchFamily="18" charset="0"/>
                <a:cs typeface="Times New Roman" panose="02020603050405020304" pitchFamily="18" charset="0"/>
              </a:rPr>
              <a:t>REQUIREMENTS:-</a:t>
            </a:r>
          </a:p>
          <a:p>
            <a:pPr marL="342900" lvl="0" indent="-342900">
              <a:lnSpc>
                <a:spcPct val="107000"/>
              </a:lnSpc>
              <a:spcAft>
                <a:spcPts val="800"/>
              </a:spcAft>
              <a:buFont typeface="Wingdings" panose="05000000000000000000" pitchFamily="2" charset="2"/>
              <a:buChar char=""/>
            </a:pPr>
            <a:r>
              <a:rPr lang="en-IN" sz="1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Cloud Platform AWS </a:t>
            </a:r>
          </a:p>
          <a:p>
            <a:pPr>
              <a:lnSpc>
                <a:spcPct val="107000"/>
              </a:lnSpc>
              <a:spcAft>
                <a:spcPts val="800"/>
              </a:spcAft>
            </a:pPr>
            <a:r>
              <a:rPr lang="en-IN" sz="1100" spc="75" dirty="0">
                <a:solidFill>
                  <a:schemeClr val="tx1">
                    <a:lumMod val="95000"/>
                    <a:lumOff val="5000"/>
                  </a:schemeClr>
                </a:solidFill>
                <a:effectLst/>
                <a:latin typeface="Calibri" panose="020F0502020204030204" pitchFamily="34" charset="0"/>
                <a:ea typeface="Times New Roman" panose="02020603050405020304" pitchFamily="18" charset="0"/>
                <a:cs typeface="Times New Roman" panose="02020603050405020304" pitchFamily="18" charset="0"/>
              </a:rPr>
              <a:t>Required Services</a:t>
            </a:r>
          </a:p>
          <a:p>
            <a:pPr marL="342900" lvl="0" indent="-342900">
              <a:lnSpc>
                <a:spcPct val="107000"/>
              </a:lnSpc>
              <a:buFont typeface="Wingdings" panose="05000000000000000000" pitchFamily="2" charset="2"/>
              <a:buChar char=""/>
            </a:pPr>
            <a:r>
              <a:rPr lang="en-IN" sz="1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Amazon API Gateway   		</a:t>
            </a:r>
            <a:r>
              <a:rPr lang="en-IN" sz="1100"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1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Used for logic tier</a:t>
            </a:r>
          </a:p>
          <a:p>
            <a:pPr marL="342900" lvl="0" indent="-342900">
              <a:lnSpc>
                <a:spcPct val="107000"/>
              </a:lnSpc>
              <a:buFont typeface="Wingdings" panose="05000000000000000000" pitchFamily="2" charset="2"/>
              <a:buChar char=""/>
            </a:pPr>
            <a:r>
              <a:rPr lang="en-IN" sz="1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Amazon Lambda   		</a:t>
            </a:r>
            <a:r>
              <a:rPr lang="en-IN" sz="1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1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Used for logic tier</a:t>
            </a:r>
          </a:p>
          <a:p>
            <a:pPr marL="342900" lvl="0" indent="-342900">
              <a:lnSpc>
                <a:spcPct val="107000"/>
              </a:lnSpc>
              <a:buFont typeface="Wingdings" panose="05000000000000000000" pitchFamily="2" charset="2"/>
              <a:buChar char=""/>
            </a:pPr>
            <a:r>
              <a:rPr lang="en-IN" sz="1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Amazon CloudFront   		</a:t>
            </a:r>
            <a:r>
              <a:rPr lang="en-IN" sz="1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1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Used for Presentation tier</a:t>
            </a:r>
          </a:p>
          <a:p>
            <a:pPr marL="342900" lvl="0" indent="-342900">
              <a:lnSpc>
                <a:spcPct val="107000"/>
              </a:lnSpc>
              <a:buFont typeface="Wingdings" panose="05000000000000000000" pitchFamily="2" charset="2"/>
              <a:buChar char=""/>
            </a:pPr>
            <a:r>
              <a:rPr lang="en-IN" sz="1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Amazon Simple Storage Service  	 </a:t>
            </a:r>
            <a:r>
              <a:rPr lang="en-IN" sz="1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1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Used for Presentation tier</a:t>
            </a:r>
          </a:p>
          <a:p>
            <a:pPr marL="342900" lvl="0" indent="-342900">
              <a:lnSpc>
                <a:spcPct val="107000"/>
              </a:lnSpc>
              <a:buFont typeface="Wingdings" panose="05000000000000000000" pitchFamily="2" charset="2"/>
              <a:buChar char=""/>
            </a:pPr>
            <a:r>
              <a:rPr lang="en-IN" sz="1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Amazon Aurora   		</a:t>
            </a:r>
            <a:r>
              <a:rPr lang="en-IN" sz="1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1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Used for Data tier</a:t>
            </a:r>
          </a:p>
          <a:p>
            <a:pPr marL="342900" lvl="0" indent="-342900">
              <a:lnSpc>
                <a:spcPct val="107000"/>
              </a:lnSpc>
              <a:spcAft>
                <a:spcPts val="800"/>
              </a:spcAft>
              <a:buFont typeface="Wingdings" panose="05000000000000000000" pitchFamily="2" charset="2"/>
              <a:buChar char=""/>
            </a:pPr>
            <a:r>
              <a:rPr lang="en-IN" sz="1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Amazon Dynamo DB   		</a:t>
            </a:r>
            <a:r>
              <a:rPr lang="en-IN" sz="1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1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Used for Data tier</a:t>
            </a:r>
          </a:p>
        </p:txBody>
      </p:sp>
      <p:sp>
        <p:nvSpPr>
          <p:cNvPr id="17" name="Rectangle 16">
            <a:extLst>
              <a:ext uri="{FF2B5EF4-FFF2-40B4-BE49-F238E27FC236}">
                <a16:creationId xmlns:a16="http://schemas.microsoft.com/office/drawing/2014/main" id="{F5949B8A-3CF5-611A-891B-AD4F81194274}"/>
              </a:ext>
            </a:extLst>
          </p:cNvPr>
          <p:cNvSpPr/>
          <p:nvPr/>
        </p:nvSpPr>
        <p:spPr>
          <a:xfrm>
            <a:off x="0" y="1305420"/>
            <a:ext cx="6444344" cy="2018351"/>
          </a:xfrm>
          <a:prstGeom prst="rect">
            <a:avLst/>
          </a:prstGeom>
          <a:solidFill>
            <a:srgbClr val="28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TextBox 14">
            <a:extLst>
              <a:ext uri="{FF2B5EF4-FFF2-40B4-BE49-F238E27FC236}">
                <a16:creationId xmlns:a16="http://schemas.microsoft.com/office/drawing/2014/main" id="{EE9AE414-4614-C877-81F2-A1023A2633BF}"/>
              </a:ext>
            </a:extLst>
          </p:cNvPr>
          <p:cNvSpPr txBox="1"/>
          <p:nvPr/>
        </p:nvSpPr>
        <p:spPr>
          <a:xfrm>
            <a:off x="10105665" y="466990"/>
            <a:ext cx="1622559" cy="338554"/>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r"/>
            <a:r>
              <a:rPr lang="en-US" sz="1600" dirty="0">
                <a:solidFill>
                  <a:schemeClr val="bg2">
                    <a:lumMod val="75000"/>
                  </a:schemeClr>
                </a:solidFill>
                <a:latin typeface="Albert Sans" pitchFamily="2" charset="0"/>
              </a:rPr>
              <a:t>Thesis Defense</a:t>
            </a:r>
            <a:endParaRPr lang="en-ID" sz="1600" dirty="0">
              <a:solidFill>
                <a:schemeClr val="bg2">
                  <a:lumMod val="75000"/>
                </a:schemeClr>
              </a:solidFill>
              <a:latin typeface="Albert Sans" pitchFamily="2" charset="0"/>
            </a:endParaRPr>
          </a:p>
        </p:txBody>
      </p:sp>
      <p:sp>
        <p:nvSpPr>
          <p:cNvPr id="16" name="TextBox 15">
            <a:extLst>
              <a:ext uri="{FF2B5EF4-FFF2-40B4-BE49-F238E27FC236}">
                <a16:creationId xmlns:a16="http://schemas.microsoft.com/office/drawing/2014/main" id="{A7D037D3-AB33-D65F-9CA2-31382DEA826C}"/>
              </a:ext>
            </a:extLst>
          </p:cNvPr>
          <p:cNvSpPr txBox="1"/>
          <p:nvPr/>
        </p:nvSpPr>
        <p:spPr>
          <a:xfrm>
            <a:off x="713733" y="1986859"/>
            <a:ext cx="5436524" cy="707886"/>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l"/>
            <a:r>
              <a:rPr lang="en-US" sz="4000" dirty="0">
                <a:solidFill>
                  <a:schemeClr val="bg1"/>
                </a:solidFill>
                <a:latin typeface="Albert Sans Medium" pitchFamily="2" charset="0"/>
                <a:ea typeface="Urbanist SemiBold" panose="020B0A04040200000203" pitchFamily="34" charset="0"/>
                <a:cs typeface="Urbanist SemiBold" panose="020B0A04040200000203" pitchFamily="34" charset="0"/>
              </a:rPr>
              <a:t>Tools and Technologies</a:t>
            </a:r>
            <a:endParaRPr lang="en-ID" sz="4000" dirty="0">
              <a:solidFill>
                <a:schemeClr val="bg1"/>
              </a:solidFill>
              <a:latin typeface="Albert Sans Medium" pitchFamily="2" charset="0"/>
              <a:ea typeface="Urbanist SemiBold" panose="020B0A04040200000203" pitchFamily="34" charset="0"/>
              <a:cs typeface="Urbanist SemiBold" panose="020B0A04040200000203" pitchFamily="34" charset="0"/>
            </a:endParaRPr>
          </a:p>
        </p:txBody>
      </p:sp>
      <p:sp>
        <p:nvSpPr>
          <p:cNvPr id="18" name="Rectangle 17">
            <a:extLst>
              <a:ext uri="{FF2B5EF4-FFF2-40B4-BE49-F238E27FC236}">
                <a16:creationId xmlns:a16="http://schemas.microsoft.com/office/drawing/2014/main" id="{9E09A232-5923-3302-D128-68239DA5F1D8}"/>
              </a:ext>
            </a:extLst>
          </p:cNvPr>
          <p:cNvSpPr/>
          <p:nvPr/>
        </p:nvSpPr>
        <p:spPr>
          <a:xfrm>
            <a:off x="6444344" y="1305420"/>
            <a:ext cx="5747656" cy="2018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19" name="TextBox 18">
            <a:extLst>
              <a:ext uri="{FF2B5EF4-FFF2-40B4-BE49-F238E27FC236}">
                <a16:creationId xmlns:a16="http://schemas.microsoft.com/office/drawing/2014/main" id="{118AB615-DB59-2710-7864-177CA6517766}"/>
              </a:ext>
            </a:extLst>
          </p:cNvPr>
          <p:cNvSpPr txBox="1"/>
          <p:nvPr/>
        </p:nvSpPr>
        <p:spPr>
          <a:xfrm>
            <a:off x="6991627" y="1725249"/>
            <a:ext cx="2701998" cy="707886"/>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l"/>
            <a:r>
              <a:rPr lang="en-US" sz="20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Faculty of Recorded Media Arts</a:t>
            </a:r>
            <a:endParaRPr lang="en-ID" sz="20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20" name="TextBox 19">
            <a:extLst>
              <a:ext uri="{FF2B5EF4-FFF2-40B4-BE49-F238E27FC236}">
                <a16:creationId xmlns:a16="http://schemas.microsoft.com/office/drawing/2014/main" id="{65B638E4-DDEE-671D-7889-CF61BF71AD87}"/>
              </a:ext>
            </a:extLst>
          </p:cNvPr>
          <p:cNvSpPr txBox="1"/>
          <p:nvPr/>
        </p:nvSpPr>
        <p:spPr>
          <a:xfrm>
            <a:off x="9878599" y="2433135"/>
            <a:ext cx="1762539" cy="523220"/>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r"/>
            <a:r>
              <a:rPr lang="en-US" sz="1400" dirty="0">
                <a:solidFill>
                  <a:schemeClr val="tx1">
                    <a:lumMod val="85000"/>
                    <a:lumOff val="15000"/>
                  </a:schemeClr>
                </a:solidFill>
                <a:latin typeface="Albert Sans" pitchFamily="2" charset="0"/>
                <a:ea typeface="Urbanist SemiBold" panose="020B0A04040200000203" pitchFamily="34" charset="0"/>
                <a:cs typeface="Urbanist SemiBold" panose="020B0A04040200000203" pitchFamily="34" charset="0"/>
              </a:rPr>
              <a:t>Department of Film and Television</a:t>
            </a:r>
            <a:endParaRPr lang="en-ID" sz="1400" dirty="0">
              <a:solidFill>
                <a:schemeClr val="tx1">
                  <a:lumMod val="85000"/>
                  <a:lumOff val="15000"/>
                </a:schemeClr>
              </a:solidFill>
              <a:latin typeface="Albert Sans" pitchFamily="2" charset="0"/>
              <a:ea typeface="Urbanist SemiBold" panose="020B0A04040200000203" pitchFamily="34" charset="0"/>
              <a:cs typeface="Urbanist SemiBold" panose="020B0A04040200000203" pitchFamily="34" charset="0"/>
            </a:endParaRPr>
          </a:p>
        </p:txBody>
      </p:sp>
      <p:pic>
        <p:nvPicPr>
          <p:cNvPr id="1028" name="Picture 4" descr="Amazon Web Services works with Adobe Experience Cloud as it reimagines B2B  marketing">
            <a:extLst>
              <a:ext uri="{FF2B5EF4-FFF2-40B4-BE49-F238E27FC236}">
                <a16:creationId xmlns:a16="http://schemas.microsoft.com/office/drawing/2014/main" id="{729C1D04-BD1D-DC6B-F6A9-2A5EFB6E742A}"/>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26419" r="2641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179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12F6CB87-A8D3-5DE9-54A1-D2E43CF5D856}"/>
              </a:ext>
            </a:extLst>
          </p:cNvPr>
          <p:cNvSpPr/>
          <p:nvPr/>
        </p:nvSpPr>
        <p:spPr>
          <a:xfrm>
            <a:off x="579410" y="4063534"/>
            <a:ext cx="7065357" cy="2261063"/>
          </a:xfrm>
          <a:prstGeom prst="roundRect">
            <a:avLst>
              <a:gd name="adj" fmla="val 6870"/>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Services Required: CloudFront and Amazon S3</a:t>
            </a:r>
          </a:p>
        </p:txBody>
      </p:sp>
      <p:sp>
        <p:nvSpPr>
          <p:cNvPr id="21" name="Rectangle 20">
            <a:extLst>
              <a:ext uri="{FF2B5EF4-FFF2-40B4-BE49-F238E27FC236}">
                <a16:creationId xmlns:a16="http://schemas.microsoft.com/office/drawing/2014/main" id="{6E43019B-E613-7E1D-B0C9-DB5E62D82508}"/>
              </a:ext>
            </a:extLst>
          </p:cNvPr>
          <p:cNvSpPr/>
          <p:nvPr/>
        </p:nvSpPr>
        <p:spPr>
          <a:xfrm>
            <a:off x="0" y="0"/>
            <a:ext cx="8203842" cy="1282116"/>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3200" dirty="0"/>
              <a:t>Tier One {PRESENTATION LAYER}</a:t>
            </a:r>
          </a:p>
        </p:txBody>
      </p:sp>
      <p:sp>
        <p:nvSpPr>
          <p:cNvPr id="12" name="TextBox 11">
            <a:extLst>
              <a:ext uri="{FF2B5EF4-FFF2-40B4-BE49-F238E27FC236}">
                <a16:creationId xmlns:a16="http://schemas.microsoft.com/office/drawing/2014/main" id="{734BEDAD-64B8-DA3E-70AA-5D9CFBB11911}"/>
              </a:ext>
            </a:extLst>
          </p:cNvPr>
          <p:cNvSpPr txBox="1"/>
          <p:nvPr/>
        </p:nvSpPr>
        <p:spPr>
          <a:xfrm>
            <a:off x="10105665" y="466990"/>
            <a:ext cx="1622559" cy="338554"/>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r"/>
            <a:r>
              <a:rPr lang="en-US" sz="1600" dirty="0">
                <a:solidFill>
                  <a:schemeClr val="bg1">
                    <a:lumMod val="65000"/>
                  </a:schemeClr>
                </a:solidFill>
                <a:latin typeface="Albert Sans" pitchFamily="2" charset="0"/>
              </a:rPr>
              <a:t>Thesis Defense</a:t>
            </a:r>
            <a:endParaRPr lang="en-ID" sz="1600" dirty="0">
              <a:solidFill>
                <a:schemeClr val="bg1">
                  <a:lumMod val="65000"/>
                </a:schemeClr>
              </a:solidFill>
              <a:latin typeface="Albert Sans" pitchFamily="2" charset="0"/>
            </a:endParaRPr>
          </a:p>
        </p:txBody>
      </p:sp>
      <p:cxnSp>
        <p:nvCxnSpPr>
          <p:cNvPr id="30" name="Straight Connector 29">
            <a:extLst>
              <a:ext uri="{FF2B5EF4-FFF2-40B4-BE49-F238E27FC236}">
                <a16:creationId xmlns:a16="http://schemas.microsoft.com/office/drawing/2014/main" id="{AAD1FB3C-896C-D256-0403-21D0D0DD3BA3}"/>
              </a:ext>
            </a:extLst>
          </p:cNvPr>
          <p:cNvCxnSpPr/>
          <p:nvPr/>
        </p:nvCxnSpPr>
        <p:spPr>
          <a:xfrm flipH="1">
            <a:off x="708075" y="3652553"/>
            <a:ext cx="7495767"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3" name="Rectangle: Rounded Corners 2">
            <a:extLst>
              <a:ext uri="{FF2B5EF4-FFF2-40B4-BE49-F238E27FC236}">
                <a16:creationId xmlns:a16="http://schemas.microsoft.com/office/drawing/2014/main" id="{F0E36775-99A5-41C6-5641-8BC56185276D}"/>
              </a:ext>
            </a:extLst>
          </p:cNvPr>
          <p:cNvSpPr/>
          <p:nvPr/>
        </p:nvSpPr>
        <p:spPr>
          <a:xfrm>
            <a:off x="455122" y="1542293"/>
            <a:ext cx="7065357" cy="2261063"/>
          </a:xfrm>
          <a:prstGeom prst="roundRect">
            <a:avLst>
              <a:gd name="adj" fmla="val 6870"/>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b="0" i="0" dirty="0">
                <a:solidFill>
                  <a:schemeClr val="tx1">
                    <a:lumMod val="95000"/>
                    <a:lumOff val="5000"/>
                  </a:schemeClr>
                </a:solidFill>
                <a:effectLst/>
                <a:latin typeface="Söhne"/>
              </a:rPr>
              <a:t>Presentation Tier: The presentation tier is responsible for handling user requests and rendering the application's user interface. AWS provides several services that can be used to build this tier, such as Amazon S3 for hosting static web content, AWS Elastic Beanstalk for deploying and managing web applications, or AWS App Runner for quickly deploying containerized applications.</a:t>
            </a:r>
          </a:p>
        </p:txBody>
      </p:sp>
      <p:pic>
        <p:nvPicPr>
          <p:cNvPr id="7" name="Picture Placeholder 6" descr="Graphical user interface, application, Word&#10;&#10;Description automatically generated">
            <a:extLst>
              <a:ext uri="{FF2B5EF4-FFF2-40B4-BE49-F238E27FC236}">
                <a16:creationId xmlns:a16="http://schemas.microsoft.com/office/drawing/2014/main" id="{23533CB5-B801-7B4B-D8CE-50C21C6ED4F7}"/>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33646" r="33646"/>
          <a:stretch>
            <a:fillRect/>
          </a:stretch>
        </p:blipFill>
        <p:spPr/>
      </p:pic>
    </p:spTree>
    <p:extLst>
      <p:ext uri="{BB962C8B-B14F-4D97-AF65-F5344CB8AC3E}">
        <p14:creationId xmlns:p14="http://schemas.microsoft.com/office/powerpoint/2010/main" val="3169636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12F6CB87-A8D3-5DE9-54A1-D2E43CF5D856}"/>
              </a:ext>
            </a:extLst>
          </p:cNvPr>
          <p:cNvSpPr/>
          <p:nvPr/>
        </p:nvSpPr>
        <p:spPr>
          <a:xfrm>
            <a:off x="579410" y="4063534"/>
            <a:ext cx="7065357" cy="2261063"/>
          </a:xfrm>
          <a:prstGeom prst="roundRect">
            <a:avLst>
              <a:gd name="adj" fmla="val 6870"/>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Services Required: AWS LAMBDA AND AMAZON AURORA</a:t>
            </a:r>
          </a:p>
        </p:txBody>
      </p:sp>
      <p:sp>
        <p:nvSpPr>
          <p:cNvPr id="21" name="Rectangle 20">
            <a:extLst>
              <a:ext uri="{FF2B5EF4-FFF2-40B4-BE49-F238E27FC236}">
                <a16:creationId xmlns:a16="http://schemas.microsoft.com/office/drawing/2014/main" id="{6E43019B-E613-7E1D-B0C9-DB5E62D82508}"/>
              </a:ext>
            </a:extLst>
          </p:cNvPr>
          <p:cNvSpPr/>
          <p:nvPr/>
        </p:nvSpPr>
        <p:spPr>
          <a:xfrm>
            <a:off x="0" y="0"/>
            <a:ext cx="8203842" cy="1282116"/>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3200" dirty="0"/>
              <a:t>Tier Two {APPLICATION LAYER}</a:t>
            </a:r>
          </a:p>
        </p:txBody>
      </p:sp>
      <p:sp>
        <p:nvSpPr>
          <p:cNvPr id="12" name="TextBox 11">
            <a:extLst>
              <a:ext uri="{FF2B5EF4-FFF2-40B4-BE49-F238E27FC236}">
                <a16:creationId xmlns:a16="http://schemas.microsoft.com/office/drawing/2014/main" id="{734BEDAD-64B8-DA3E-70AA-5D9CFBB11911}"/>
              </a:ext>
            </a:extLst>
          </p:cNvPr>
          <p:cNvSpPr txBox="1"/>
          <p:nvPr/>
        </p:nvSpPr>
        <p:spPr>
          <a:xfrm>
            <a:off x="10105665" y="466990"/>
            <a:ext cx="1622559" cy="338554"/>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r"/>
            <a:r>
              <a:rPr lang="en-US" sz="1600" dirty="0">
                <a:solidFill>
                  <a:schemeClr val="bg1">
                    <a:lumMod val="65000"/>
                  </a:schemeClr>
                </a:solidFill>
                <a:latin typeface="Albert Sans" pitchFamily="2" charset="0"/>
              </a:rPr>
              <a:t>Thesis Defense</a:t>
            </a:r>
            <a:endParaRPr lang="en-ID" sz="1600" dirty="0">
              <a:solidFill>
                <a:schemeClr val="bg1">
                  <a:lumMod val="65000"/>
                </a:schemeClr>
              </a:solidFill>
              <a:latin typeface="Albert Sans" pitchFamily="2" charset="0"/>
            </a:endParaRPr>
          </a:p>
        </p:txBody>
      </p:sp>
      <p:cxnSp>
        <p:nvCxnSpPr>
          <p:cNvPr id="30" name="Straight Connector 29">
            <a:extLst>
              <a:ext uri="{FF2B5EF4-FFF2-40B4-BE49-F238E27FC236}">
                <a16:creationId xmlns:a16="http://schemas.microsoft.com/office/drawing/2014/main" id="{AAD1FB3C-896C-D256-0403-21D0D0DD3BA3}"/>
              </a:ext>
            </a:extLst>
          </p:cNvPr>
          <p:cNvCxnSpPr/>
          <p:nvPr/>
        </p:nvCxnSpPr>
        <p:spPr>
          <a:xfrm flipH="1">
            <a:off x="708075" y="3652553"/>
            <a:ext cx="7495767"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3" name="Rectangle: Rounded Corners 2">
            <a:extLst>
              <a:ext uri="{FF2B5EF4-FFF2-40B4-BE49-F238E27FC236}">
                <a16:creationId xmlns:a16="http://schemas.microsoft.com/office/drawing/2014/main" id="{F0E36775-99A5-41C6-5641-8BC56185276D}"/>
              </a:ext>
            </a:extLst>
          </p:cNvPr>
          <p:cNvSpPr/>
          <p:nvPr/>
        </p:nvSpPr>
        <p:spPr>
          <a:xfrm>
            <a:off x="563977" y="1596981"/>
            <a:ext cx="7065357" cy="2261063"/>
          </a:xfrm>
          <a:prstGeom prst="roundRect">
            <a:avLst>
              <a:gd name="adj" fmla="val 6870"/>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Font typeface="+mj-lt"/>
              <a:buAutoNum type="arabicPeriod"/>
            </a:pPr>
            <a:r>
              <a:rPr lang="en-US" b="0" i="0" dirty="0">
                <a:solidFill>
                  <a:schemeClr val="tx1">
                    <a:lumMod val="95000"/>
                    <a:lumOff val="5000"/>
                  </a:schemeClr>
                </a:solidFill>
                <a:effectLst/>
                <a:latin typeface="Söhne"/>
              </a:rPr>
              <a:t>Application Tier: The application tier is responsible for implementing the application's business logic and processing user requests. AWS provides several services that can be used to build this tier, such as AWS Lambda for serverless computing, AWS EC2 for virtual servers, or AWS Elastic Kubernetes Service (EKS) for running and managing containerized applications.</a:t>
            </a:r>
          </a:p>
        </p:txBody>
      </p:sp>
      <p:sp>
        <p:nvSpPr>
          <p:cNvPr id="5" name="AutoShape 2">
            <a:extLst>
              <a:ext uri="{FF2B5EF4-FFF2-40B4-BE49-F238E27FC236}">
                <a16:creationId xmlns:a16="http://schemas.microsoft.com/office/drawing/2014/main" id="{7A2177C8-6B29-E8F7-DFAB-0FAAEEFB2E0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Picture Placeholder 14">
            <a:extLst>
              <a:ext uri="{FF2B5EF4-FFF2-40B4-BE49-F238E27FC236}">
                <a16:creationId xmlns:a16="http://schemas.microsoft.com/office/drawing/2014/main" id="{DD81E5A9-3171-888A-E849-A37501859B46}"/>
              </a:ext>
            </a:extLst>
          </p:cNvPr>
          <p:cNvSpPr>
            <a:spLocks noGrp="1"/>
          </p:cNvSpPr>
          <p:nvPr>
            <p:ph type="pic" sz="quarter" idx="10"/>
          </p:nvPr>
        </p:nvSpPr>
        <p:spPr/>
      </p:sp>
      <p:pic>
        <p:nvPicPr>
          <p:cNvPr id="17" name="Picture 16">
            <a:extLst>
              <a:ext uri="{FF2B5EF4-FFF2-40B4-BE49-F238E27FC236}">
                <a16:creationId xmlns:a16="http://schemas.microsoft.com/office/drawing/2014/main" id="{77CC5B62-F896-E8BA-0144-47F068B2D321}"/>
              </a:ext>
            </a:extLst>
          </p:cNvPr>
          <p:cNvPicPr>
            <a:picLocks noChangeAspect="1"/>
          </p:cNvPicPr>
          <p:nvPr/>
        </p:nvPicPr>
        <p:blipFill>
          <a:blip r:embed="rId3"/>
          <a:stretch>
            <a:fillRect/>
          </a:stretch>
        </p:blipFill>
        <p:spPr>
          <a:xfrm rot="5400000">
            <a:off x="6795295" y="1461295"/>
            <a:ext cx="6805250" cy="3988158"/>
          </a:xfrm>
          <a:prstGeom prst="rect">
            <a:avLst/>
          </a:prstGeom>
        </p:spPr>
      </p:pic>
    </p:spTree>
    <p:extLst>
      <p:ext uri="{BB962C8B-B14F-4D97-AF65-F5344CB8AC3E}">
        <p14:creationId xmlns:p14="http://schemas.microsoft.com/office/powerpoint/2010/main" val="1702520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12F6CB87-A8D3-5DE9-54A1-D2E43CF5D856}"/>
              </a:ext>
            </a:extLst>
          </p:cNvPr>
          <p:cNvSpPr/>
          <p:nvPr/>
        </p:nvSpPr>
        <p:spPr>
          <a:xfrm>
            <a:off x="579410" y="4063534"/>
            <a:ext cx="7065357" cy="2261063"/>
          </a:xfrm>
          <a:prstGeom prst="roundRect">
            <a:avLst>
              <a:gd name="adj" fmla="val 6870"/>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Services Required: AWS </a:t>
            </a:r>
            <a:r>
              <a:rPr lang="en-US" sz="2000" dirty="0">
                <a:solidFill>
                  <a:schemeClr val="tx1">
                    <a:lumMod val="95000"/>
                    <a:lumOff val="5000"/>
                  </a:schemeClr>
                </a:solidFill>
                <a:latin typeface="SimSun" panose="02010600030101010101" pitchFamily="2" charset="-122"/>
                <a:ea typeface="SimSun" panose="02010600030101010101" pitchFamily="2" charset="-122"/>
              </a:rPr>
              <a:t>AURORA AND RDS</a:t>
            </a:r>
            <a:endParaRPr lang="en-US" sz="2000" b="0" i="0" dirty="0">
              <a:solidFill>
                <a:schemeClr val="tx1">
                  <a:lumMod val="95000"/>
                  <a:lumOff val="5000"/>
                </a:schemeClr>
              </a:solidFill>
              <a:effectLst/>
              <a:latin typeface="SimSun" panose="02010600030101010101" pitchFamily="2" charset="-122"/>
              <a:ea typeface="SimSun" panose="02010600030101010101" pitchFamily="2" charset="-122"/>
            </a:endParaRPr>
          </a:p>
        </p:txBody>
      </p:sp>
      <p:sp>
        <p:nvSpPr>
          <p:cNvPr id="21" name="Rectangle 20">
            <a:extLst>
              <a:ext uri="{FF2B5EF4-FFF2-40B4-BE49-F238E27FC236}">
                <a16:creationId xmlns:a16="http://schemas.microsoft.com/office/drawing/2014/main" id="{6E43019B-E613-7E1D-B0C9-DB5E62D82508}"/>
              </a:ext>
            </a:extLst>
          </p:cNvPr>
          <p:cNvSpPr/>
          <p:nvPr/>
        </p:nvSpPr>
        <p:spPr>
          <a:xfrm>
            <a:off x="0" y="0"/>
            <a:ext cx="8203842" cy="1282116"/>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3200" dirty="0"/>
              <a:t>Tier Three {DATABASDE LAYER}</a:t>
            </a:r>
          </a:p>
        </p:txBody>
      </p:sp>
      <p:sp>
        <p:nvSpPr>
          <p:cNvPr id="12" name="TextBox 11">
            <a:extLst>
              <a:ext uri="{FF2B5EF4-FFF2-40B4-BE49-F238E27FC236}">
                <a16:creationId xmlns:a16="http://schemas.microsoft.com/office/drawing/2014/main" id="{734BEDAD-64B8-DA3E-70AA-5D9CFBB11911}"/>
              </a:ext>
            </a:extLst>
          </p:cNvPr>
          <p:cNvSpPr txBox="1"/>
          <p:nvPr/>
        </p:nvSpPr>
        <p:spPr>
          <a:xfrm>
            <a:off x="10105665" y="466990"/>
            <a:ext cx="1622559" cy="338554"/>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r"/>
            <a:r>
              <a:rPr lang="en-US" sz="1600" dirty="0">
                <a:solidFill>
                  <a:schemeClr val="bg1">
                    <a:lumMod val="65000"/>
                  </a:schemeClr>
                </a:solidFill>
                <a:latin typeface="Albert Sans" pitchFamily="2" charset="0"/>
              </a:rPr>
              <a:t>Thesis Defense</a:t>
            </a:r>
            <a:endParaRPr lang="en-ID" sz="1600" dirty="0">
              <a:solidFill>
                <a:schemeClr val="bg1">
                  <a:lumMod val="65000"/>
                </a:schemeClr>
              </a:solidFill>
              <a:latin typeface="Albert Sans" pitchFamily="2" charset="0"/>
            </a:endParaRPr>
          </a:p>
        </p:txBody>
      </p:sp>
      <p:cxnSp>
        <p:nvCxnSpPr>
          <p:cNvPr id="30" name="Straight Connector 29">
            <a:extLst>
              <a:ext uri="{FF2B5EF4-FFF2-40B4-BE49-F238E27FC236}">
                <a16:creationId xmlns:a16="http://schemas.microsoft.com/office/drawing/2014/main" id="{AAD1FB3C-896C-D256-0403-21D0D0DD3BA3}"/>
              </a:ext>
            </a:extLst>
          </p:cNvPr>
          <p:cNvCxnSpPr/>
          <p:nvPr/>
        </p:nvCxnSpPr>
        <p:spPr>
          <a:xfrm flipH="1">
            <a:off x="708075" y="3652553"/>
            <a:ext cx="7495767"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3" name="Rectangle: Rounded Corners 2">
            <a:extLst>
              <a:ext uri="{FF2B5EF4-FFF2-40B4-BE49-F238E27FC236}">
                <a16:creationId xmlns:a16="http://schemas.microsoft.com/office/drawing/2014/main" id="{F0E36775-99A5-41C6-5641-8BC56185276D}"/>
              </a:ext>
            </a:extLst>
          </p:cNvPr>
          <p:cNvSpPr/>
          <p:nvPr/>
        </p:nvSpPr>
        <p:spPr>
          <a:xfrm>
            <a:off x="563977" y="1596981"/>
            <a:ext cx="7065357" cy="2261063"/>
          </a:xfrm>
          <a:prstGeom prst="roundRect">
            <a:avLst>
              <a:gd name="adj" fmla="val 6870"/>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000" b="0" i="0" dirty="0">
                <a:solidFill>
                  <a:schemeClr val="tx1">
                    <a:lumMod val="95000"/>
                    <a:lumOff val="5000"/>
                  </a:schemeClr>
                </a:solidFill>
                <a:effectLst/>
                <a:latin typeface="Söhne"/>
              </a:rPr>
              <a:t>Database Tier: The database tier is responsible for storing and managing the application's data. AWS provides several services that can be used to build this tier, such as Amazon RDS for running and managing relational databases, Amazon DynamoDB for NoSQL databases, or Amazon Aurora for high-performance databases.</a:t>
            </a:r>
          </a:p>
        </p:txBody>
      </p:sp>
      <p:sp>
        <p:nvSpPr>
          <p:cNvPr id="5" name="AutoShape 2">
            <a:extLst>
              <a:ext uri="{FF2B5EF4-FFF2-40B4-BE49-F238E27FC236}">
                <a16:creationId xmlns:a16="http://schemas.microsoft.com/office/drawing/2014/main" id="{7A2177C8-6B29-E8F7-DFAB-0FAAEEFB2E0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Placeholder 3">
            <a:extLst>
              <a:ext uri="{FF2B5EF4-FFF2-40B4-BE49-F238E27FC236}">
                <a16:creationId xmlns:a16="http://schemas.microsoft.com/office/drawing/2014/main" id="{B4E97303-C1B2-2923-175A-7277EF9044F2}"/>
              </a:ext>
            </a:extLst>
          </p:cNvPr>
          <p:cNvPicPr>
            <a:picLocks noGrp="1" noChangeAspect="1"/>
          </p:cNvPicPr>
          <p:nvPr>
            <p:ph type="pic" sz="quarter" idx="10"/>
          </p:nvPr>
        </p:nvPicPr>
        <p:blipFill rotWithShape="1">
          <a:blip r:embed="rId3"/>
          <a:srcRect l="13648" t="2222" r="2944" b="-2222"/>
          <a:stretch/>
        </p:blipFill>
        <p:spPr>
          <a:xfrm>
            <a:off x="7644767" y="0"/>
            <a:ext cx="5784475" cy="6858000"/>
          </a:xfrm>
        </p:spPr>
      </p:pic>
    </p:spTree>
    <p:extLst>
      <p:ext uri="{BB962C8B-B14F-4D97-AF65-F5344CB8AC3E}">
        <p14:creationId xmlns:p14="http://schemas.microsoft.com/office/powerpoint/2010/main" val="3283710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996576-9B7C-8B78-ACF7-0EE4FE1A5E74}"/>
              </a:ext>
            </a:extLst>
          </p:cNvPr>
          <p:cNvSpPr/>
          <p:nvPr/>
        </p:nvSpPr>
        <p:spPr>
          <a:xfrm>
            <a:off x="-2" y="3190876"/>
            <a:ext cx="12192002" cy="269398"/>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Rectangle 21">
            <a:extLst>
              <a:ext uri="{FF2B5EF4-FFF2-40B4-BE49-F238E27FC236}">
                <a16:creationId xmlns:a16="http://schemas.microsoft.com/office/drawing/2014/main" id="{FBF913CA-5969-98C0-6711-D4EE859A45D4}"/>
              </a:ext>
            </a:extLst>
          </p:cNvPr>
          <p:cNvSpPr/>
          <p:nvPr/>
        </p:nvSpPr>
        <p:spPr>
          <a:xfrm>
            <a:off x="-2" y="0"/>
            <a:ext cx="12192001" cy="3190876"/>
          </a:xfrm>
          <a:prstGeom prst="rect">
            <a:avLst/>
          </a:prstGeom>
          <a:solidFill>
            <a:srgbClr val="28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TextBox 16">
            <a:extLst>
              <a:ext uri="{FF2B5EF4-FFF2-40B4-BE49-F238E27FC236}">
                <a16:creationId xmlns:a16="http://schemas.microsoft.com/office/drawing/2014/main" id="{52CB2882-C914-F1D5-980B-76CFCECB36F3}"/>
              </a:ext>
            </a:extLst>
          </p:cNvPr>
          <p:cNvSpPr txBox="1"/>
          <p:nvPr/>
        </p:nvSpPr>
        <p:spPr>
          <a:xfrm>
            <a:off x="757464" y="552995"/>
            <a:ext cx="4734782" cy="2308324"/>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l"/>
            <a:r>
              <a:rPr lang="en-US" sz="4800" dirty="0">
                <a:solidFill>
                  <a:schemeClr val="bg1"/>
                </a:solidFill>
                <a:latin typeface="Albert Sans Medium" pitchFamily="2" charset="0"/>
                <a:ea typeface="Urbanist SemiBold" panose="020B0A04040200000203" pitchFamily="34" charset="0"/>
                <a:cs typeface="Urbanist SemiBold" panose="020B0A04040200000203" pitchFamily="34" charset="0"/>
              </a:rPr>
              <a:t>Construction of 3-tier Architecture using AWS</a:t>
            </a:r>
            <a:endParaRPr lang="en-ID" sz="4800" dirty="0">
              <a:solidFill>
                <a:schemeClr val="bg1"/>
              </a:solidFill>
              <a:latin typeface="Albert Sans Medium" pitchFamily="2" charset="0"/>
              <a:ea typeface="Urbanist SemiBold" panose="020B0A04040200000203" pitchFamily="34" charset="0"/>
              <a:cs typeface="Urbanist SemiBold" panose="020B0A04040200000203" pitchFamily="34" charset="0"/>
            </a:endParaRPr>
          </a:p>
        </p:txBody>
      </p:sp>
      <p:sp>
        <p:nvSpPr>
          <p:cNvPr id="18" name="TextBox 17">
            <a:extLst>
              <a:ext uri="{FF2B5EF4-FFF2-40B4-BE49-F238E27FC236}">
                <a16:creationId xmlns:a16="http://schemas.microsoft.com/office/drawing/2014/main" id="{545083CE-76FB-849C-BEC4-CF1D5AEC7CE4}"/>
              </a:ext>
            </a:extLst>
          </p:cNvPr>
          <p:cNvSpPr txBox="1"/>
          <p:nvPr/>
        </p:nvSpPr>
        <p:spPr>
          <a:xfrm>
            <a:off x="5442858" y="1285116"/>
            <a:ext cx="636713" cy="52322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2800" dirty="0">
                <a:solidFill>
                  <a:schemeClr val="bg1"/>
                </a:solidFill>
                <a:latin typeface="Albert Sans Medium" pitchFamily="2" charset="0"/>
                <a:ea typeface="Urbanist SemiBold" panose="020B0A04040200000203" pitchFamily="34" charset="0"/>
                <a:cs typeface="Urbanist SemiBold" panose="020B0A04040200000203" pitchFamily="34" charset="0"/>
              </a:rPr>
              <a:t>05</a:t>
            </a:r>
            <a:endParaRPr lang="en-ID" sz="2800" dirty="0">
              <a:solidFill>
                <a:schemeClr val="bg1"/>
              </a:solidFill>
              <a:latin typeface="Albert Sans Medium" pitchFamily="2" charset="0"/>
              <a:ea typeface="Urbanist SemiBold" panose="020B0A04040200000203" pitchFamily="34" charset="0"/>
              <a:cs typeface="Urbanist SemiBold" panose="020B0A04040200000203" pitchFamily="34" charset="0"/>
            </a:endParaRPr>
          </a:p>
        </p:txBody>
      </p:sp>
      <p:sp>
        <p:nvSpPr>
          <p:cNvPr id="9" name="Rectangle: Rounded Corners 8">
            <a:extLst>
              <a:ext uri="{FF2B5EF4-FFF2-40B4-BE49-F238E27FC236}">
                <a16:creationId xmlns:a16="http://schemas.microsoft.com/office/drawing/2014/main" id="{07CC1CB9-47A4-4F01-C878-80E95E86432E}"/>
              </a:ext>
            </a:extLst>
          </p:cNvPr>
          <p:cNvSpPr/>
          <p:nvPr/>
        </p:nvSpPr>
        <p:spPr>
          <a:xfrm>
            <a:off x="6885617" y="1282116"/>
            <a:ext cx="4548919" cy="1550532"/>
          </a:xfrm>
          <a:prstGeom prst="roundRect">
            <a:avLst>
              <a:gd name="adj" fmla="val 3201"/>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Rounded Corners 24">
            <a:extLst>
              <a:ext uri="{FF2B5EF4-FFF2-40B4-BE49-F238E27FC236}">
                <a16:creationId xmlns:a16="http://schemas.microsoft.com/office/drawing/2014/main" id="{E4C16326-FFE1-440F-0D3A-D2ADD061F0E9}"/>
              </a:ext>
            </a:extLst>
          </p:cNvPr>
          <p:cNvSpPr/>
          <p:nvPr/>
        </p:nvSpPr>
        <p:spPr>
          <a:xfrm>
            <a:off x="6885617" y="3020155"/>
            <a:ext cx="4548919" cy="1550532"/>
          </a:xfrm>
          <a:prstGeom prst="roundRect">
            <a:avLst>
              <a:gd name="adj" fmla="val 3201"/>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Rectangle: Rounded Corners 25">
            <a:extLst>
              <a:ext uri="{FF2B5EF4-FFF2-40B4-BE49-F238E27FC236}">
                <a16:creationId xmlns:a16="http://schemas.microsoft.com/office/drawing/2014/main" id="{FF3467DA-4B56-1E2E-D3B2-978A98751888}"/>
              </a:ext>
            </a:extLst>
          </p:cNvPr>
          <p:cNvSpPr/>
          <p:nvPr/>
        </p:nvSpPr>
        <p:spPr>
          <a:xfrm>
            <a:off x="6885617" y="4758193"/>
            <a:ext cx="4548919" cy="1550532"/>
          </a:xfrm>
          <a:prstGeom prst="roundRect">
            <a:avLst>
              <a:gd name="adj" fmla="val 3201"/>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TextBox 28">
            <a:extLst>
              <a:ext uri="{FF2B5EF4-FFF2-40B4-BE49-F238E27FC236}">
                <a16:creationId xmlns:a16="http://schemas.microsoft.com/office/drawing/2014/main" id="{9C65874D-46A9-574D-1C1D-ECA2A12C658E}"/>
              </a:ext>
            </a:extLst>
          </p:cNvPr>
          <p:cNvSpPr txBox="1"/>
          <p:nvPr/>
        </p:nvSpPr>
        <p:spPr>
          <a:xfrm>
            <a:off x="7137411" y="1921348"/>
            <a:ext cx="4045330" cy="606833"/>
          </a:xfrm>
          <a:prstGeom prst="rect">
            <a:avLst/>
          </a:prstGeom>
          <a:noFill/>
        </p:spPr>
        <p:txBody>
          <a:bodyPr wrap="square" rtlCol="0">
            <a:spAutoFit/>
          </a:bodyPr>
          <a:lstStyle/>
          <a:p>
            <a:pPr marL="171450" indent="-171450">
              <a:lnSpc>
                <a:spcPct val="200000"/>
              </a:lnSpc>
              <a:buFont typeface="Wingdings" panose="05000000000000000000" pitchFamily="2" charset="2"/>
              <a:buChar char="q"/>
            </a:pPr>
            <a:r>
              <a:rPr lang="en-US" sz="900" dirty="0">
                <a:latin typeface="Open Sans" panose="020B0606030504020204" pitchFamily="34" charset="0"/>
                <a:ea typeface="Open Sans" panose="020B0606030504020204" pitchFamily="34" charset="0"/>
                <a:cs typeface="Open Sans" panose="020B0606030504020204" pitchFamily="34" charset="0"/>
              </a:rPr>
              <a:t>Creating an</a:t>
            </a:r>
            <a:r>
              <a:rPr lang="en-US" sz="900" b="1" dirty="0">
                <a:latin typeface="Open Sans" panose="020B0606030504020204" pitchFamily="34" charset="0"/>
                <a:ea typeface="Open Sans" panose="020B0606030504020204" pitchFamily="34" charset="0"/>
                <a:cs typeface="Open Sans" panose="020B0606030504020204" pitchFamily="34" charset="0"/>
              </a:rPr>
              <a:t> VPC</a:t>
            </a:r>
            <a:r>
              <a:rPr lang="en-US" sz="900" dirty="0">
                <a:latin typeface="Open Sans" panose="020B0606030504020204" pitchFamily="34" charset="0"/>
                <a:ea typeface="Open Sans" panose="020B0606030504020204" pitchFamily="34" charset="0"/>
                <a:cs typeface="Open Sans" panose="020B0606030504020204" pitchFamily="34" charset="0"/>
              </a:rPr>
              <a:t>{virtual private cloud} with the subnets</a:t>
            </a:r>
          </a:p>
          <a:p>
            <a:pPr marL="171450" indent="-171450">
              <a:lnSpc>
                <a:spcPct val="200000"/>
              </a:lnSpc>
              <a:buFont typeface="Wingdings" panose="05000000000000000000" pitchFamily="2" charset="2"/>
              <a:buChar char="q"/>
            </a:pPr>
            <a:r>
              <a:rPr lang="en-US" sz="900" dirty="0">
                <a:latin typeface="Open Sans" panose="020B0606030504020204" pitchFamily="34" charset="0"/>
                <a:ea typeface="Open Sans" panose="020B0606030504020204" pitchFamily="34" charset="0"/>
                <a:cs typeface="Open Sans" panose="020B0606030504020204" pitchFamily="34" charset="0"/>
              </a:rPr>
              <a:t>Attach this VPC with</a:t>
            </a:r>
            <a:r>
              <a:rPr lang="en-US" sz="900" b="1" dirty="0">
                <a:latin typeface="Open Sans" panose="020B0606030504020204" pitchFamily="34" charset="0"/>
                <a:ea typeface="Open Sans" panose="020B0606030504020204" pitchFamily="34" charset="0"/>
                <a:cs typeface="Open Sans" panose="020B0606030504020204" pitchFamily="34" charset="0"/>
              </a:rPr>
              <a:t> EC2</a:t>
            </a:r>
            <a:r>
              <a:rPr lang="en-US" sz="900" dirty="0">
                <a:latin typeface="Open Sans" panose="020B0606030504020204" pitchFamily="34" charset="0"/>
                <a:ea typeface="Open Sans" panose="020B0606030504020204" pitchFamily="34" charset="0"/>
                <a:cs typeface="Open Sans" panose="020B0606030504020204" pitchFamily="34" charset="0"/>
              </a:rPr>
              <a:t>{elastic compute cloud}</a:t>
            </a:r>
            <a:endParaRPr lang="en-ID" sz="900"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TextBox 29">
            <a:extLst>
              <a:ext uri="{FF2B5EF4-FFF2-40B4-BE49-F238E27FC236}">
                <a16:creationId xmlns:a16="http://schemas.microsoft.com/office/drawing/2014/main" id="{BC67A795-850B-B7A8-D5E9-00377D4359C5}"/>
              </a:ext>
            </a:extLst>
          </p:cNvPr>
          <p:cNvSpPr txBox="1"/>
          <p:nvPr/>
        </p:nvSpPr>
        <p:spPr>
          <a:xfrm>
            <a:off x="7137410" y="1574408"/>
            <a:ext cx="2305039" cy="369332"/>
          </a:xfrm>
          <a:prstGeom prst="rect">
            <a:avLst/>
          </a:prstGeom>
          <a:noFill/>
        </p:spPr>
        <p:txBody>
          <a:bodyPr wrap="square" rtlCol="0">
            <a:spAutoFit/>
          </a:bodyPr>
          <a:lstStyle/>
          <a:p>
            <a:r>
              <a:rPr lang="en-US" dirty="0">
                <a:solidFill>
                  <a:schemeClr val="tx1">
                    <a:lumMod val="85000"/>
                    <a:lumOff val="15000"/>
                  </a:schemeClr>
                </a:solidFill>
                <a:latin typeface="Albert Sans Medium" pitchFamily="2" charset="0"/>
                <a:ea typeface="Inter Medium" panose="020B0502030000000004" pitchFamily="34" charset="0"/>
                <a:cs typeface="Plus Jakarta Sans" pitchFamily="2" charset="0"/>
              </a:rPr>
              <a:t>THE PHASE </a:t>
            </a:r>
            <a:r>
              <a:rPr lang="en-US" dirty="0">
                <a:solidFill>
                  <a:schemeClr val="tx1">
                    <a:lumMod val="85000"/>
                    <a:lumOff val="15000"/>
                  </a:schemeClr>
                </a:solidFill>
                <a:latin typeface="Albert Sans Medium" pitchFamily="2" charset="0"/>
                <a:ea typeface="Inter Medium" panose="020B0502030000000004" pitchFamily="34" charset="0"/>
                <a:cs typeface="Plus Jakarta Sans" pitchFamily="2" charset="0"/>
                <a:sym typeface="Wingdings" panose="05000000000000000000" pitchFamily="2" charset="2"/>
              </a:rPr>
              <a:t> ONE</a:t>
            </a:r>
            <a:endParaRPr lang="en-ID" dirty="0">
              <a:solidFill>
                <a:schemeClr val="tx1">
                  <a:lumMod val="85000"/>
                  <a:lumOff val="15000"/>
                </a:schemeClr>
              </a:solidFill>
              <a:latin typeface="Albert Sans Medium" pitchFamily="2" charset="0"/>
              <a:ea typeface="Inter Medium" panose="020B0502030000000004" pitchFamily="34" charset="0"/>
              <a:cs typeface="Plus Jakarta Sans" pitchFamily="2" charset="0"/>
            </a:endParaRPr>
          </a:p>
        </p:txBody>
      </p:sp>
      <p:sp>
        <p:nvSpPr>
          <p:cNvPr id="31" name="TextBox 30">
            <a:extLst>
              <a:ext uri="{FF2B5EF4-FFF2-40B4-BE49-F238E27FC236}">
                <a16:creationId xmlns:a16="http://schemas.microsoft.com/office/drawing/2014/main" id="{F4901E06-EB27-5D1B-4362-170EEBFBE762}"/>
              </a:ext>
            </a:extLst>
          </p:cNvPr>
          <p:cNvSpPr txBox="1"/>
          <p:nvPr/>
        </p:nvSpPr>
        <p:spPr>
          <a:xfrm>
            <a:off x="7137411" y="3684867"/>
            <a:ext cx="4045330" cy="606833"/>
          </a:xfrm>
          <a:prstGeom prst="rect">
            <a:avLst/>
          </a:prstGeom>
          <a:noFill/>
        </p:spPr>
        <p:txBody>
          <a:bodyPr wrap="square" rtlCol="0">
            <a:spAutoFit/>
          </a:bodyPr>
          <a:lstStyle/>
          <a:p>
            <a:pPr marL="171450" indent="-171450">
              <a:lnSpc>
                <a:spcPct val="200000"/>
              </a:lnSpc>
              <a:buFont typeface="Wingdings" panose="05000000000000000000" pitchFamily="2" charset="2"/>
              <a:buChar char="Ø"/>
            </a:pPr>
            <a:r>
              <a:rPr lang="en-ID" sz="900" dirty="0">
                <a:latin typeface="Open Sans" panose="020B0606030504020204" pitchFamily="34" charset="0"/>
                <a:ea typeface="Open Sans" panose="020B0606030504020204" pitchFamily="34" charset="0"/>
                <a:cs typeface="Open Sans" panose="020B0606030504020204" pitchFamily="34" charset="0"/>
              </a:rPr>
              <a:t>Create an </a:t>
            </a:r>
            <a:r>
              <a:rPr lang="en-ID" sz="900" b="1" dirty="0">
                <a:latin typeface="Open Sans" panose="020B0606030504020204" pitchFamily="34" charset="0"/>
                <a:ea typeface="Open Sans" panose="020B0606030504020204" pitchFamily="34" charset="0"/>
                <a:cs typeface="Open Sans" panose="020B0606030504020204" pitchFamily="34" charset="0"/>
              </a:rPr>
              <a:t>LOAD</a:t>
            </a:r>
            <a:r>
              <a:rPr lang="en-ID" sz="900" dirty="0">
                <a:latin typeface="Open Sans" panose="020B0606030504020204" pitchFamily="34" charset="0"/>
                <a:ea typeface="Open Sans" panose="020B0606030504020204" pitchFamily="34" charset="0"/>
                <a:cs typeface="Open Sans" panose="020B0606030504020204" pitchFamily="34" charset="0"/>
              </a:rPr>
              <a:t> </a:t>
            </a:r>
            <a:r>
              <a:rPr lang="en-ID" sz="900" b="1" dirty="0">
                <a:latin typeface="Open Sans" panose="020B0606030504020204" pitchFamily="34" charset="0"/>
                <a:ea typeface="Open Sans" panose="020B0606030504020204" pitchFamily="34" charset="0"/>
                <a:cs typeface="Open Sans" panose="020B0606030504020204" pitchFamily="34" charset="0"/>
              </a:rPr>
              <a:t>BALANCER</a:t>
            </a:r>
            <a:r>
              <a:rPr lang="en-ID" sz="900" dirty="0">
                <a:latin typeface="Open Sans" panose="020B0606030504020204" pitchFamily="34" charset="0"/>
                <a:ea typeface="Open Sans" panose="020B0606030504020204" pitchFamily="34" charset="0"/>
                <a:cs typeface="Open Sans" panose="020B0606030504020204" pitchFamily="34" charset="0"/>
              </a:rPr>
              <a:t> with </a:t>
            </a:r>
            <a:r>
              <a:rPr lang="en-ID" sz="900" b="1" dirty="0">
                <a:latin typeface="Open Sans" panose="020B0606030504020204" pitchFamily="34" charset="0"/>
                <a:ea typeface="Open Sans" panose="020B0606030504020204" pitchFamily="34" charset="0"/>
                <a:cs typeface="Open Sans" panose="020B0606030504020204" pitchFamily="34" charset="0"/>
              </a:rPr>
              <a:t>TARGET GROUPS</a:t>
            </a:r>
          </a:p>
          <a:p>
            <a:pPr marL="171450" indent="-171450">
              <a:lnSpc>
                <a:spcPct val="200000"/>
              </a:lnSpc>
              <a:buFont typeface="Wingdings" panose="05000000000000000000" pitchFamily="2" charset="2"/>
              <a:buChar char="Ø"/>
            </a:pPr>
            <a:r>
              <a:rPr lang="en-ID" sz="900" dirty="0">
                <a:latin typeface="Open Sans" panose="020B0606030504020204" pitchFamily="34" charset="0"/>
                <a:ea typeface="Open Sans" panose="020B0606030504020204" pitchFamily="34" charset="0"/>
                <a:cs typeface="Open Sans" panose="020B0606030504020204" pitchFamily="34" charset="0"/>
              </a:rPr>
              <a:t>Attach this load balancer with the public instance (ec2)</a:t>
            </a:r>
            <a:r>
              <a:rPr lang="en-ID" sz="900" b="1" dirty="0">
                <a:latin typeface="Open Sans" panose="020B0606030504020204" pitchFamily="34" charset="0"/>
                <a:ea typeface="Open Sans" panose="020B0606030504020204" pitchFamily="34" charset="0"/>
                <a:cs typeface="Open Sans" panose="020B0606030504020204" pitchFamily="34" charset="0"/>
              </a:rPr>
              <a:t> </a:t>
            </a:r>
          </a:p>
        </p:txBody>
      </p:sp>
      <p:sp>
        <p:nvSpPr>
          <p:cNvPr id="32" name="TextBox 31">
            <a:extLst>
              <a:ext uri="{FF2B5EF4-FFF2-40B4-BE49-F238E27FC236}">
                <a16:creationId xmlns:a16="http://schemas.microsoft.com/office/drawing/2014/main" id="{BDA5448A-CC54-F86D-986C-2DAD2ECEF7D3}"/>
              </a:ext>
            </a:extLst>
          </p:cNvPr>
          <p:cNvSpPr txBox="1"/>
          <p:nvPr/>
        </p:nvSpPr>
        <p:spPr>
          <a:xfrm>
            <a:off x="7137410" y="3288534"/>
            <a:ext cx="2524750" cy="369332"/>
          </a:xfrm>
          <a:prstGeom prst="rect">
            <a:avLst/>
          </a:prstGeom>
          <a:noFill/>
        </p:spPr>
        <p:txBody>
          <a:bodyPr wrap="square" rtlCol="0">
            <a:spAutoFit/>
          </a:bodyPr>
          <a:lstStyle/>
          <a:p>
            <a:r>
              <a:rPr lang="en-US" dirty="0">
                <a:solidFill>
                  <a:schemeClr val="tx1">
                    <a:lumMod val="85000"/>
                    <a:lumOff val="15000"/>
                  </a:schemeClr>
                </a:solidFill>
                <a:latin typeface="Albert Sans Medium" pitchFamily="2" charset="0"/>
                <a:ea typeface="Inter Medium" panose="020B0502030000000004" pitchFamily="34" charset="0"/>
                <a:cs typeface="Plus Jakarta Sans" pitchFamily="2" charset="0"/>
              </a:rPr>
              <a:t>THE PHASE </a:t>
            </a:r>
            <a:r>
              <a:rPr lang="en-US" dirty="0">
                <a:solidFill>
                  <a:schemeClr val="tx1">
                    <a:lumMod val="85000"/>
                    <a:lumOff val="15000"/>
                  </a:schemeClr>
                </a:solidFill>
                <a:latin typeface="Albert Sans Medium" pitchFamily="2" charset="0"/>
                <a:ea typeface="Inter Medium" panose="020B0502030000000004" pitchFamily="34" charset="0"/>
                <a:cs typeface="Plus Jakarta Sans" pitchFamily="2" charset="0"/>
                <a:sym typeface="Wingdings" panose="05000000000000000000" pitchFamily="2" charset="2"/>
              </a:rPr>
              <a:t> TWO</a:t>
            </a:r>
            <a:endParaRPr lang="en-ID" dirty="0">
              <a:solidFill>
                <a:schemeClr val="tx1">
                  <a:lumMod val="85000"/>
                  <a:lumOff val="15000"/>
                </a:schemeClr>
              </a:solidFill>
              <a:latin typeface="Albert Sans Medium" pitchFamily="2" charset="0"/>
              <a:ea typeface="Inter Medium" panose="020B0502030000000004" pitchFamily="34" charset="0"/>
              <a:cs typeface="Plus Jakarta Sans" pitchFamily="2" charset="0"/>
            </a:endParaRPr>
          </a:p>
        </p:txBody>
      </p:sp>
      <p:sp>
        <p:nvSpPr>
          <p:cNvPr id="33" name="TextBox 32">
            <a:extLst>
              <a:ext uri="{FF2B5EF4-FFF2-40B4-BE49-F238E27FC236}">
                <a16:creationId xmlns:a16="http://schemas.microsoft.com/office/drawing/2014/main" id="{FEE2F764-0810-A85C-127F-9F6FC66C2383}"/>
              </a:ext>
            </a:extLst>
          </p:cNvPr>
          <p:cNvSpPr txBox="1"/>
          <p:nvPr/>
        </p:nvSpPr>
        <p:spPr>
          <a:xfrm>
            <a:off x="7137411" y="5395140"/>
            <a:ext cx="4045330" cy="606833"/>
          </a:xfrm>
          <a:prstGeom prst="rect">
            <a:avLst/>
          </a:prstGeom>
          <a:noFill/>
        </p:spPr>
        <p:txBody>
          <a:bodyPr wrap="square" rtlCol="0">
            <a:spAutoFit/>
          </a:bodyPr>
          <a:lstStyle/>
          <a:p>
            <a:pPr marL="171450" indent="-171450">
              <a:lnSpc>
                <a:spcPct val="200000"/>
              </a:lnSpc>
              <a:buFont typeface="Wingdings" panose="05000000000000000000" pitchFamily="2" charset="2"/>
              <a:buChar char="v"/>
            </a:pPr>
            <a:r>
              <a:rPr lang="en-ID" sz="900" dirty="0">
                <a:latin typeface="Open Sans" panose="020B0606030504020204" pitchFamily="34" charset="0"/>
                <a:ea typeface="Open Sans" panose="020B0606030504020204" pitchFamily="34" charset="0"/>
                <a:cs typeface="Open Sans" panose="020B0606030504020204" pitchFamily="34" charset="0"/>
              </a:rPr>
              <a:t>Create an </a:t>
            </a:r>
            <a:r>
              <a:rPr lang="en-ID" sz="900" b="1" dirty="0">
                <a:latin typeface="Open Sans" panose="020B0606030504020204" pitchFamily="34" charset="0"/>
                <a:ea typeface="Open Sans" panose="020B0606030504020204" pitchFamily="34" charset="0"/>
                <a:cs typeface="Open Sans" panose="020B0606030504020204" pitchFamily="34" charset="0"/>
              </a:rPr>
              <a:t>RDS</a:t>
            </a:r>
            <a:r>
              <a:rPr lang="en-ID" sz="900" dirty="0">
                <a:latin typeface="Open Sans" panose="020B0606030504020204" pitchFamily="34" charset="0"/>
                <a:ea typeface="Open Sans" panose="020B0606030504020204" pitchFamily="34" charset="0"/>
                <a:cs typeface="Open Sans" panose="020B0606030504020204" pitchFamily="34" charset="0"/>
              </a:rPr>
              <a:t> {Rational database service}</a:t>
            </a:r>
          </a:p>
          <a:p>
            <a:pPr marL="171450" indent="-171450">
              <a:lnSpc>
                <a:spcPct val="200000"/>
              </a:lnSpc>
              <a:buFont typeface="Wingdings" panose="05000000000000000000" pitchFamily="2" charset="2"/>
              <a:buChar char="v"/>
            </a:pPr>
            <a:r>
              <a:rPr lang="en-ID" sz="900" dirty="0">
                <a:latin typeface="Open Sans" panose="020B0606030504020204" pitchFamily="34" charset="0"/>
                <a:ea typeface="Open Sans" panose="020B0606030504020204" pitchFamily="34" charset="0"/>
                <a:cs typeface="Open Sans" panose="020B0606030504020204" pitchFamily="34" charset="0"/>
              </a:rPr>
              <a:t>Attach this RDS with the private instance (ec2)</a:t>
            </a:r>
          </a:p>
        </p:txBody>
      </p:sp>
      <p:sp>
        <p:nvSpPr>
          <p:cNvPr id="34" name="TextBox 33">
            <a:extLst>
              <a:ext uri="{FF2B5EF4-FFF2-40B4-BE49-F238E27FC236}">
                <a16:creationId xmlns:a16="http://schemas.microsoft.com/office/drawing/2014/main" id="{8F166120-4EC6-BE9B-8F43-B473B116384B}"/>
              </a:ext>
            </a:extLst>
          </p:cNvPr>
          <p:cNvSpPr txBox="1"/>
          <p:nvPr/>
        </p:nvSpPr>
        <p:spPr>
          <a:xfrm>
            <a:off x="7137410" y="5048200"/>
            <a:ext cx="2305039" cy="369332"/>
          </a:xfrm>
          <a:prstGeom prst="rect">
            <a:avLst/>
          </a:prstGeom>
          <a:noFill/>
        </p:spPr>
        <p:txBody>
          <a:bodyPr wrap="square" rtlCol="0">
            <a:spAutoFit/>
          </a:bodyPr>
          <a:lstStyle/>
          <a:p>
            <a:r>
              <a:rPr lang="en-US" dirty="0">
                <a:solidFill>
                  <a:schemeClr val="tx1">
                    <a:lumMod val="85000"/>
                    <a:lumOff val="15000"/>
                  </a:schemeClr>
                </a:solidFill>
                <a:latin typeface="Albert Sans Medium" pitchFamily="2" charset="0"/>
                <a:ea typeface="Inter Medium" panose="020B0502030000000004" pitchFamily="34" charset="0"/>
                <a:cs typeface="Plus Jakarta Sans" pitchFamily="2" charset="0"/>
              </a:rPr>
              <a:t>THE PHASE </a:t>
            </a:r>
            <a:r>
              <a:rPr lang="en-US" dirty="0">
                <a:solidFill>
                  <a:schemeClr val="tx1">
                    <a:lumMod val="85000"/>
                    <a:lumOff val="15000"/>
                  </a:schemeClr>
                </a:solidFill>
                <a:latin typeface="Albert Sans Medium" pitchFamily="2" charset="0"/>
                <a:ea typeface="Inter Medium" panose="020B0502030000000004" pitchFamily="34" charset="0"/>
                <a:cs typeface="Plus Jakarta Sans" pitchFamily="2" charset="0"/>
                <a:sym typeface="Wingdings" panose="05000000000000000000" pitchFamily="2" charset="2"/>
              </a:rPr>
              <a:t> THREE</a:t>
            </a:r>
            <a:endParaRPr lang="en-ID" dirty="0">
              <a:solidFill>
                <a:schemeClr val="tx1">
                  <a:lumMod val="85000"/>
                  <a:lumOff val="15000"/>
                </a:schemeClr>
              </a:solidFill>
              <a:latin typeface="Albert Sans Medium" pitchFamily="2" charset="0"/>
              <a:ea typeface="Inter Medium" panose="020B0502030000000004" pitchFamily="34" charset="0"/>
              <a:cs typeface="Plus Jakarta Sans" pitchFamily="2" charset="0"/>
            </a:endParaRPr>
          </a:p>
        </p:txBody>
      </p:sp>
      <p:pic>
        <p:nvPicPr>
          <p:cNvPr id="3" name="Picture 2">
            <a:extLst>
              <a:ext uri="{FF2B5EF4-FFF2-40B4-BE49-F238E27FC236}">
                <a16:creationId xmlns:a16="http://schemas.microsoft.com/office/drawing/2014/main" id="{466DA1EB-6658-3372-7F53-42E73971D05A}"/>
              </a:ext>
            </a:extLst>
          </p:cNvPr>
          <p:cNvPicPr>
            <a:picLocks noChangeAspect="1"/>
          </p:cNvPicPr>
          <p:nvPr/>
        </p:nvPicPr>
        <p:blipFill>
          <a:blip r:embed="rId2"/>
          <a:stretch>
            <a:fillRect/>
          </a:stretch>
        </p:blipFill>
        <p:spPr>
          <a:xfrm>
            <a:off x="70930" y="3630995"/>
            <a:ext cx="6770455" cy="29959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12042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4E435C8F-7807-73C5-11D3-307A56764BF5}"/>
              </a:ext>
            </a:extLst>
          </p:cNvPr>
          <p:cNvPicPr>
            <a:picLocks noGrp="1" noChangeAspect="1"/>
          </p:cNvPicPr>
          <p:nvPr>
            <p:ph type="pic" sz="quarter" idx="10"/>
          </p:nvPr>
        </p:nvPicPr>
        <p:blipFill rotWithShape="1">
          <a:blip r:embed="rId3"/>
          <a:srcRect l="3788" r="3788"/>
          <a:stretch/>
        </p:blipFill>
        <p:spPr/>
      </p:pic>
      <p:sp>
        <p:nvSpPr>
          <p:cNvPr id="16" name="Picture Placeholder 2">
            <a:extLst>
              <a:ext uri="{FF2B5EF4-FFF2-40B4-BE49-F238E27FC236}">
                <a16:creationId xmlns:a16="http://schemas.microsoft.com/office/drawing/2014/main" id="{79B0720E-BD83-315E-D902-C349849DAE77}"/>
              </a:ext>
            </a:extLst>
          </p:cNvPr>
          <p:cNvSpPr txBox="1">
            <a:spLocks/>
          </p:cNvSpPr>
          <p:nvPr/>
        </p:nvSpPr>
        <p:spPr>
          <a:xfrm>
            <a:off x="7736113" y="1474983"/>
            <a:ext cx="4506687" cy="4122123"/>
          </a:xfrm>
          <a:prstGeom prst="roundRect">
            <a:avLst>
              <a:gd name="adj" fmla="val 4036"/>
            </a:avLst>
          </a:prstGeom>
          <a:solidFill>
            <a:srgbClr val="FFBB00"/>
          </a:solidFill>
          <a:ln>
            <a:noFill/>
          </a:ln>
          <a:effectLst/>
        </p:spPr>
        <p:style>
          <a:lnRef idx="2">
            <a:schemeClr val="accent1">
              <a:shade val="50000"/>
            </a:schemeClr>
          </a:lnRef>
          <a:fillRef idx="1">
            <a:schemeClr val="accent1"/>
          </a:fillRef>
          <a:effectRef idx="0">
            <a:schemeClr val="accent1"/>
          </a:effectRef>
          <a:fontRef idx="minor">
            <a:schemeClr val="lt1"/>
          </a:fontRef>
        </p:style>
      </p:sp>
      <p:sp>
        <p:nvSpPr>
          <p:cNvPr id="17" name="TextBox 16">
            <a:extLst>
              <a:ext uri="{FF2B5EF4-FFF2-40B4-BE49-F238E27FC236}">
                <a16:creationId xmlns:a16="http://schemas.microsoft.com/office/drawing/2014/main" id="{0F3881E3-C77B-3CB1-C8A8-6E1D91D9AE16}"/>
              </a:ext>
            </a:extLst>
          </p:cNvPr>
          <p:cNvSpPr txBox="1"/>
          <p:nvPr/>
        </p:nvSpPr>
        <p:spPr>
          <a:xfrm>
            <a:off x="7844385" y="2275151"/>
            <a:ext cx="4902777" cy="1200329"/>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l"/>
            <a:r>
              <a:rPr lang="en-US" sz="7200" dirty="0">
                <a:solidFill>
                  <a:srgbClr val="282937"/>
                </a:solidFill>
                <a:latin typeface="Albert Sans Medium" pitchFamily="2" charset="0"/>
                <a:ea typeface="Urbanist SemiBold" panose="020B0A04040200000203" pitchFamily="34" charset="0"/>
                <a:cs typeface="Urbanist SemiBold" panose="020B0A04040200000203" pitchFamily="34" charset="0"/>
              </a:rPr>
              <a:t>Conclusion</a:t>
            </a:r>
            <a:endParaRPr lang="en-ID" sz="7200" dirty="0">
              <a:solidFill>
                <a:srgbClr val="282937"/>
              </a:solidFill>
              <a:latin typeface="Albert Sans Medium" pitchFamily="2" charset="0"/>
              <a:ea typeface="Urbanist SemiBold" panose="020B0A04040200000203" pitchFamily="34" charset="0"/>
              <a:cs typeface="Urbanist SemiBold" panose="020B0A04040200000203" pitchFamily="34" charset="0"/>
            </a:endParaRPr>
          </a:p>
        </p:txBody>
      </p:sp>
      <p:cxnSp>
        <p:nvCxnSpPr>
          <p:cNvPr id="19" name="Straight Connector 18">
            <a:extLst>
              <a:ext uri="{FF2B5EF4-FFF2-40B4-BE49-F238E27FC236}">
                <a16:creationId xmlns:a16="http://schemas.microsoft.com/office/drawing/2014/main" id="{59BD5B4E-B846-1937-0C59-162A07DEFCD0}"/>
              </a:ext>
            </a:extLst>
          </p:cNvPr>
          <p:cNvCxnSpPr>
            <a:cxnSpLocks/>
          </p:cNvCxnSpPr>
          <p:nvPr/>
        </p:nvCxnSpPr>
        <p:spPr>
          <a:xfrm>
            <a:off x="7685313" y="3798512"/>
            <a:ext cx="45066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8DA6829-751F-8641-BE9B-11DFB6A09739}"/>
              </a:ext>
            </a:extLst>
          </p:cNvPr>
          <p:cNvSpPr txBox="1"/>
          <p:nvPr/>
        </p:nvSpPr>
        <p:spPr>
          <a:xfrm>
            <a:off x="8633227" y="4341589"/>
            <a:ext cx="3325091" cy="369332"/>
          </a:xfrm>
          <a:prstGeom prst="rect">
            <a:avLst/>
          </a:prstGeom>
          <a:noFill/>
        </p:spPr>
        <p:txBody>
          <a:bodyPr wrap="square" rtlCol="0">
            <a:spAutoFit/>
          </a:bodyPr>
          <a:lstStyle/>
          <a:p>
            <a:r>
              <a:rPr lang="en-IN" b="1" dirty="0"/>
              <a:t>Successfully deployed website </a:t>
            </a:r>
          </a:p>
        </p:txBody>
      </p:sp>
    </p:spTree>
    <p:extLst>
      <p:ext uri="{BB962C8B-B14F-4D97-AF65-F5344CB8AC3E}">
        <p14:creationId xmlns:p14="http://schemas.microsoft.com/office/powerpoint/2010/main" val="3593364414"/>
      </p:ext>
    </p:extLst>
  </p:cSld>
  <p:clrMapOvr>
    <a:masterClrMapping/>
  </p:clrMapOvr>
</p:sld>
</file>

<file path=ppt/theme/theme1.xml><?xml version="1.0" encoding="utf-8"?>
<a:theme xmlns:a="http://schemas.openxmlformats.org/drawingml/2006/main" name="Office Theme">
  <a:themeElements>
    <a:clrScheme name="Light">
      <a:dk1>
        <a:sysClr val="windowText" lastClr="000000"/>
      </a:dk1>
      <a:lt1>
        <a:sysClr val="window" lastClr="FFFFFF"/>
      </a:lt1>
      <a:dk2>
        <a:srgbClr val="1C1C1C"/>
      </a:dk2>
      <a:lt2>
        <a:srgbClr val="E7E6E6"/>
      </a:lt2>
      <a:accent1>
        <a:srgbClr val="EF5423"/>
      </a:accent1>
      <a:accent2>
        <a:srgbClr val="522E5C"/>
      </a:accent2>
      <a:accent3>
        <a:srgbClr val="FFC00D"/>
      </a:accent3>
      <a:accent4>
        <a:srgbClr val="A8C686"/>
      </a:accent4>
      <a:accent5>
        <a:srgbClr val="669BBC"/>
      </a:accent5>
      <a:accent6>
        <a:srgbClr val="F8F8F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6163</TotalTime>
  <Words>540</Words>
  <Application>Microsoft Office PowerPoint</Application>
  <PresentationFormat>Widescreen</PresentationFormat>
  <Paragraphs>60</Paragraphs>
  <Slides>11</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SimSun</vt:lpstr>
      <vt:lpstr>Albert Sans</vt:lpstr>
      <vt:lpstr>Albert Sans Medium</vt:lpstr>
      <vt:lpstr>Algerian</vt:lpstr>
      <vt:lpstr>Arial</vt:lpstr>
      <vt:lpstr>Calibri</vt:lpstr>
      <vt:lpstr>Open Sans</vt:lpstr>
      <vt:lpstr>Söhne</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Ramanda Galang Bryantama</dc:creator>
  <cp:lastModifiedBy>m j v surya</cp:lastModifiedBy>
  <cp:revision>57</cp:revision>
  <dcterms:created xsi:type="dcterms:W3CDTF">2019-08-12T03:52:24Z</dcterms:created>
  <dcterms:modified xsi:type="dcterms:W3CDTF">2023-04-07T13:52:34Z</dcterms:modified>
</cp:coreProperties>
</file>