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18"/>
  </p:notesMasterIdLst>
  <p:handoutMasterIdLst>
    <p:handoutMasterId r:id="rId19"/>
  </p:handoutMasterIdLst>
  <p:sldIdLst>
    <p:sldId id="774" r:id="rId5"/>
    <p:sldId id="802" r:id="rId6"/>
    <p:sldId id="803" r:id="rId7"/>
    <p:sldId id="804" r:id="rId8"/>
    <p:sldId id="809" r:id="rId9"/>
    <p:sldId id="815" r:id="rId10"/>
    <p:sldId id="812" r:id="rId11"/>
    <p:sldId id="814" r:id="rId12"/>
    <p:sldId id="808" r:id="rId13"/>
    <p:sldId id="807" r:id="rId14"/>
    <p:sldId id="811" r:id="rId15"/>
    <p:sldId id="813" r:id="rId16"/>
    <p:sldId id="81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C9427-9105-052C-B3E9-4F91DF05668C}" v="27" dt="2024-06-25T03:37:17.597"/>
    <p1510:client id="{1B05663B-9732-9B19-8388-3A58D3EDA5B8}" v="87" dt="2024-06-24T13:01:55.096"/>
    <p1510:client id="{42FF0FD6-9679-C142-4CFA-122581C81A21}" v="1" dt="2024-06-25T02:36:52.773"/>
    <p1510:client id="{4CD18960-B99C-873C-5394-88D3DE6F4528}" v="670" dt="2024-06-24T14:12:04.036"/>
    <p1510:client id="{5EF84E87-E566-ED43-0AB5-BD861CA3C61E}" v="51" dt="2024-06-24T17:39:35.272"/>
    <p1510:client id="{6E228D19-2DD2-4B43-B7EA-CF0B5F34C3AF}" v="125" dt="2024-06-24T17:03:15.276"/>
    <p1510:client id="{ACEE6294-ED56-B602-6289-E4D9D20217D9}" v="4" dt="2024-06-23T13:56:33.803"/>
    <p1510:client id="{F3F9D687-6A37-651E-C6BA-99FB08F352D4}" v="80" dt="2024-06-24T15:06:11.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25-07-2024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5280"/>
            <a:ext cx="12192000" cy="6949376"/>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4120715" y="5258318"/>
            <a:ext cx="4272245" cy="140013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3403696" y="2520642"/>
            <a:ext cx="5392266" cy="2739211"/>
          </a:xfrm>
          <a:prstGeom prst="rect">
            <a:avLst/>
          </a:prstGeom>
          <a:noFill/>
        </p:spPr>
        <p:txBody>
          <a:bodyPr wrap="square" lIns="91440" tIns="45720" rIns="91440" bIns="45720" rtlCol="0" anchor="t">
            <a:spAutoFit/>
          </a:bodyPr>
          <a:lstStyle/>
          <a:p>
            <a:pPr defTabSz="914400"/>
            <a:endParaRPr lang="en-US" sz="1600">
              <a:solidFill>
                <a:srgbClr val="000000"/>
              </a:solidFill>
              <a:latin typeface="Times New Roman"/>
              <a:cs typeface="Times New Roman"/>
            </a:endParaRPr>
          </a:p>
          <a:p>
            <a:pPr algn="ctr" defTabSz="914400"/>
            <a:r>
              <a:rPr lang="en-US" sz="1600" b="1">
                <a:solidFill>
                  <a:schemeClr val="bg1"/>
                </a:solidFill>
                <a:latin typeface="Times New Roman"/>
                <a:cs typeface="Times New Roman"/>
              </a:rPr>
              <a:t>Authors:</a:t>
            </a:r>
            <a:endParaRPr lang="en-US">
              <a:solidFill>
                <a:schemeClr val="bg1"/>
              </a:solidFill>
              <a:latin typeface="Calibri"/>
              <a:cs typeface="Calibri"/>
            </a:endParaRPr>
          </a:p>
          <a:p>
            <a:pPr algn="ctr" defTabSz="914400"/>
            <a:r>
              <a:rPr lang="en-US" sz="2000" err="1">
                <a:solidFill>
                  <a:schemeClr val="bg1"/>
                </a:solidFill>
                <a:latin typeface="Times New Roman"/>
                <a:cs typeface="Times New Roman"/>
              </a:rPr>
              <a:t>Suryamritha</a:t>
            </a:r>
            <a:r>
              <a:rPr lang="en-US" sz="2000">
                <a:solidFill>
                  <a:schemeClr val="bg1"/>
                </a:solidFill>
                <a:latin typeface="Times New Roman"/>
                <a:cs typeface="Times New Roman"/>
              </a:rPr>
              <a:t> M </a:t>
            </a:r>
            <a:endParaRPr lang="en-US">
              <a:solidFill>
                <a:schemeClr val="bg1"/>
              </a:solidFill>
              <a:cs typeface="Calibri"/>
            </a:endParaRPr>
          </a:p>
          <a:p>
            <a:pPr algn="ctr" defTabSz="914400"/>
            <a:r>
              <a:rPr lang="en-US" sz="2000">
                <a:solidFill>
                  <a:schemeClr val="bg1"/>
                </a:solidFill>
                <a:latin typeface="Times New Roman"/>
              </a:rPr>
              <a:t>Varshini Balaji </a:t>
            </a:r>
            <a:endParaRPr lang="en-US">
              <a:solidFill>
                <a:schemeClr val="bg1"/>
              </a:solidFill>
              <a:cs typeface="Calibri"/>
            </a:endParaRPr>
          </a:p>
          <a:p>
            <a:pPr algn="ctr" defTabSz="914400"/>
            <a:r>
              <a:rPr lang="en-US" sz="2000">
                <a:solidFill>
                  <a:schemeClr val="bg1"/>
                </a:solidFill>
                <a:latin typeface="Times New Roman"/>
              </a:rPr>
              <a:t>Srinidhi Kannan </a:t>
            </a:r>
            <a:endParaRPr lang="en-US">
              <a:solidFill>
                <a:schemeClr val="bg1"/>
              </a:solidFill>
            </a:endParaRPr>
          </a:p>
          <a:p>
            <a:pPr algn="ctr" defTabSz="914400"/>
            <a:r>
              <a:rPr lang="en-US" sz="2000">
                <a:solidFill>
                  <a:schemeClr val="bg1"/>
                </a:solidFill>
                <a:latin typeface="Times New Roman"/>
              </a:rPr>
              <a:t> Dr. Tripty Singh</a:t>
            </a:r>
            <a:br>
              <a:rPr lang="en-US" sz="2000">
                <a:latin typeface="Times New Roman"/>
              </a:rPr>
            </a:br>
            <a:r>
              <a:rPr lang="en-US" sz="2000">
                <a:solidFill>
                  <a:schemeClr val="bg1"/>
                </a:solidFill>
                <a:latin typeface="Times New Roman"/>
                <a:cs typeface="Times New Roman"/>
              </a:rPr>
              <a:t>Mansi Sharma</a:t>
            </a:r>
          </a:p>
          <a:p>
            <a:pPr algn="ctr" defTabSz="914400"/>
            <a:endParaRPr lang="en-US" sz="2000">
              <a:solidFill>
                <a:schemeClr val="bg1"/>
              </a:solidFill>
              <a:latin typeface="Times New Roman"/>
              <a:cs typeface="Times New Roman"/>
            </a:endParaRPr>
          </a:p>
          <a:p>
            <a:pPr algn="ctr" defTabSz="914400"/>
            <a:endParaRPr lang="en-US" sz="2000">
              <a:solidFill>
                <a:schemeClr val="bg1"/>
              </a:solidFill>
              <a:latin typeface="Times New Roman"/>
              <a:cs typeface="Times New Roman"/>
            </a:endParaRPr>
          </a:p>
        </p:txBody>
      </p:sp>
      <p:sp>
        <p:nvSpPr>
          <p:cNvPr id="10" name="Rectangle 9">
            <a:extLst>
              <a:ext uri="{FF2B5EF4-FFF2-40B4-BE49-F238E27FC236}">
                <a16:creationId xmlns:a16="http://schemas.microsoft.com/office/drawing/2014/main" id="{06A3B953-744B-3D4F-8898-C0158B157C87}"/>
              </a:ext>
            </a:extLst>
          </p:cNvPr>
          <p:cNvSpPr/>
          <p:nvPr/>
        </p:nvSpPr>
        <p:spPr>
          <a:xfrm>
            <a:off x="217410" y="264300"/>
            <a:ext cx="11487140" cy="2185214"/>
          </a:xfrm>
          <a:prstGeom prst="rect">
            <a:avLst/>
          </a:prstGeom>
          <a:noFill/>
        </p:spPr>
        <p:txBody>
          <a:bodyPr wrap="square" lIns="91440" tIns="45720" rIns="91440" bIns="45720" anchor="t">
            <a:spAutoFit/>
          </a:bodyPr>
          <a:lstStyle/>
          <a:p>
            <a:pPr algn="ctr" defTabSz="914400"/>
            <a:r>
              <a:rPr lang="en-US">
                <a:solidFill>
                  <a:schemeClr val="bg1"/>
                </a:solidFill>
                <a:latin typeface="Times New Roman"/>
                <a:cs typeface="Times New Roman"/>
              </a:rPr>
              <a:t> </a:t>
            </a:r>
            <a:r>
              <a:rPr lang="en-US" sz="3600">
                <a:solidFill>
                  <a:schemeClr val="bg1"/>
                </a:solidFill>
                <a:latin typeface="Times New Roman"/>
                <a:cs typeface="Times New Roman"/>
              </a:rPr>
              <a:t>ICCCNT – 2024, IIT Mandi, India</a:t>
            </a:r>
            <a:endParaRPr lang="en-US">
              <a:solidFill>
                <a:schemeClr val="bg1"/>
              </a:solidFill>
              <a:cs typeface="Calibri"/>
            </a:endParaRPr>
          </a:p>
          <a:p>
            <a:pPr algn="ctr" defTabSz="914400"/>
            <a:r>
              <a:rPr lang="en-US" sz="2000">
                <a:solidFill>
                  <a:schemeClr val="bg1"/>
                </a:solidFill>
                <a:latin typeface="Times New Roman"/>
                <a:cs typeface="Times New Roman"/>
              </a:rPr>
              <a:t>Paper ID - 3161</a:t>
            </a:r>
            <a:endParaRPr lang="en-US">
              <a:solidFill>
                <a:schemeClr val="bg1"/>
              </a:solidFill>
              <a:cs typeface="Calibri"/>
            </a:endParaRPr>
          </a:p>
          <a:p>
            <a:pPr algn="ctr" defTabSz="914400"/>
            <a:endParaRPr lang="en-US" sz="2600">
              <a:solidFill>
                <a:prstClr val="white"/>
              </a:solidFill>
              <a:latin typeface="Times New Roman"/>
              <a:cs typeface="Times New Roman"/>
            </a:endParaRPr>
          </a:p>
          <a:p>
            <a:pPr algn="ctr" defTabSz="914400"/>
            <a:r>
              <a:rPr lang="en-US" sz="3600" b="1">
                <a:solidFill>
                  <a:prstClr val="white"/>
                </a:solidFill>
                <a:latin typeface="Times New Roman"/>
                <a:cs typeface="Times New Roman"/>
              </a:rPr>
              <a:t>N</a:t>
            </a:r>
            <a:r>
              <a:rPr lang="en-US" sz="3600" b="1">
                <a:solidFill>
                  <a:prstClr val="white"/>
                </a:solidFill>
                <a:latin typeface="Times New Roman"/>
                <a:ea typeface="+mn-lt"/>
                <a:cs typeface="+mn-lt"/>
              </a:rPr>
              <a:t>eural Style Transfer: A Comparative Study</a:t>
            </a:r>
          </a:p>
          <a:p>
            <a:pPr algn="ctr" defTabSz="914400"/>
            <a:endParaRPr lang="en-US">
              <a:solidFill>
                <a:schemeClr val="bg1"/>
              </a:solidFill>
              <a:cs typeface="Calibri"/>
            </a:endParaRP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FAD59-3059-EC1B-7055-C3576FD4851A}"/>
              </a:ext>
            </a:extLst>
          </p:cNvPr>
          <p:cNvSpPr>
            <a:spLocks noGrp="1"/>
          </p:cNvSpPr>
          <p:nvPr>
            <p:ph idx="1"/>
          </p:nvPr>
        </p:nvSpPr>
        <p:spPr/>
        <p:txBody>
          <a:bodyPr vert="horz" lIns="91440" tIns="45720" rIns="91440" bIns="45720" rtlCol="0" anchor="t">
            <a:normAutofit/>
          </a:bodyPr>
          <a:lstStyle/>
          <a:p>
            <a:pPr marL="0" indent="0">
              <a:buNone/>
            </a:pPr>
            <a:endParaRPr lang="en-US" sz="1800">
              <a:latin typeface="Times New Roman"/>
              <a:cs typeface="Times New Roman"/>
            </a:endParaRPr>
          </a:p>
          <a:p>
            <a:pPr marL="285750" indent="-285750"/>
            <a:endParaRPr lang="en-US" sz="1800">
              <a:latin typeface="Times New Roman"/>
              <a:cs typeface="Times New Roman"/>
            </a:endParaRPr>
          </a:p>
        </p:txBody>
      </p:sp>
      <p:sp>
        <p:nvSpPr>
          <p:cNvPr id="3" name="TextBox 2">
            <a:extLst>
              <a:ext uri="{FF2B5EF4-FFF2-40B4-BE49-F238E27FC236}">
                <a16:creationId xmlns:a16="http://schemas.microsoft.com/office/drawing/2014/main" id="{412E8C08-E081-959B-E570-9CCA2B6E50D2}"/>
              </a:ext>
            </a:extLst>
          </p:cNvPr>
          <p:cNvSpPr txBox="1"/>
          <p:nvPr/>
        </p:nvSpPr>
        <p:spPr>
          <a:xfrm>
            <a:off x="3380509" y="554181"/>
            <a:ext cx="54309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Calibri"/>
              </a:rPr>
              <a:t>TABLE I : Loss Computation of all the models</a:t>
            </a:r>
          </a:p>
        </p:txBody>
      </p:sp>
      <p:graphicFrame>
        <p:nvGraphicFramePr>
          <p:cNvPr id="13" name="Table 12">
            <a:extLst>
              <a:ext uri="{FF2B5EF4-FFF2-40B4-BE49-F238E27FC236}">
                <a16:creationId xmlns:a16="http://schemas.microsoft.com/office/drawing/2014/main" id="{2F2873A2-2F30-85ED-4E9D-234C2AA110C4}"/>
              </a:ext>
            </a:extLst>
          </p:cNvPr>
          <p:cNvGraphicFramePr>
            <a:graphicFrameLocks noGrp="1"/>
          </p:cNvGraphicFramePr>
          <p:nvPr>
            <p:extLst>
              <p:ext uri="{D42A27DB-BD31-4B8C-83A1-F6EECF244321}">
                <p14:modId xmlns:p14="http://schemas.microsoft.com/office/powerpoint/2010/main" val="3268541434"/>
              </p:ext>
            </p:extLst>
          </p:nvPr>
        </p:nvGraphicFramePr>
        <p:xfrm>
          <a:off x="2691580" y="1720645"/>
          <a:ext cx="7174520" cy="2972555"/>
        </p:xfrm>
        <a:graphic>
          <a:graphicData uri="http://schemas.openxmlformats.org/drawingml/2006/table">
            <a:tbl>
              <a:tblPr bandRow="1">
                <a:tableStyleId>{5C22544A-7EE6-4342-B048-85BDC9FD1C3A}</a:tableStyleId>
              </a:tblPr>
              <a:tblGrid>
                <a:gridCol w="1856935">
                  <a:extLst>
                    <a:ext uri="{9D8B030D-6E8A-4147-A177-3AD203B41FA5}">
                      <a16:colId xmlns:a16="http://schemas.microsoft.com/office/drawing/2014/main" val="20878621"/>
                    </a:ext>
                  </a:extLst>
                </a:gridCol>
                <a:gridCol w="2039815">
                  <a:extLst>
                    <a:ext uri="{9D8B030D-6E8A-4147-A177-3AD203B41FA5}">
                      <a16:colId xmlns:a16="http://schemas.microsoft.com/office/drawing/2014/main" val="2978420064"/>
                    </a:ext>
                  </a:extLst>
                </a:gridCol>
                <a:gridCol w="1786595">
                  <a:extLst>
                    <a:ext uri="{9D8B030D-6E8A-4147-A177-3AD203B41FA5}">
                      <a16:colId xmlns:a16="http://schemas.microsoft.com/office/drawing/2014/main" val="2327166554"/>
                    </a:ext>
                  </a:extLst>
                </a:gridCol>
                <a:gridCol w="1491175">
                  <a:extLst>
                    <a:ext uri="{9D8B030D-6E8A-4147-A177-3AD203B41FA5}">
                      <a16:colId xmlns:a16="http://schemas.microsoft.com/office/drawing/2014/main" val="1873091010"/>
                    </a:ext>
                  </a:extLst>
                </a:gridCol>
              </a:tblGrid>
              <a:tr h="594511">
                <a:tc>
                  <a:txBody>
                    <a:bodyPr/>
                    <a:lstStyle/>
                    <a:p>
                      <a:r>
                        <a:rPr lang="en-US">
                          <a:effectLst/>
                        </a:rPr>
                        <a:t>      Models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     Content Loss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    Style Loss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effectLst/>
                        </a:rPr>
                        <a:t>     SSIM</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50377902"/>
                  </a:ext>
                </a:extLst>
              </a:tr>
              <a:tr h="594511">
                <a:tc>
                  <a:txBody>
                    <a:bodyPr/>
                    <a:lstStyle/>
                    <a:p>
                      <a:r>
                        <a:rPr lang="en-US">
                          <a:effectLst/>
                        </a:rPr>
                        <a:t> VGG19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0.00999 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2.35E-08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0.702  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15153879"/>
                  </a:ext>
                </a:extLst>
              </a:tr>
              <a:tr h="594511">
                <a:tc>
                  <a:txBody>
                    <a:bodyPr/>
                    <a:lstStyle/>
                    <a:p>
                      <a:r>
                        <a:rPr lang="en-US">
                          <a:effectLst/>
                        </a:rPr>
                        <a:t> Resnet50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0.00311 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9.66E-09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0.745  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53671703"/>
                  </a:ext>
                </a:extLst>
              </a:tr>
              <a:tr h="594511">
                <a:tc>
                  <a:txBody>
                    <a:bodyPr/>
                    <a:lstStyle/>
                    <a:p>
                      <a:r>
                        <a:rPr lang="en-US">
                          <a:effectLst/>
                        </a:rPr>
                        <a:t> MobilenetV2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0.04906 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9.61E-08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0.456  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63604110"/>
                  </a:ext>
                </a:extLst>
              </a:tr>
              <a:tr h="594511">
                <a:tc>
                  <a:txBody>
                    <a:bodyPr/>
                    <a:lstStyle/>
                    <a:p>
                      <a:r>
                        <a:rPr lang="en-US">
                          <a:effectLst/>
                        </a:rPr>
                        <a:t>  Densenet121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0.00015 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1.55E-10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r"/>
                      <a:r>
                        <a:rPr lang="en-US">
                          <a:effectLst/>
                        </a:rPr>
                        <a:t>0.854  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05817459"/>
                  </a:ext>
                </a:extLst>
              </a:tr>
            </a:tbl>
          </a:graphicData>
        </a:graphic>
      </p:graphicFrame>
      <p:sp>
        <p:nvSpPr>
          <p:cNvPr id="6" name="Slide Number Placeholder 3">
            <a:extLst>
              <a:ext uri="{FF2B5EF4-FFF2-40B4-BE49-F238E27FC236}">
                <a16:creationId xmlns:a16="http://schemas.microsoft.com/office/drawing/2014/main" id="{53C09D34-0857-CCBC-F865-D504CC43AB27}"/>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10</a:t>
            </a:fld>
            <a:endParaRPr lang="en-US"/>
          </a:p>
        </p:txBody>
      </p:sp>
    </p:spTree>
    <p:extLst>
      <p:ext uri="{BB962C8B-B14F-4D97-AF65-F5344CB8AC3E}">
        <p14:creationId xmlns:p14="http://schemas.microsoft.com/office/powerpoint/2010/main" val="22766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D1460-B811-F23A-81E7-BE89B19589D3}"/>
              </a:ext>
            </a:extLst>
          </p:cNvPr>
          <p:cNvSpPr>
            <a:spLocks noGrp="1"/>
          </p:cNvSpPr>
          <p:nvPr>
            <p:ph idx="1"/>
          </p:nvPr>
        </p:nvSpPr>
        <p:spPr>
          <a:xfrm>
            <a:off x="216503" y="971001"/>
            <a:ext cx="11436823" cy="4908082"/>
          </a:xfrm>
        </p:spPr>
        <p:txBody>
          <a:bodyPr vert="horz" lIns="91440" tIns="45720" rIns="91440" bIns="45720" rtlCol="0" anchor="t">
            <a:noAutofit/>
          </a:bodyPr>
          <a:lstStyle/>
          <a:p>
            <a:pPr indent="0">
              <a:lnSpc>
                <a:spcPct val="100000"/>
              </a:lnSpc>
            </a:pPr>
            <a:r>
              <a:rPr lang="en-US" sz="2000">
                <a:latin typeface="Times New Roman"/>
                <a:cs typeface="Times New Roman"/>
              </a:rPr>
              <a:t> NST (Neural Style Transfer) blends the content of one image with the artistic style of another, creating visually compelling results.</a:t>
            </a:r>
            <a:endParaRPr lang="en-US" sz="2000"/>
          </a:p>
          <a:p>
            <a:pPr indent="0">
              <a:lnSpc>
                <a:spcPct val="100000"/>
              </a:lnSpc>
            </a:pPr>
            <a:r>
              <a:rPr lang="en-US" sz="2000">
                <a:latin typeface="Times New Roman"/>
                <a:cs typeface="Times New Roman"/>
              </a:rPr>
              <a:t> DenseNet121 consistently outperforms other pre-trained models in NST, indicating superior style transfer quality.</a:t>
            </a:r>
          </a:p>
          <a:p>
            <a:pPr indent="0">
              <a:lnSpc>
                <a:spcPct val="100000"/>
              </a:lnSpc>
            </a:pPr>
            <a:r>
              <a:rPr lang="en-US" sz="2000">
                <a:latin typeface="Times New Roman"/>
                <a:cs typeface="Times New Roman"/>
              </a:rPr>
              <a:t> Future NST research could explore new architectural designs, enhance adaptability to diverse artistic styles and content, and improve computational efficiency.</a:t>
            </a:r>
          </a:p>
          <a:p>
            <a:pPr indent="0">
              <a:lnSpc>
                <a:spcPct val="100000"/>
              </a:lnSpc>
            </a:pPr>
            <a:r>
              <a:rPr lang="en-US" sz="2000">
                <a:latin typeface="Times New Roman"/>
                <a:cs typeface="Times New Roman"/>
              </a:rPr>
              <a:t> Transformer-based models like TNT offer potential for capturing intricate style details, enhancing NST outcomes.</a:t>
            </a:r>
          </a:p>
          <a:p>
            <a:pPr indent="0">
              <a:lnSpc>
                <a:spcPct val="100000"/>
              </a:lnSpc>
            </a:pPr>
            <a:r>
              <a:rPr lang="en-US" sz="2000">
                <a:latin typeface="Times New Roman"/>
                <a:cs typeface="Times New Roman"/>
              </a:rPr>
              <a:t> NST's evolution promises versatility and potency as a creative tool in art, design, photography, and visual communication.</a:t>
            </a:r>
          </a:p>
        </p:txBody>
      </p:sp>
      <p:sp>
        <p:nvSpPr>
          <p:cNvPr id="3" name="Title 2">
            <a:extLst>
              <a:ext uri="{FF2B5EF4-FFF2-40B4-BE49-F238E27FC236}">
                <a16:creationId xmlns:a16="http://schemas.microsoft.com/office/drawing/2014/main" id="{7154427C-E156-D89A-5BF5-1441F46BDC7A}"/>
              </a:ext>
            </a:extLst>
          </p:cNvPr>
          <p:cNvSpPr>
            <a:spLocks noGrp="1"/>
          </p:cNvSpPr>
          <p:nvPr>
            <p:ph type="title"/>
          </p:nvPr>
        </p:nvSpPr>
        <p:spPr/>
        <p:txBody>
          <a:bodyPr/>
          <a:lstStyle/>
          <a:p>
            <a:r>
              <a:rPr lang="en-US" b="1">
                <a:latin typeface="Times New Roman"/>
                <a:cs typeface="Times New Roman"/>
              </a:rPr>
              <a:t>Conclusion </a:t>
            </a:r>
          </a:p>
        </p:txBody>
      </p:sp>
      <p:sp>
        <p:nvSpPr>
          <p:cNvPr id="6" name="Slide Number Placeholder 3">
            <a:extLst>
              <a:ext uri="{FF2B5EF4-FFF2-40B4-BE49-F238E27FC236}">
                <a16:creationId xmlns:a16="http://schemas.microsoft.com/office/drawing/2014/main" id="{BD062E37-ECEC-063D-20F2-8BF2F834B4C7}"/>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11</a:t>
            </a:fld>
            <a:endParaRPr lang="en-US"/>
          </a:p>
        </p:txBody>
      </p:sp>
    </p:spTree>
    <p:extLst>
      <p:ext uri="{BB962C8B-B14F-4D97-AF65-F5344CB8AC3E}">
        <p14:creationId xmlns:p14="http://schemas.microsoft.com/office/powerpoint/2010/main" val="241343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D1460-B811-F23A-81E7-BE89B19589D3}"/>
              </a:ext>
            </a:extLst>
          </p:cNvPr>
          <p:cNvSpPr>
            <a:spLocks noGrp="1"/>
          </p:cNvSpPr>
          <p:nvPr>
            <p:ph idx="1"/>
          </p:nvPr>
        </p:nvSpPr>
        <p:spPr>
          <a:xfrm>
            <a:off x="216503" y="1067983"/>
            <a:ext cx="11561513" cy="5157464"/>
          </a:xfrm>
        </p:spPr>
        <p:txBody>
          <a:bodyPr vert="horz" lIns="91440" tIns="45720" rIns="91440" bIns="45720" rtlCol="0" anchor="t">
            <a:noAutofit/>
          </a:bodyPr>
          <a:lstStyle/>
          <a:p>
            <a:pPr indent="0">
              <a:lnSpc>
                <a:spcPct val="100000"/>
              </a:lnSpc>
              <a:buNone/>
            </a:pPr>
            <a:r>
              <a:rPr lang="en-US" sz="1600">
                <a:latin typeface="Times New Roman"/>
                <a:cs typeface="Times New Roman"/>
              </a:rPr>
              <a:t>[1] Jing, Y., Yang, Y., Feng, Z., Ye, J., Yu, Y. and Song, M., 2019. Neural style transfer: A review. IEEE   transactions on visualization and computer graphics, 26(11), pp.3365-3385.</a:t>
            </a:r>
            <a:endParaRPr lang="en-US">
              <a:latin typeface="Georgia"/>
              <a:cs typeface="Times New Roman"/>
            </a:endParaRPr>
          </a:p>
          <a:p>
            <a:pPr indent="0">
              <a:lnSpc>
                <a:spcPct val="100000"/>
              </a:lnSpc>
              <a:buNone/>
            </a:pPr>
            <a:br>
              <a:rPr lang="en-US" sz="1600">
                <a:latin typeface="Times New Roman"/>
                <a:cs typeface="Times New Roman"/>
              </a:rPr>
            </a:br>
            <a:r>
              <a:rPr lang="en-US" sz="1600">
                <a:latin typeface="Times New Roman"/>
                <a:cs typeface="Times New Roman"/>
              </a:rPr>
              <a:t>[2] Jayaram, K., Telang, M., Reddy, R.B.C., Kumar, Y.A., Babu, K.S., </a:t>
            </a:r>
            <a:r>
              <a:rPr lang="en-US" sz="1600" err="1">
                <a:latin typeface="Times New Roman"/>
                <a:cs typeface="Times New Roman"/>
              </a:rPr>
              <a:t>Rana,P</a:t>
            </a:r>
            <a:r>
              <a:rPr lang="en-US" sz="1600">
                <a:latin typeface="Times New Roman"/>
                <a:cs typeface="Times New Roman"/>
              </a:rPr>
              <a:t>., Chawla, P. and Mittal, U., 2022. Different techniques in neural </a:t>
            </a:r>
            <a:r>
              <a:rPr lang="en-US" sz="1600" err="1">
                <a:latin typeface="Times New Roman"/>
                <a:cs typeface="Times New Roman"/>
              </a:rPr>
              <a:t>styletransfer</a:t>
            </a:r>
            <a:r>
              <a:rPr lang="en-US" sz="1600">
                <a:latin typeface="Times New Roman"/>
                <a:cs typeface="Times New Roman"/>
              </a:rPr>
              <a:t>-a review. In Proceedings of First International Conference on Computational Electronics for Wireless Communications: ICCWC 2021 (pp. 337-350). Springer Singapore.</a:t>
            </a:r>
          </a:p>
          <a:p>
            <a:pPr indent="0">
              <a:lnSpc>
                <a:spcPct val="100000"/>
              </a:lnSpc>
              <a:buNone/>
            </a:pPr>
            <a:br>
              <a:rPr lang="en-US" sz="1600">
                <a:latin typeface="Times New Roman"/>
                <a:cs typeface="Times New Roman"/>
              </a:rPr>
            </a:br>
            <a:r>
              <a:rPr lang="en-US" sz="1600">
                <a:latin typeface="Times New Roman"/>
                <a:cs typeface="Times New Roman"/>
              </a:rPr>
              <a:t>[3] Deng, Y., Tang, F., Dong, W., Ma, C., Pan, X., Wang, L. and Xu, C.,2022. Stytr2: Image style transfer with transformers. In Proceedings of the IEEE/CVF conference on computer vision and pattern recognition (pp. 11326-11336).</a:t>
            </a:r>
          </a:p>
          <a:p>
            <a:pPr indent="0">
              <a:lnSpc>
                <a:spcPct val="100000"/>
              </a:lnSpc>
              <a:buNone/>
            </a:pPr>
            <a:br>
              <a:rPr lang="en-US" sz="1600">
                <a:latin typeface="Times New Roman"/>
                <a:cs typeface="Times New Roman"/>
              </a:rPr>
            </a:br>
            <a:r>
              <a:rPr lang="en-US" sz="1600">
                <a:latin typeface="Times New Roman"/>
                <a:cs typeface="Times New Roman"/>
              </a:rPr>
              <a:t>[4] Krishna C. V., Venkatesh K., Nibin S., Nair V. H and M. G., Segment Based, User-Generated Image Styling with Neural Style Transfer, 2023 International Conference on Distributed Computing and Electrical Circuits and Electronics (ICDCECE), Ballar, India, 2023, pp. 1-6, </a:t>
            </a:r>
            <a:r>
              <a:rPr lang="en-US" sz="1600" err="1">
                <a:latin typeface="Times New Roman"/>
                <a:cs typeface="Times New Roman"/>
              </a:rPr>
              <a:t>doi</a:t>
            </a:r>
            <a:r>
              <a:rPr lang="en-US" sz="1600">
                <a:latin typeface="Times New Roman"/>
                <a:cs typeface="Times New Roman"/>
              </a:rPr>
              <a:t>: 10.1109/ICDCECE57866.2023.10150551.</a:t>
            </a:r>
            <a:endParaRPr lang="en-US"/>
          </a:p>
          <a:p>
            <a:pPr indent="0">
              <a:lnSpc>
                <a:spcPct val="100000"/>
              </a:lnSpc>
              <a:buNone/>
            </a:pPr>
            <a:br>
              <a:rPr lang="en-US" sz="1600">
                <a:latin typeface="Times New Roman"/>
                <a:cs typeface="Times New Roman"/>
              </a:rPr>
            </a:br>
            <a:r>
              <a:rPr lang="en-US" sz="1600">
                <a:latin typeface="Times New Roman"/>
                <a:cs typeface="Times New Roman"/>
              </a:rPr>
              <a:t>[5] Krutarth, K. and Madhavan, M., 2021, October. Region-Based Random Color Highlighting in Artistic Style Transfer Using CNN. In International Conference on Advances in Electrical and Computer Technologies(pp. 81-90). Singapore: Springer Nature Singapore.</a:t>
            </a:r>
            <a:endParaRPr lang="en-US"/>
          </a:p>
          <a:p>
            <a:pPr indent="0">
              <a:lnSpc>
                <a:spcPct val="100000"/>
              </a:lnSpc>
              <a:buNone/>
            </a:pPr>
            <a:br>
              <a:rPr lang="en-US" sz="1600">
                <a:latin typeface="Times New Roman"/>
                <a:cs typeface="Times New Roman"/>
              </a:rPr>
            </a:br>
            <a:endParaRPr lang="en-US" sz="1600">
              <a:latin typeface="Times New Roman"/>
              <a:cs typeface="Times New Roman"/>
            </a:endParaRPr>
          </a:p>
        </p:txBody>
      </p:sp>
      <p:sp>
        <p:nvSpPr>
          <p:cNvPr id="3" name="Title 2">
            <a:extLst>
              <a:ext uri="{FF2B5EF4-FFF2-40B4-BE49-F238E27FC236}">
                <a16:creationId xmlns:a16="http://schemas.microsoft.com/office/drawing/2014/main" id="{7154427C-E156-D89A-5BF5-1441F46BDC7A}"/>
              </a:ext>
            </a:extLst>
          </p:cNvPr>
          <p:cNvSpPr>
            <a:spLocks noGrp="1"/>
          </p:cNvSpPr>
          <p:nvPr>
            <p:ph type="title"/>
          </p:nvPr>
        </p:nvSpPr>
        <p:spPr/>
        <p:txBody>
          <a:bodyPr/>
          <a:lstStyle/>
          <a:p>
            <a:r>
              <a:rPr lang="en-US" b="1">
                <a:latin typeface="Times New Roman"/>
                <a:cs typeface="Times New Roman"/>
              </a:rPr>
              <a:t>References </a:t>
            </a:r>
          </a:p>
        </p:txBody>
      </p:sp>
      <p:sp>
        <p:nvSpPr>
          <p:cNvPr id="6" name="Slide Number Placeholder 3">
            <a:extLst>
              <a:ext uri="{FF2B5EF4-FFF2-40B4-BE49-F238E27FC236}">
                <a16:creationId xmlns:a16="http://schemas.microsoft.com/office/drawing/2014/main" id="{1408544F-39F8-D18A-0353-32AAFC92FA0E}"/>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12</a:t>
            </a:fld>
            <a:endParaRPr lang="en-US"/>
          </a:p>
        </p:txBody>
      </p:sp>
    </p:spTree>
    <p:extLst>
      <p:ext uri="{BB962C8B-B14F-4D97-AF65-F5344CB8AC3E}">
        <p14:creationId xmlns:p14="http://schemas.microsoft.com/office/powerpoint/2010/main" val="182102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0FEA-99CE-C39C-0C36-E7654FA2113D}"/>
              </a:ext>
            </a:extLst>
          </p:cNvPr>
          <p:cNvSpPr>
            <a:spLocks noGrp="1"/>
          </p:cNvSpPr>
          <p:nvPr>
            <p:ph type="ctrTitle"/>
          </p:nvPr>
        </p:nvSpPr>
        <p:spPr/>
        <p:txBody>
          <a:bodyPr/>
          <a:lstStyle/>
          <a:p>
            <a:r>
              <a:rPr lang="en-US">
                <a:solidFill>
                  <a:srgbClr val="A50021"/>
                </a:solidFill>
                <a:latin typeface="Georgia"/>
              </a:rPr>
              <a:t>Thank You</a:t>
            </a:r>
            <a:endParaRPr lang="en-US">
              <a:solidFill>
                <a:srgbClr val="A50021"/>
              </a:solidFill>
            </a:endParaRPr>
          </a:p>
        </p:txBody>
      </p:sp>
    </p:spTree>
    <p:extLst>
      <p:ext uri="{BB962C8B-B14F-4D97-AF65-F5344CB8AC3E}">
        <p14:creationId xmlns:p14="http://schemas.microsoft.com/office/powerpoint/2010/main" val="273059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fontScale="92500" lnSpcReduction="10000"/>
          </a:bodyPr>
          <a:lstStyle/>
          <a:p>
            <a:pPr>
              <a:lnSpc>
                <a:spcPct val="150000"/>
              </a:lnSpc>
              <a:buFont typeface="Wingdings" pitchFamily="2" charset="2"/>
              <a:buChar char="Ø"/>
            </a:pPr>
            <a:r>
              <a:rPr lang="en-US">
                <a:latin typeface="Times New Roman"/>
                <a:cs typeface="Times New Roman"/>
              </a:rPr>
              <a:t>Problem Statement</a:t>
            </a:r>
          </a:p>
          <a:p>
            <a:pPr>
              <a:lnSpc>
                <a:spcPct val="150000"/>
              </a:lnSpc>
              <a:buFont typeface="Wingdings" pitchFamily="2" charset="2"/>
              <a:buChar char="Ø"/>
            </a:pPr>
            <a:r>
              <a:rPr lang="en-US">
                <a:latin typeface="Times New Roman"/>
                <a:cs typeface="Times New Roman"/>
              </a:rPr>
              <a:t>Introduction</a:t>
            </a:r>
          </a:p>
          <a:p>
            <a:pPr>
              <a:lnSpc>
                <a:spcPct val="150000"/>
              </a:lnSpc>
              <a:buFont typeface="Wingdings" pitchFamily="2" charset="2"/>
              <a:buChar char="Ø"/>
            </a:pPr>
            <a:r>
              <a:rPr lang="en-US">
                <a:latin typeface="Times New Roman" pitchFamily="18" charset="0"/>
                <a:cs typeface="Times New Roman" pitchFamily="18" charset="0"/>
              </a:rPr>
              <a:t>Dataset Description</a:t>
            </a:r>
          </a:p>
          <a:p>
            <a:pPr>
              <a:lnSpc>
                <a:spcPct val="150000"/>
              </a:lnSpc>
              <a:buFont typeface="Wingdings" pitchFamily="2" charset="2"/>
              <a:buChar char="Ø"/>
            </a:pPr>
            <a:r>
              <a:rPr lang="en-US">
                <a:latin typeface="Times New Roman" pitchFamily="18" charset="0"/>
                <a:cs typeface="Times New Roman" pitchFamily="18" charset="0"/>
              </a:rPr>
              <a:t>Proposed Methodology</a:t>
            </a:r>
          </a:p>
          <a:p>
            <a:pPr>
              <a:lnSpc>
                <a:spcPct val="150000"/>
              </a:lnSpc>
              <a:buFont typeface="Wingdings" pitchFamily="2" charset="2"/>
              <a:buChar char="Ø"/>
            </a:pPr>
            <a:r>
              <a:rPr lang="en-US">
                <a:latin typeface="Times New Roman" pitchFamily="18" charset="0"/>
                <a:cs typeface="Times New Roman" pitchFamily="18" charset="0"/>
              </a:rPr>
              <a:t>Results and Analysis</a:t>
            </a:r>
          </a:p>
          <a:p>
            <a:pPr>
              <a:lnSpc>
                <a:spcPct val="150000"/>
              </a:lnSpc>
              <a:buFont typeface="Wingdings" pitchFamily="2" charset="2"/>
              <a:buChar char="Ø"/>
            </a:pPr>
            <a:r>
              <a:rPr lang="en-US">
                <a:latin typeface="Times New Roman" pitchFamily="18" charset="0"/>
                <a:cs typeface="Times New Roman" pitchFamily="18" charset="0"/>
              </a:rPr>
              <a:t>Conclusion and Future Work</a:t>
            </a:r>
          </a:p>
          <a:p>
            <a:pPr>
              <a:lnSpc>
                <a:spcPct val="150000"/>
              </a:lnSpc>
              <a:buFont typeface="Wingdings" pitchFamily="2" charset="2"/>
              <a:buChar char="Ø"/>
            </a:pPr>
            <a:r>
              <a:rPr lang="en-US">
                <a:latin typeface="Times New Roman" pitchFamily="18" charset="0"/>
                <a:cs typeface="Times New Roman" pitchFamily="18" charset="0"/>
              </a:rPr>
              <a:t>References</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b="1">
                <a:latin typeface="Times New Roman"/>
                <a:cs typeface="Times New Roman"/>
              </a:rPr>
              <a:t>Outline</a:t>
            </a: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a:xfrm>
            <a:off x="5291805" y="6493128"/>
            <a:ext cx="758687" cy="365125"/>
          </a:xfrm>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p:txBody>
          <a:bodyPr vert="horz" lIns="91440" tIns="45720" rIns="91440" bIns="45720" rtlCol="0" anchor="t">
            <a:normAutofit fontScale="92500" lnSpcReduction="20000"/>
          </a:bodyPr>
          <a:lstStyle/>
          <a:p>
            <a:pPr>
              <a:lnSpc>
                <a:spcPct val="150000"/>
              </a:lnSpc>
              <a:buFont typeface="Wingdings" pitchFamily="2" charset="2"/>
              <a:buChar char="Ø"/>
            </a:pPr>
            <a:r>
              <a:rPr lang="en-US">
                <a:latin typeface="Times New Roman"/>
                <a:cs typeface="Times New Roman"/>
              </a:rPr>
              <a:t>In the realm of visual communication and creative design, there exists a need for a computationally efficient and artistically expressive method to seamlessly blend the content of one image with the stylistic characteristics of another. Traditional image editing tools lack the ability to automatically transfer artistic styles in a manner that preserves the underlying content, leading to time-consuming and manual interventions. Therefore, the challenge lies in developing a robust neural style transfer (NST) algorithm that can efficiently extract and merge content and style features from input images, enabling users to effortlessly generate visually appealing compositions with personalized artistic styles.</a:t>
            </a:r>
            <a:endParaRPr lang="en-IN">
              <a:latin typeface="Times New Roman"/>
              <a:cs typeface="Times New Roman"/>
            </a:endParaRPr>
          </a:p>
        </p:txBody>
      </p:sp>
      <p:sp>
        <p:nvSpPr>
          <p:cNvPr id="3" name="Title 2">
            <a:extLst>
              <a:ext uri="{FF2B5EF4-FFF2-40B4-BE49-F238E27FC236}">
                <a16:creationId xmlns:a16="http://schemas.microsoft.com/office/drawing/2014/main" id="{AEF841F2-11D2-E3B5-DCBC-B248A3E4A95C}"/>
              </a:ext>
            </a:extLst>
          </p:cNvPr>
          <p:cNvSpPr>
            <a:spLocks noGrp="1"/>
          </p:cNvSpPr>
          <p:nvPr>
            <p:ph type="title"/>
          </p:nvPr>
        </p:nvSpPr>
        <p:spPr/>
        <p:txBody>
          <a:bodyPr/>
          <a:lstStyle/>
          <a:p>
            <a:r>
              <a:rPr lang="en-IN" b="1">
                <a:latin typeface="Times New Roman"/>
                <a:cs typeface="Times New Roman"/>
              </a:rPr>
              <a:t>Problem Statement</a:t>
            </a:r>
          </a:p>
        </p:txBody>
      </p:sp>
      <p:sp>
        <p:nvSpPr>
          <p:cNvPr id="6" name="Slide Number Placeholder 3">
            <a:extLst>
              <a:ext uri="{FF2B5EF4-FFF2-40B4-BE49-F238E27FC236}">
                <a16:creationId xmlns:a16="http://schemas.microsoft.com/office/drawing/2014/main" id="{A7F815F8-67E3-1696-5603-722A6DE57BEB}"/>
              </a:ext>
            </a:extLst>
          </p:cNvPr>
          <p:cNvSpPr>
            <a:spLocks noGrp="1"/>
          </p:cNvSpPr>
          <p:nvPr>
            <p:ph type="sldNum" sz="quarter" idx="12"/>
          </p:nvPr>
        </p:nvSpPr>
        <p:spPr>
          <a:xfrm>
            <a:off x="5291805" y="6493128"/>
            <a:ext cx="758687" cy="365125"/>
          </a:xfrm>
        </p:spPr>
        <p:txBody>
          <a:bodyPr/>
          <a:lstStyle/>
          <a:p>
            <a:fld id="{71766878-3199-4EAB-94E7-2D6D11070E14}" type="slidenum">
              <a:rPr lang="en-US" smtClean="0"/>
              <a:pPr/>
              <a:t>3</a:t>
            </a:fld>
            <a:endParaRPr lang="en-US"/>
          </a:p>
        </p:txBody>
      </p:sp>
    </p:spTree>
    <p:extLst>
      <p:ext uri="{BB962C8B-B14F-4D97-AF65-F5344CB8AC3E}">
        <p14:creationId xmlns:p14="http://schemas.microsoft.com/office/powerpoint/2010/main" val="107469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3FCF71-F44C-7487-4008-CCC498E14867}"/>
              </a:ext>
            </a:extLst>
          </p:cNvPr>
          <p:cNvSpPr>
            <a:spLocks noGrp="1"/>
          </p:cNvSpPr>
          <p:nvPr>
            <p:ph idx="1"/>
          </p:nvPr>
        </p:nvSpPr>
        <p:spPr/>
        <p:txBody>
          <a:bodyPr vert="horz" lIns="91440" tIns="45720" rIns="91440" bIns="45720" rtlCol="0" anchor="t">
            <a:normAutofit/>
          </a:bodyPr>
          <a:lstStyle/>
          <a:p>
            <a:r>
              <a:rPr lang="en-US" sz="2000">
                <a:latin typeface="Times New Roman"/>
                <a:cs typeface="Times New Roman"/>
              </a:rPr>
              <a:t>Neural style transfer is a technique in deep learning that combines the content of one image with the style of another, producing a new image that preserves the content of the original while adopting the artistic characteristics of the style image.</a:t>
            </a:r>
          </a:p>
          <a:p>
            <a:r>
              <a:rPr lang="en-US" sz="2000">
                <a:latin typeface="Times New Roman"/>
                <a:cs typeface="Times New Roman"/>
              </a:rPr>
              <a:t>NST can be implemented through various approaches, commonly involving optimization-based methods such as gradient descent or pretrained feature extraction.</a:t>
            </a:r>
          </a:p>
          <a:p>
            <a:r>
              <a:rPr lang="en-US" sz="2000">
                <a:latin typeface="Times New Roman"/>
                <a:cs typeface="Times New Roman"/>
              </a:rPr>
              <a:t>We are using VGG19, DenseNet121, ResNet50, and MobileNetV2 for NST, one typically employs their convolutional layers to extract features from both the content and style images. </a:t>
            </a:r>
          </a:p>
          <a:p>
            <a:r>
              <a:rPr lang="en-US" sz="2000">
                <a:latin typeface="Times New Roman"/>
                <a:cs typeface="Times New Roman"/>
              </a:rPr>
              <a:t>These features are then used to define loss functions, which are minimized during the optimization process to generate an image.</a:t>
            </a:r>
          </a:p>
          <a:p>
            <a:endParaRPr lang="en-US" sz="1800">
              <a:latin typeface="Times New Roman"/>
              <a:cs typeface="Times New Roman"/>
            </a:endParaRPr>
          </a:p>
        </p:txBody>
      </p:sp>
      <p:sp>
        <p:nvSpPr>
          <p:cNvPr id="3" name="Title 2">
            <a:extLst>
              <a:ext uri="{FF2B5EF4-FFF2-40B4-BE49-F238E27FC236}">
                <a16:creationId xmlns:a16="http://schemas.microsoft.com/office/drawing/2014/main" id="{22CDA871-3850-CD3B-DB29-B798BC1B25B0}"/>
              </a:ext>
            </a:extLst>
          </p:cNvPr>
          <p:cNvSpPr>
            <a:spLocks noGrp="1"/>
          </p:cNvSpPr>
          <p:nvPr>
            <p:ph type="title"/>
          </p:nvPr>
        </p:nvSpPr>
        <p:spPr/>
        <p:txBody>
          <a:bodyPr/>
          <a:lstStyle/>
          <a:p>
            <a:r>
              <a:rPr lang="en-IN" b="1">
                <a:latin typeface="Times New Roman"/>
                <a:cs typeface="Times New Roman"/>
              </a:rPr>
              <a:t>Introduction</a:t>
            </a:r>
          </a:p>
        </p:txBody>
      </p:sp>
      <p:pic>
        <p:nvPicPr>
          <p:cNvPr id="4" name="Picture 3" descr="A landscape with trees and mountains&#10;&#10;Description automatically generated">
            <a:extLst>
              <a:ext uri="{FF2B5EF4-FFF2-40B4-BE49-F238E27FC236}">
                <a16:creationId xmlns:a16="http://schemas.microsoft.com/office/drawing/2014/main" id="{7B7BFC14-8111-88C0-68F1-3077809E76D6}"/>
              </a:ext>
            </a:extLst>
          </p:cNvPr>
          <p:cNvPicPr>
            <a:picLocks noChangeAspect="1"/>
          </p:cNvPicPr>
          <p:nvPr/>
        </p:nvPicPr>
        <p:blipFill>
          <a:blip r:embed="rId2"/>
          <a:stretch>
            <a:fillRect/>
          </a:stretch>
        </p:blipFill>
        <p:spPr>
          <a:xfrm>
            <a:off x="2614179" y="4149435"/>
            <a:ext cx="6963642" cy="2189020"/>
          </a:xfrm>
          <a:prstGeom prst="rect">
            <a:avLst/>
          </a:prstGeom>
        </p:spPr>
      </p:pic>
      <p:sp>
        <p:nvSpPr>
          <p:cNvPr id="7" name="Slide Number Placeholder 3">
            <a:extLst>
              <a:ext uri="{FF2B5EF4-FFF2-40B4-BE49-F238E27FC236}">
                <a16:creationId xmlns:a16="http://schemas.microsoft.com/office/drawing/2014/main" id="{BA7BC43E-42D8-6752-D081-2852560DB173}"/>
              </a:ext>
            </a:extLst>
          </p:cNvPr>
          <p:cNvSpPr>
            <a:spLocks noGrp="1"/>
          </p:cNvSpPr>
          <p:nvPr>
            <p:ph type="sldNum" sz="quarter" idx="12"/>
          </p:nvPr>
        </p:nvSpPr>
        <p:spPr>
          <a:xfrm>
            <a:off x="5291805" y="6493128"/>
            <a:ext cx="758687" cy="365125"/>
          </a:xfrm>
        </p:spPr>
        <p:txBody>
          <a:bodyPr/>
          <a:lstStyle/>
          <a:p>
            <a:fld id="{71766878-3199-4EAB-94E7-2D6D11070E14}" type="slidenum">
              <a:rPr lang="en-US" smtClean="0"/>
              <a:pPr/>
              <a:t>4</a:t>
            </a:fld>
            <a:endParaRPr lang="en-US"/>
          </a:p>
        </p:txBody>
      </p:sp>
    </p:spTree>
    <p:extLst>
      <p:ext uri="{BB962C8B-B14F-4D97-AF65-F5344CB8AC3E}">
        <p14:creationId xmlns:p14="http://schemas.microsoft.com/office/powerpoint/2010/main" val="116669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3FCF71-F44C-7487-4008-CCC498E14867}"/>
              </a:ext>
            </a:extLst>
          </p:cNvPr>
          <p:cNvSpPr>
            <a:spLocks noGrp="1"/>
          </p:cNvSpPr>
          <p:nvPr>
            <p:ph idx="1"/>
          </p:nvPr>
        </p:nvSpPr>
        <p:spPr>
          <a:xfrm>
            <a:off x="341194" y="971001"/>
            <a:ext cx="11436823" cy="4908082"/>
          </a:xfrm>
        </p:spPr>
        <p:txBody>
          <a:bodyPr vert="horz" lIns="91440" tIns="45720" rIns="91440" bIns="45720" rtlCol="0" anchor="t">
            <a:normAutofit/>
          </a:bodyPr>
          <a:lstStyle/>
          <a:p>
            <a:r>
              <a:rPr lang="en-US" sz="2000">
                <a:latin typeface="Times New Roman"/>
                <a:cs typeface="Times New Roman"/>
              </a:rPr>
              <a:t>This dataset comprises 5000 images from each of two primary sources: the COCO2017 dataset and the Kaggle competition "Painter by Numbers" dataset. </a:t>
            </a:r>
          </a:p>
          <a:p>
            <a:r>
              <a:rPr lang="en-US" sz="2000">
                <a:latin typeface="Times New Roman"/>
                <a:cs typeface="Times New Roman"/>
              </a:rPr>
              <a:t>The COCO2017 images, sourced from the Common Objects in Context dataset, offer a diverse array of everyday scenes annotated with labeled objects. </a:t>
            </a:r>
          </a:p>
          <a:p>
            <a:r>
              <a:rPr lang="en-US" sz="2000">
                <a:latin typeface="Times New Roman"/>
                <a:cs typeface="Times New Roman"/>
              </a:rPr>
              <a:t>These images serve as the content for neural style transfer. </a:t>
            </a:r>
          </a:p>
          <a:p>
            <a:r>
              <a:rPr lang="en-US" sz="2000">
                <a:latin typeface="Times New Roman"/>
                <a:cs typeface="Times New Roman"/>
              </a:rPr>
              <a:t>Meanwhile, the Kaggle "Painter by Numbers" dataset features artwork from various artists, spanning different styles, genres, and time periods. </a:t>
            </a:r>
          </a:p>
          <a:p>
            <a:r>
              <a:rPr lang="en-US" sz="2000">
                <a:latin typeface="Times New Roman"/>
                <a:cs typeface="Times New Roman"/>
              </a:rPr>
              <a:t>These images are used as the artistic styles to be applied to the COCO images during the style transfer process. </a:t>
            </a:r>
            <a:endParaRPr lang="en-US" sz="2000">
              <a:latin typeface="Georgia"/>
              <a:cs typeface="Times New Roman"/>
            </a:endParaRPr>
          </a:p>
          <a:p>
            <a:endParaRPr lang="en-US" sz="1800">
              <a:latin typeface="Georgia"/>
              <a:cs typeface="Times New Roman"/>
            </a:endParaRPr>
          </a:p>
          <a:p>
            <a:endParaRPr lang="en-US" sz="1800">
              <a:latin typeface="Times New Roman"/>
              <a:cs typeface="Times New Roman"/>
            </a:endParaRPr>
          </a:p>
        </p:txBody>
      </p:sp>
      <p:sp>
        <p:nvSpPr>
          <p:cNvPr id="3" name="Title 2">
            <a:extLst>
              <a:ext uri="{FF2B5EF4-FFF2-40B4-BE49-F238E27FC236}">
                <a16:creationId xmlns:a16="http://schemas.microsoft.com/office/drawing/2014/main" id="{22CDA871-3850-CD3B-DB29-B798BC1B25B0}"/>
              </a:ext>
            </a:extLst>
          </p:cNvPr>
          <p:cNvSpPr>
            <a:spLocks noGrp="1"/>
          </p:cNvSpPr>
          <p:nvPr>
            <p:ph type="title"/>
          </p:nvPr>
        </p:nvSpPr>
        <p:spPr>
          <a:xfrm>
            <a:off x="341194" y="307097"/>
            <a:ext cx="11436823" cy="421441"/>
          </a:xfrm>
        </p:spPr>
        <p:txBody>
          <a:bodyPr/>
          <a:lstStyle/>
          <a:p>
            <a:r>
              <a:rPr lang="en-IN" b="1">
                <a:latin typeface="Times New Roman"/>
                <a:cs typeface="Times New Roman"/>
              </a:rPr>
              <a:t>Dataset Description</a:t>
            </a:r>
          </a:p>
        </p:txBody>
      </p:sp>
      <p:pic>
        <p:nvPicPr>
          <p:cNvPr id="4" name="Picture 3" descr="A landscape with trees and mountains&#10;&#10;Description automatically generated">
            <a:extLst>
              <a:ext uri="{FF2B5EF4-FFF2-40B4-BE49-F238E27FC236}">
                <a16:creationId xmlns:a16="http://schemas.microsoft.com/office/drawing/2014/main" id="{90E5794D-1B2E-6FE3-AA71-03146B7381E4}"/>
              </a:ext>
            </a:extLst>
          </p:cNvPr>
          <p:cNvPicPr>
            <a:picLocks noChangeAspect="1"/>
          </p:cNvPicPr>
          <p:nvPr/>
        </p:nvPicPr>
        <p:blipFill>
          <a:blip r:embed="rId2"/>
          <a:stretch>
            <a:fillRect/>
          </a:stretch>
        </p:blipFill>
        <p:spPr>
          <a:xfrm>
            <a:off x="3421591" y="4870450"/>
            <a:ext cx="1200150" cy="1181100"/>
          </a:xfrm>
          <a:prstGeom prst="rect">
            <a:avLst/>
          </a:prstGeom>
        </p:spPr>
      </p:pic>
      <p:pic>
        <p:nvPicPr>
          <p:cNvPr id="7" name="Picture 6" descr="A painting of a red flower&#10;&#10;Description automatically generated">
            <a:extLst>
              <a:ext uri="{FF2B5EF4-FFF2-40B4-BE49-F238E27FC236}">
                <a16:creationId xmlns:a16="http://schemas.microsoft.com/office/drawing/2014/main" id="{1CDE13CC-73FF-6769-2F75-8A8F18D1216E}"/>
              </a:ext>
            </a:extLst>
          </p:cNvPr>
          <p:cNvPicPr>
            <a:picLocks noChangeAspect="1"/>
          </p:cNvPicPr>
          <p:nvPr/>
        </p:nvPicPr>
        <p:blipFill>
          <a:blip r:embed="rId3"/>
          <a:stretch>
            <a:fillRect/>
          </a:stretch>
        </p:blipFill>
        <p:spPr>
          <a:xfrm>
            <a:off x="6304844" y="3962401"/>
            <a:ext cx="1219200" cy="1219200"/>
          </a:xfrm>
          <a:prstGeom prst="rect">
            <a:avLst/>
          </a:prstGeom>
        </p:spPr>
      </p:pic>
      <p:pic>
        <p:nvPicPr>
          <p:cNvPr id="8" name="Picture 7" descr="A bowl of soup and a drink on a table&#10;&#10;Description automatically generated">
            <a:extLst>
              <a:ext uri="{FF2B5EF4-FFF2-40B4-BE49-F238E27FC236}">
                <a16:creationId xmlns:a16="http://schemas.microsoft.com/office/drawing/2014/main" id="{094405AB-BF3A-1C5B-5A58-290045B1E897}"/>
              </a:ext>
            </a:extLst>
          </p:cNvPr>
          <p:cNvPicPr>
            <a:picLocks noChangeAspect="1"/>
          </p:cNvPicPr>
          <p:nvPr/>
        </p:nvPicPr>
        <p:blipFill>
          <a:blip r:embed="rId4"/>
          <a:stretch>
            <a:fillRect/>
          </a:stretch>
        </p:blipFill>
        <p:spPr>
          <a:xfrm>
            <a:off x="7294419" y="4864484"/>
            <a:ext cx="1219200" cy="1219200"/>
          </a:xfrm>
          <a:prstGeom prst="rect">
            <a:avLst/>
          </a:prstGeom>
        </p:spPr>
      </p:pic>
      <p:pic>
        <p:nvPicPr>
          <p:cNvPr id="9" name="Picture 8" descr="A person on a beach&#10;&#10;Description automatically generated">
            <a:extLst>
              <a:ext uri="{FF2B5EF4-FFF2-40B4-BE49-F238E27FC236}">
                <a16:creationId xmlns:a16="http://schemas.microsoft.com/office/drawing/2014/main" id="{169CBE00-3A12-7DBA-E8BC-CC1DBE4FB441}"/>
              </a:ext>
            </a:extLst>
          </p:cNvPr>
          <p:cNvPicPr>
            <a:picLocks noChangeAspect="1"/>
          </p:cNvPicPr>
          <p:nvPr/>
        </p:nvPicPr>
        <p:blipFill>
          <a:blip r:embed="rId5"/>
          <a:stretch>
            <a:fillRect/>
          </a:stretch>
        </p:blipFill>
        <p:spPr>
          <a:xfrm>
            <a:off x="4385733" y="3962400"/>
            <a:ext cx="1219200" cy="1219200"/>
          </a:xfrm>
          <a:prstGeom prst="rect">
            <a:avLst/>
          </a:prstGeom>
        </p:spPr>
      </p:pic>
      <p:pic>
        <p:nvPicPr>
          <p:cNvPr id="10" name="Picture 9" descr="A grassy area with a body of water and a hill&#10;&#10;Description automatically generated">
            <a:extLst>
              <a:ext uri="{FF2B5EF4-FFF2-40B4-BE49-F238E27FC236}">
                <a16:creationId xmlns:a16="http://schemas.microsoft.com/office/drawing/2014/main" id="{E5B6E369-B066-8F5E-B72A-5A5FBA15883B}"/>
              </a:ext>
            </a:extLst>
          </p:cNvPr>
          <p:cNvPicPr>
            <a:picLocks noChangeAspect="1"/>
          </p:cNvPicPr>
          <p:nvPr/>
        </p:nvPicPr>
        <p:blipFill>
          <a:blip r:embed="rId6"/>
          <a:stretch>
            <a:fillRect/>
          </a:stretch>
        </p:blipFill>
        <p:spPr>
          <a:xfrm>
            <a:off x="5442271" y="4864485"/>
            <a:ext cx="1219200" cy="1219200"/>
          </a:xfrm>
          <a:prstGeom prst="rect">
            <a:avLst/>
          </a:prstGeom>
        </p:spPr>
      </p:pic>
      <p:sp>
        <p:nvSpPr>
          <p:cNvPr id="11" name="Slide Number Placeholder 3">
            <a:extLst>
              <a:ext uri="{FF2B5EF4-FFF2-40B4-BE49-F238E27FC236}">
                <a16:creationId xmlns:a16="http://schemas.microsoft.com/office/drawing/2014/main" id="{7740D78E-947D-C76B-E2BD-426E8F30BB28}"/>
              </a:ext>
            </a:extLst>
          </p:cNvPr>
          <p:cNvSpPr>
            <a:spLocks noGrp="1"/>
          </p:cNvSpPr>
          <p:nvPr>
            <p:ph type="sldNum" sz="quarter" idx="12"/>
          </p:nvPr>
        </p:nvSpPr>
        <p:spPr>
          <a:xfrm>
            <a:off x="5291805" y="6493128"/>
            <a:ext cx="758687" cy="365125"/>
          </a:xfrm>
        </p:spPr>
        <p:txBody>
          <a:bodyPr/>
          <a:lstStyle/>
          <a:p>
            <a:fld id="{71766878-3199-4EAB-94E7-2D6D11070E14}" type="slidenum">
              <a:rPr lang="en-US" smtClean="0"/>
              <a:pPr/>
              <a:t>5</a:t>
            </a:fld>
            <a:endParaRPr lang="en-US"/>
          </a:p>
        </p:txBody>
      </p:sp>
    </p:spTree>
    <p:extLst>
      <p:ext uri="{BB962C8B-B14F-4D97-AF65-F5344CB8AC3E}">
        <p14:creationId xmlns:p14="http://schemas.microsoft.com/office/powerpoint/2010/main" val="424181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D0C7A5C-1FAE-4B8B-EBFC-D57645109B7A}"/>
              </a:ext>
            </a:extLst>
          </p:cNvPr>
          <p:cNvGraphicFramePr>
            <a:graphicFrameLocks noGrp="1"/>
          </p:cNvGraphicFramePr>
          <p:nvPr>
            <p:ph idx="1"/>
            <p:extLst>
              <p:ext uri="{D42A27DB-BD31-4B8C-83A1-F6EECF244321}">
                <p14:modId xmlns:p14="http://schemas.microsoft.com/office/powerpoint/2010/main" val="1243776472"/>
              </p:ext>
            </p:extLst>
          </p:nvPr>
        </p:nvGraphicFramePr>
        <p:xfrm>
          <a:off x="314011" y="763674"/>
          <a:ext cx="11475198" cy="5034280"/>
        </p:xfrm>
        <a:graphic>
          <a:graphicData uri="http://schemas.openxmlformats.org/drawingml/2006/table">
            <a:tbl>
              <a:tblPr firstRow="1" bandRow="1">
                <a:tableStyleId>{2D5ABB26-0587-4C30-8999-92F81FD0307C}</a:tableStyleId>
              </a:tblPr>
              <a:tblGrid>
                <a:gridCol w="2897943">
                  <a:extLst>
                    <a:ext uri="{9D8B030D-6E8A-4147-A177-3AD203B41FA5}">
                      <a16:colId xmlns:a16="http://schemas.microsoft.com/office/drawing/2014/main" val="4074811293"/>
                    </a:ext>
                  </a:extLst>
                </a:gridCol>
                <a:gridCol w="2278965">
                  <a:extLst>
                    <a:ext uri="{9D8B030D-6E8A-4147-A177-3AD203B41FA5}">
                      <a16:colId xmlns:a16="http://schemas.microsoft.com/office/drawing/2014/main" val="422685692"/>
                    </a:ext>
                  </a:extLst>
                </a:gridCol>
                <a:gridCol w="2644726">
                  <a:extLst>
                    <a:ext uri="{9D8B030D-6E8A-4147-A177-3AD203B41FA5}">
                      <a16:colId xmlns:a16="http://schemas.microsoft.com/office/drawing/2014/main" val="1837893476"/>
                    </a:ext>
                  </a:extLst>
                </a:gridCol>
                <a:gridCol w="3653564">
                  <a:extLst>
                    <a:ext uri="{9D8B030D-6E8A-4147-A177-3AD203B41FA5}">
                      <a16:colId xmlns:a16="http://schemas.microsoft.com/office/drawing/2014/main" val="2330897754"/>
                    </a:ext>
                  </a:extLst>
                </a:gridCol>
              </a:tblGrid>
              <a:tr h="370840">
                <a:tc>
                  <a:txBody>
                    <a:bodyPr/>
                    <a:lstStyle/>
                    <a:p>
                      <a:r>
                        <a:rPr lang="en-US" b="1"/>
                        <a:t>Paper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b="1"/>
                        <a:t>Publisher and Year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b="1"/>
                        <a:t>Methodology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b="1"/>
                        <a:t>Research Gap</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7434490"/>
                  </a:ext>
                </a:extLst>
              </a:tr>
              <a:tr h="370840">
                <a:tc>
                  <a:txBody>
                    <a:bodyPr/>
                    <a:lstStyle/>
                    <a:p>
                      <a:pPr lvl="0" algn="l">
                        <a:lnSpc>
                          <a:spcPct val="100000"/>
                        </a:lnSpc>
                        <a:spcBef>
                          <a:spcPts val="0"/>
                        </a:spcBef>
                        <a:spcAft>
                          <a:spcPts val="0"/>
                        </a:spcAft>
                        <a:buNone/>
                      </a:pPr>
                      <a:r>
                        <a:rPr lang="en-US" sz="1800" b="0" i="0" u="none" strike="noStrike" noProof="0">
                          <a:latin typeface="Times New Roman"/>
                        </a:rPr>
                        <a:t>A Comparative Analysis of Fast-style Transfer and VGG19-GramMatrix Approach to Neural Style Transfer</a:t>
                      </a:r>
                    </a:p>
                    <a:p>
                      <a:pPr lvl="0" algn="l">
                        <a:lnSpc>
                          <a:spcPct val="100000"/>
                        </a:lnSpc>
                        <a:spcBef>
                          <a:spcPts val="0"/>
                        </a:spcBef>
                        <a:spcAft>
                          <a:spcPts val="0"/>
                        </a:spcAft>
                        <a:buNone/>
                      </a:pPr>
                      <a:endParaRPr lang="en-US" sz="18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IEEE,2023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0" i="0" u="none" strike="noStrike" noProof="0">
                          <a:solidFill>
                            <a:srgbClr val="000000"/>
                          </a:solidFill>
                          <a:latin typeface="Calibri"/>
                        </a:rPr>
                        <a:t>Fast-style Transfer and VGG19-GramMatrix</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a:latin typeface="Times New Roman"/>
                        </a:rPr>
                        <a:t>-</a:t>
                      </a:r>
                      <a:r>
                        <a:rPr lang="en-US" sz="1800" b="0" i="0" u="none" strike="noStrike" noProof="0">
                          <a:solidFill>
                            <a:srgbClr val="000000"/>
                          </a:solidFill>
                          <a:latin typeface="Times New Roman"/>
                        </a:rPr>
                        <a:t>The evaluation of computational efficiency is  limited.</a:t>
                      </a:r>
                    </a:p>
                    <a:p>
                      <a:pPr lvl="0">
                        <a:buNone/>
                      </a:pPr>
                      <a:r>
                        <a:rPr lang="en-US" sz="1800" b="0" i="0" u="none" strike="noStrike" noProof="0">
                          <a:solidFill>
                            <a:srgbClr val="000000"/>
                          </a:solidFill>
                          <a:latin typeface="Times New Roman"/>
                        </a:rPr>
                        <a:t>-have been limited to the specific hyperparameter settings tested.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08845005"/>
                  </a:ext>
                </a:extLst>
              </a:tr>
              <a:tr h="370840">
                <a:tc>
                  <a:txBody>
                    <a:bodyPr/>
                    <a:lstStyle/>
                    <a:p>
                      <a:pPr lvl="0">
                        <a:buNone/>
                      </a:pPr>
                      <a:r>
                        <a:rPr lang="en-US" sz="1800" b="0" i="0" u="none" strike="noStrike" noProof="0">
                          <a:latin typeface="Times New Roman"/>
                        </a:rPr>
                        <a:t>Neural Style Transfer: A Critical Review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 </a:t>
                      </a:r>
                      <a:r>
                        <a:rPr lang="en-US" sz="1800">
                          <a:latin typeface="Times New Roman"/>
                        </a:rPr>
                        <a:t> IEEE, 2021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0" i="0" u="none" strike="noStrike" noProof="0" err="1">
                          <a:solidFill>
                            <a:srgbClr val="000000"/>
                          </a:solidFill>
                          <a:latin typeface="Calibri"/>
                        </a:rPr>
                        <a:t>CycleGANs</a:t>
                      </a:r>
                      <a:r>
                        <a:rPr lang="en-US" sz="1800" b="0" i="0" u="none" strike="noStrike" noProof="0">
                          <a:solidFill>
                            <a:srgbClr val="000000"/>
                          </a:solidFill>
                          <a:latin typeface="Calibri"/>
                        </a:rPr>
                        <a:t> </a:t>
                      </a:r>
                      <a:endParaRPr lang="en-US" sz="1800">
                        <a:latin typeface="Calibri"/>
                      </a:endParaRPr>
                    </a:p>
                    <a:p>
                      <a:pPr lvl="0">
                        <a:buNone/>
                      </a:pPr>
                      <a:endParaRPr lang="en-US" sz="1800" b="0"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1" i="0" u="none" strike="noStrike" noProof="0">
                          <a:solidFill>
                            <a:srgbClr val="000000"/>
                          </a:solidFill>
                          <a:latin typeface="Calibri"/>
                        </a:rPr>
                        <a:t>-</a:t>
                      </a:r>
                      <a:r>
                        <a:rPr lang="en-US" sz="1800" b="0" i="0" u="none" strike="noStrike" noProof="0">
                          <a:solidFill>
                            <a:srgbClr val="000000"/>
                          </a:solidFill>
                          <a:latin typeface="Calibri"/>
                        </a:rPr>
                        <a:t>need for more scalable architectures</a:t>
                      </a:r>
                    </a:p>
                    <a:p>
                      <a:pPr lvl="0">
                        <a:buNone/>
                      </a:pPr>
                      <a:r>
                        <a:rPr lang="en-US" sz="1800" b="0" i="0" u="none" strike="noStrike" noProof="0">
                          <a:solidFill>
                            <a:srgbClr val="000000"/>
                          </a:solidFill>
                          <a:latin typeface="Calibri"/>
                        </a:rPr>
                        <a:t>- more extensive studies to evaluate the quality of the generated images </a:t>
                      </a:r>
                      <a:endParaRPr lang="en-US" sz="1800">
                        <a:latin typeface="Calibri"/>
                      </a:endParaRPr>
                    </a:p>
                    <a:p>
                      <a:pPr lvl="0">
                        <a:buNone/>
                      </a:pPr>
                      <a:endParaRPr lang="en-US" sz="1800" b="1" i="0" u="none" strike="noStrike" noProof="0">
                        <a:solidFill>
                          <a:srgbClr val="000000"/>
                        </a:solidFill>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04829499"/>
                  </a:ext>
                </a:extLst>
              </a:tr>
              <a:tr h="370840">
                <a:tc>
                  <a:txBody>
                    <a:bodyPr/>
                    <a:lstStyle/>
                    <a:p>
                      <a:endParaRPr lang="en-US" sz="1800">
                        <a:latin typeface="Times New Roman"/>
                      </a:endParaRPr>
                    </a:p>
                    <a:p>
                      <a:pPr lvl="0" algn="l">
                        <a:lnSpc>
                          <a:spcPct val="100000"/>
                        </a:lnSpc>
                        <a:spcBef>
                          <a:spcPts val="0"/>
                        </a:spcBef>
                        <a:spcAft>
                          <a:spcPts val="0"/>
                        </a:spcAft>
                        <a:buNone/>
                      </a:pPr>
                      <a:r>
                        <a:rPr lang="en-US" sz="1800" b="0" i="0">
                          <a:solidFill>
                            <a:srgbClr val="333333"/>
                          </a:solidFill>
                          <a:latin typeface="Times New Roman"/>
                        </a:rPr>
                        <a:t>Neural Style Transfer Using VGG19 and </a:t>
                      </a:r>
                      <a:r>
                        <a:rPr lang="en-US" sz="1800" b="0" i="0" err="1">
                          <a:solidFill>
                            <a:srgbClr val="333333"/>
                          </a:solidFill>
                          <a:latin typeface="Times New Roman"/>
                        </a:rPr>
                        <a:t>Alexnet</a:t>
                      </a:r>
                      <a:endParaRPr lang="en-US" sz="1800" b="0">
                        <a:latin typeface="Times New Roman"/>
                      </a:endParaRP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a:t>IEEE,2021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0" i="0" u="none" strike="noStrike" noProof="0">
                          <a:solidFill>
                            <a:srgbClr val="333333"/>
                          </a:solidFill>
                          <a:latin typeface="Times New Roman"/>
                        </a:rPr>
                        <a:t>VGG19 and </a:t>
                      </a:r>
                      <a:r>
                        <a:rPr lang="en-US" sz="1800" b="0" i="0" u="none" strike="noStrike" noProof="0" err="1">
                          <a:solidFill>
                            <a:srgbClr val="333333"/>
                          </a:solidFill>
                          <a:latin typeface="Times New Roman"/>
                        </a:rPr>
                        <a:t>Alexnet</a:t>
                      </a:r>
                      <a:endParaRPr lang="en-US" sz="18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800" b="0" i="0" u="none" strike="noStrike" noProof="0">
                          <a:solidFill>
                            <a:srgbClr val="000000"/>
                          </a:solidFill>
                          <a:latin typeface="Times New Roman"/>
                        </a:rPr>
                        <a:t>-explore alternative loss functions or combinations that could lead to more desirable stylized outputs.</a:t>
                      </a:r>
                    </a:p>
                    <a:p>
                      <a:pPr lvl="0">
                        <a:buNone/>
                      </a:pPr>
                      <a:r>
                        <a:rPr lang="en-US" sz="1800" b="0" i="0" u="none" strike="noStrike" noProof="0">
                          <a:solidFill>
                            <a:srgbClr val="000000"/>
                          </a:solidFill>
                          <a:latin typeface="Times New Roman"/>
                        </a:rPr>
                        <a:t>-further research could explore other optimization algorithms or fine-tuning strategies</a:t>
                      </a:r>
                      <a:endParaRPr lang="en-US" sz="18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37018816"/>
                  </a:ext>
                </a:extLst>
              </a:tr>
            </a:tbl>
          </a:graphicData>
        </a:graphic>
      </p:graphicFrame>
      <p:sp>
        <p:nvSpPr>
          <p:cNvPr id="3" name="Title 2">
            <a:extLst>
              <a:ext uri="{FF2B5EF4-FFF2-40B4-BE49-F238E27FC236}">
                <a16:creationId xmlns:a16="http://schemas.microsoft.com/office/drawing/2014/main" id="{8DF4DC3F-9028-9F07-F517-8BB33B8F93DD}"/>
              </a:ext>
            </a:extLst>
          </p:cNvPr>
          <p:cNvSpPr>
            <a:spLocks noGrp="1"/>
          </p:cNvSpPr>
          <p:nvPr>
            <p:ph type="title"/>
          </p:nvPr>
        </p:nvSpPr>
        <p:spPr/>
        <p:txBody>
          <a:bodyPr/>
          <a:lstStyle/>
          <a:p>
            <a:r>
              <a:rPr lang="en-US">
                <a:latin typeface="Georgia"/>
              </a:rPr>
              <a:t>Literature Survey</a:t>
            </a:r>
            <a:endParaRPr lang="en-US"/>
          </a:p>
        </p:txBody>
      </p:sp>
      <p:sp>
        <p:nvSpPr>
          <p:cNvPr id="4" name="Slide Number Placeholder 3">
            <a:extLst>
              <a:ext uri="{FF2B5EF4-FFF2-40B4-BE49-F238E27FC236}">
                <a16:creationId xmlns:a16="http://schemas.microsoft.com/office/drawing/2014/main" id="{ECE7CFEA-A02C-7F29-5A66-16FBAAEE2A31}"/>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6</a:t>
            </a:fld>
            <a:endParaRPr lang="en-US"/>
          </a:p>
        </p:txBody>
      </p:sp>
    </p:spTree>
    <p:extLst>
      <p:ext uri="{BB962C8B-B14F-4D97-AF65-F5344CB8AC3E}">
        <p14:creationId xmlns:p14="http://schemas.microsoft.com/office/powerpoint/2010/main" val="398599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3FF691-10EB-AF4D-49CE-679D51DEC14F}"/>
              </a:ext>
            </a:extLst>
          </p:cNvPr>
          <p:cNvSpPr>
            <a:spLocks noGrp="1"/>
          </p:cNvSpPr>
          <p:nvPr>
            <p:ph type="title"/>
          </p:nvPr>
        </p:nvSpPr>
        <p:spPr/>
        <p:txBody>
          <a:bodyPr/>
          <a:lstStyle/>
          <a:p>
            <a:r>
              <a:rPr lang="en-US" b="1">
                <a:latin typeface="Times New Roman"/>
                <a:cs typeface="Times New Roman"/>
              </a:rPr>
              <a:t>Methodology</a:t>
            </a:r>
          </a:p>
        </p:txBody>
      </p:sp>
      <p:pic>
        <p:nvPicPr>
          <p:cNvPr id="6" name="Content Placeholder 5" descr="A diagram of a computer process&#10;&#10;Description automatically generated">
            <a:extLst>
              <a:ext uri="{FF2B5EF4-FFF2-40B4-BE49-F238E27FC236}">
                <a16:creationId xmlns:a16="http://schemas.microsoft.com/office/drawing/2014/main" id="{F09D15AF-E564-1D48-739A-2DA5F7B0BA6F}"/>
              </a:ext>
            </a:extLst>
          </p:cNvPr>
          <p:cNvPicPr>
            <a:picLocks noGrp="1" noChangeAspect="1"/>
          </p:cNvPicPr>
          <p:nvPr>
            <p:ph idx="1"/>
          </p:nvPr>
        </p:nvPicPr>
        <p:blipFill>
          <a:blip r:embed="rId2"/>
          <a:stretch>
            <a:fillRect/>
          </a:stretch>
        </p:blipFill>
        <p:spPr>
          <a:xfrm>
            <a:off x="1831616" y="1137256"/>
            <a:ext cx="8455978" cy="4908082"/>
          </a:xfrm>
        </p:spPr>
      </p:pic>
      <p:sp>
        <p:nvSpPr>
          <p:cNvPr id="4" name="Slide Number Placeholder 3">
            <a:extLst>
              <a:ext uri="{FF2B5EF4-FFF2-40B4-BE49-F238E27FC236}">
                <a16:creationId xmlns:a16="http://schemas.microsoft.com/office/drawing/2014/main" id="{076CC019-4043-8769-38EA-9B4DDB662BB5}"/>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7</a:t>
            </a:fld>
            <a:endParaRPr lang="en-US"/>
          </a:p>
        </p:txBody>
      </p:sp>
    </p:spTree>
    <p:extLst>
      <p:ext uri="{BB962C8B-B14F-4D97-AF65-F5344CB8AC3E}">
        <p14:creationId xmlns:p14="http://schemas.microsoft.com/office/powerpoint/2010/main" val="67314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4271F5-0203-C179-FB57-F566ED22BB62}"/>
              </a:ext>
            </a:extLst>
          </p:cNvPr>
          <p:cNvSpPr>
            <a:spLocks noGrp="1"/>
          </p:cNvSpPr>
          <p:nvPr>
            <p:ph type="title"/>
          </p:nvPr>
        </p:nvSpPr>
        <p:spPr/>
        <p:txBody>
          <a:bodyPr/>
          <a:lstStyle/>
          <a:p>
            <a:r>
              <a:rPr lang="en-US" sz="2800" b="1">
                <a:latin typeface="Times New Roman"/>
                <a:cs typeface="Times New Roman"/>
              </a:rPr>
              <a:t>Proposed Methodology of </a:t>
            </a:r>
            <a:r>
              <a:rPr lang="en-US" sz="2800" b="1">
                <a:solidFill>
                  <a:srgbClr val="941651"/>
                </a:solidFill>
                <a:latin typeface="Times New Roman"/>
                <a:cs typeface="Times New Roman"/>
              </a:rPr>
              <a:t>DenseNet121</a:t>
            </a:r>
          </a:p>
        </p:txBody>
      </p:sp>
      <p:pic>
        <p:nvPicPr>
          <p:cNvPr id="6" name="Content Placeholder 5" descr="A diagram of a computer process flow&#10;&#10;Description automatically generated">
            <a:extLst>
              <a:ext uri="{FF2B5EF4-FFF2-40B4-BE49-F238E27FC236}">
                <a16:creationId xmlns:a16="http://schemas.microsoft.com/office/drawing/2014/main" id="{C75B7523-72F7-9619-851A-79BF31D46BC3}"/>
              </a:ext>
            </a:extLst>
          </p:cNvPr>
          <p:cNvPicPr>
            <a:picLocks noGrp="1" noChangeAspect="1"/>
          </p:cNvPicPr>
          <p:nvPr>
            <p:ph idx="1"/>
          </p:nvPr>
        </p:nvPicPr>
        <p:blipFill>
          <a:blip r:embed="rId2"/>
          <a:stretch>
            <a:fillRect/>
          </a:stretch>
        </p:blipFill>
        <p:spPr>
          <a:xfrm>
            <a:off x="2839764" y="1137256"/>
            <a:ext cx="6439682" cy="4908082"/>
          </a:xfrm>
        </p:spPr>
      </p:pic>
      <p:sp>
        <p:nvSpPr>
          <p:cNvPr id="4" name="Slide Number Placeholder 3">
            <a:extLst>
              <a:ext uri="{FF2B5EF4-FFF2-40B4-BE49-F238E27FC236}">
                <a16:creationId xmlns:a16="http://schemas.microsoft.com/office/drawing/2014/main" id="{F8D3CC7D-0D1D-ED2E-6284-DC48123A2FA8}"/>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8</a:t>
            </a:fld>
            <a:endParaRPr lang="en-US"/>
          </a:p>
        </p:txBody>
      </p:sp>
    </p:spTree>
    <p:extLst>
      <p:ext uri="{BB962C8B-B14F-4D97-AF65-F5344CB8AC3E}">
        <p14:creationId xmlns:p14="http://schemas.microsoft.com/office/powerpoint/2010/main" val="372770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FAD59-3059-EC1B-7055-C3576FD4851A}"/>
              </a:ext>
            </a:extLst>
          </p:cNvPr>
          <p:cNvSpPr>
            <a:spLocks noGrp="1"/>
          </p:cNvSpPr>
          <p:nvPr>
            <p:ph idx="1"/>
          </p:nvPr>
        </p:nvSpPr>
        <p:spPr/>
        <p:txBody>
          <a:bodyPr vert="horz" lIns="91440" tIns="45720" rIns="91440" bIns="45720" rtlCol="0" anchor="t">
            <a:normAutofit/>
          </a:bodyPr>
          <a:lstStyle/>
          <a:p>
            <a:pPr marL="0" indent="0">
              <a:buNone/>
            </a:pPr>
            <a:endParaRPr lang="en-US" sz="1800">
              <a:latin typeface="Times New Roman"/>
              <a:cs typeface="Times New Roman"/>
            </a:endParaRPr>
          </a:p>
          <a:p>
            <a:pPr marL="285750" indent="-285750"/>
            <a:endParaRPr lang="en-US" sz="1800">
              <a:latin typeface="Times New Roman"/>
              <a:cs typeface="Times New Roman"/>
            </a:endParaRPr>
          </a:p>
        </p:txBody>
      </p:sp>
      <p:sp>
        <p:nvSpPr>
          <p:cNvPr id="3" name="Title 2">
            <a:extLst>
              <a:ext uri="{FF2B5EF4-FFF2-40B4-BE49-F238E27FC236}">
                <a16:creationId xmlns:a16="http://schemas.microsoft.com/office/drawing/2014/main" id="{38EA19AA-2185-8D6D-EB24-2B326FFF4E9D}"/>
              </a:ext>
            </a:extLst>
          </p:cNvPr>
          <p:cNvSpPr>
            <a:spLocks noGrp="1"/>
          </p:cNvSpPr>
          <p:nvPr>
            <p:ph type="title"/>
          </p:nvPr>
        </p:nvSpPr>
        <p:spPr/>
        <p:txBody>
          <a:bodyPr/>
          <a:lstStyle/>
          <a:p>
            <a:r>
              <a:rPr lang="en-US" b="1">
                <a:latin typeface="Times New Roman"/>
                <a:cs typeface="Times New Roman"/>
              </a:rPr>
              <a:t>Results</a:t>
            </a:r>
          </a:p>
        </p:txBody>
      </p:sp>
      <p:pic>
        <p:nvPicPr>
          <p:cNvPr id="4" name="Picture 3" descr="A yellow paint splatter on a white surface&#10;&#10;Description automatically generated">
            <a:extLst>
              <a:ext uri="{FF2B5EF4-FFF2-40B4-BE49-F238E27FC236}">
                <a16:creationId xmlns:a16="http://schemas.microsoft.com/office/drawing/2014/main" id="{BF328CF4-1B91-EA3A-057A-F05FDEE2DDD5}"/>
              </a:ext>
            </a:extLst>
          </p:cNvPr>
          <p:cNvPicPr>
            <a:picLocks noChangeAspect="1"/>
          </p:cNvPicPr>
          <p:nvPr/>
        </p:nvPicPr>
        <p:blipFill>
          <a:blip r:embed="rId2"/>
          <a:stretch>
            <a:fillRect/>
          </a:stretch>
        </p:blipFill>
        <p:spPr>
          <a:xfrm>
            <a:off x="184503" y="1144235"/>
            <a:ext cx="5726996" cy="1422754"/>
          </a:xfrm>
          <a:prstGeom prst="rect">
            <a:avLst/>
          </a:prstGeom>
        </p:spPr>
      </p:pic>
      <p:pic>
        <p:nvPicPr>
          <p:cNvPr id="6" name="Picture 5" descr="A yellow paint splatter on a white surface&#10;&#10;Description automatically generated">
            <a:extLst>
              <a:ext uri="{FF2B5EF4-FFF2-40B4-BE49-F238E27FC236}">
                <a16:creationId xmlns:a16="http://schemas.microsoft.com/office/drawing/2014/main" id="{D2FE4295-99D7-3343-4A3A-6DAE5CB501BB}"/>
              </a:ext>
            </a:extLst>
          </p:cNvPr>
          <p:cNvPicPr>
            <a:picLocks noChangeAspect="1"/>
          </p:cNvPicPr>
          <p:nvPr/>
        </p:nvPicPr>
        <p:blipFill>
          <a:blip r:embed="rId3"/>
          <a:stretch>
            <a:fillRect/>
          </a:stretch>
        </p:blipFill>
        <p:spPr>
          <a:xfrm>
            <a:off x="6266392" y="1144235"/>
            <a:ext cx="5712883" cy="1422753"/>
          </a:xfrm>
          <a:prstGeom prst="rect">
            <a:avLst/>
          </a:prstGeom>
        </p:spPr>
      </p:pic>
      <p:pic>
        <p:nvPicPr>
          <p:cNvPr id="7" name="Picture 6" descr="A yellow paint splatter on a white surface&#10;&#10;Description automatically generated">
            <a:extLst>
              <a:ext uri="{FF2B5EF4-FFF2-40B4-BE49-F238E27FC236}">
                <a16:creationId xmlns:a16="http://schemas.microsoft.com/office/drawing/2014/main" id="{4FDE790E-D204-984F-BCC4-C5E3D58F0BAC}"/>
              </a:ext>
            </a:extLst>
          </p:cNvPr>
          <p:cNvPicPr>
            <a:picLocks noChangeAspect="1"/>
          </p:cNvPicPr>
          <p:nvPr/>
        </p:nvPicPr>
        <p:blipFill>
          <a:blip r:embed="rId4"/>
          <a:stretch>
            <a:fillRect/>
          </a:stretch>
        </p:blipFill>
        <p:spPr>
          <a:xfrm>
            <a:off x="184503" y="3825346"/>
            <a:ext cx="5726996" cy="1422753"/>
          </a:xfrm>
          <a:prstGeom prst="rect">
            <a:avLst/>
          </a:prstGeom>
        </p:spPr>
      </p:pic>
      <p:pic>
        <p:nvPicPr>
          <p:cNvPr id="8" name="Picture 7" descr="A yellow paint splatter on a white surface&#10;&#10;Description automatically generated">
            <a:extLst>
              <a:ext uri="{FF2B5EF4-FFF2-40B4-BE49-F238E27FC236}">
                <a16:creationId xmlns:a16="http://schemas.microsoft.com/office/drawing/2014/main" id="{9C983846-BAE0-7A3C-BE35-2C30FDE928F2}"/>
              </a:ext>
            </a:extLst>
          </p:cNvPr>
          <p:cNvPicPr>
            <a:picLocks noChangeAspect="1"/>
          </p:cNvPicPr>
          <p:nvPr/>
        </p:nvPicPr>
        <p:blipFill>
          <a:blip r:embed="rId5"/>
          <a:stretch>
            <a:fillRect/>
          </a:stretch>
        </p:blipFill>
        <p:spPr>
          <a:xfrm>
            <a:off x="6266391" y="3825346"/>
            <a:ext cx="5741105" cy="1422753"/>
          </a:xfrm>
          <a:prstGeom prst="rect">
            <a:avLst/>
          </a:prstGeom>
        </p:spPr>
      </p:pic>
      <p:sp>
        <p:nvSpPr>
          <p:cNvPr id="9" name="TextBox 8">
            <a:extLst>
              <a:ext uri="{FF2B5EF4-FFF2-40B4-BE49-F238E27FC236}">
                <a16:creationId xmlns:a16="http://schemas.microsoft.com/office/drawing/2014/main" id="{B9A9A8C8-E7C3-A8E5-3A5A-63ADC1654C18}"/>
              </a:ext>
            </a:extLst>
          </p:cNvPr>
          <p:cNvSpPr txBox="1"/>
          <p:nvPr/>
        </p:nvSpPr>
        <p:spPr>
          <a:xfrm>
            <a:off x="2328332" y="2666999"/>
            <a:ext cx="217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Calibri"/>
              </a:rPr>
              <a:t>MobilenetV2</a:t>
            </a:r>
          </a:p>
        </p:txBody>
      </p:sp>
      <p:sp>
        <p:nvSpPr>
          <p:cNvPr id="10" name="TextBox 9">
            <a:extLst>
              <a:ext uri="{FF2B5EF4-FFF2-40B4-BE49-F238E27FC236}">
                <a16:creationId xmlns:a16="http://schemas.microsoft.com/office/drawing/2014/main" id="{ABC6A751-D71C-EC54-BCCD-9538B430D971}"/>
              </a:ext>
            </a:extLst>
          </p:cNvPr>
          <p:cNvSpPr txBox="1"/>
          <p:nvPr/>
        </p:nvSpPr>
        <p:spPr>
          <a:xfrm>
            <a:off x="8438443" y="2666999"/>
            <a:ext cx="217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Calibri"/>
              </a:rPr>
              <a:t>VGG19</a:t>
            </a:r>
          </a:p>
        </p:txBody>
      </p:sp>
      <p:sp>
        <p:nvSpPr>
          <p:cNvPr id="11" name="TextBox 10">
            <a:extLst>
              <a:ext uri="{FF2B5EF4-FFF2-40B4-BE49-F238E27FC236}">
                <a16:creationId xmlns:a16="http://schemas.microsoft.com/office/drawing/2014/main" id="{5D58C21C-3A39-7599-0AB2-C44B8A725F5F}"/>
              </a:ext>
            </a:extLst>
          </p:cNvPr>
          <p:cNvSpPr txBox="1"/>
          <p:nvPr/>
        </p:nvSpPr>
        <p:spPr>
          <a:xfrm>
            <a:off x="2328332" y="5348110"/>
            <a:ext cx="217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Calibri"/>
              </a:rPr>
              <a:t>Resnet50</a:t>
            </a:r>
          </a:p>
        </p:txBody>
      </p:sp>
      <p:sp>
        <p:nvSpPr>
          <p:cNvPr id="12" name="TextBox 11">
            <a:extLst>
              <a:ext uri="{FF2B5EF4-FFF2-40B4-BE49-F238E27FC236}">
                <a16:creationId xmlns:a16="http://schemas.microsoft.com/office/drawing/2014/main" id="{6EECD9C6-59BC-1125-8D6B-34E2BE444D2E}"/>
              </a:ext>
            </a:extLst>
          </p:cNvPr>
          <p:cNvSpPr txBox="1"/>
          <p:nvPr/>
        </p:nvSpPr>
        <p:spPr>
          <a:xfrm>
            <a:off x="8325554" y="5348110"/>
            <a:ext cx="2173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Calibri"/>
              </a:rPr>
              <a:t>Densenet121</a:t>
            </a:r>
          </a:p>
        </p:txBody>
      </p:sp>
      <p:sp>
        <p:nvSpPr>
          <p:cNvPr id="14" name="Slide Number Placeholder 3">
            <a:extLst>
              <a:ext uri="{FF2B5EF4-FFF2-40B4-BE49-F238E27FC236}">
                <a16:creationId xmlns:a16="http://schemas.microsoft.com/office/drawing/2014/main" id="{FC28E669-C865-2E8A-0397-0F3421B073E0}"/>
              </a:ext>
            </a:extLst>
          </p:cNvPr>
          <p:cNvSpPr txBox="1">
            <a:spLocks/>
          </p:cNvSpPr>
          <p:nvPr/>
        </p:nvSpPr>
        <p:spPr>
          <a:xfrm>
            <a:off x="5291805" y="6493128"/>
            <a:ext cx="75868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1766878-3199-4EAB-94E7-2D6D11070E14}" type="slidenum">
              <a:rPr lang="en-US" smtClean="0"/>
              <a:pPr/>
              <a:t>9</a:t>
            </a:fld>
            <a:endParaRPr lang="en-US"/>
          </a:p>
        </p:txBody>
      </p:sp>
    </p:spTree>
    <p:extLst>
      <p:ext uri="{BB962C8B-B14F-4D97-AF65-F5344CB8AC3E}">
        <p14:creationId xmlns:p14="http://schemas.microsoft.com/office/powerpoint/2010/main" val="439384538"/>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9027C6-EF04-46C1-8410-E55332E29786}">
  <ds:schemaRefs>
    <ds:schemaRef ds:uri="0871b904-98c6-4e86-9e88-11239d2b074e"/>
    <ds:schemaRef ds:uri="72316fd4-f550-4442-b53d-c3f520c906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38FEAA8-0548-4F62-9011-BF5A8ACE7B87}">
  <ds:schemaRefs>
    <ds:schemaRef ds:uri="0871b904-98c6-4e86-9e88-11239d2b074e"/>
    <ds:schemaRef ds:uri="72316fd4-f550-4442-b53d-c3f520c906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NAAC PRT Template</vt:lpstr>
      <vt:lpstr>PowerPoint Presentation</vt:lpstr>
      <vt:lpstr>Outline</vt:lpstr>
      <vt:lpstr>Problem Statement</vt:lpstr>
      <vt:lpstr>Introduction</vt:lpstr>
      <vt:lpstr>Dataset Description</vt:lpstr>
      <vt:lpstr>Literature Survey</vt:lpstr>
      <vt:lpstr>Methodology</vt:lpstr>
      <vt:lpstr>Proposed Methodology of DenseNet121</vt:lpstr>
      <vt:lpstr>Results</vt:lpstr>
      <vt:lpstr>PowerPoint Presentation</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revision>2</cp:revision>
  <dcterms:created xsi:type="dcterms:W3CDTF">2021-03-08T16:55:55Z</dcterms:created>
  <dcterms:modified xsi:type="dcterms:W3CDTF">2024-07-25T13:22:18Z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