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2"/>
  </p:notesMasterIdLst>
  <p:sldIdLst>
    <p:sldId id="368" r:id="rId2"/>
    <p:sldId id="370" r:id="rId3"/>
    <p:sldId id="374" r:id="rId4"/>
    <p:sldId id="375" r:id="rId5"/>
    <p:sldId id="371" r:id="rId6"/>
    <p:sldId id="372" r:id="rId7"/>
    <p:sldId id="373" r:id="rId8"/>
    <p:sldId id="369" r:id="rId9"/>
    <p:sldId id="376" r:id="rId10"/>
    <p:sldId id="377" r:id="rId11"/>
    <p:sldId id="272" r:id="rId12"/>
    <p:sldId id="273" r:id="rId13"/>
    <p:sldId id="260" r:id="rId14"/>
    <p:sldId id="274" r:id="rId15"/>
    <p:sldId id="275" r:id="rId16"/>
    <p:sldId id="276" r:id="rId17"/>
    <p:sldId id="262" r:id="rId18"/>
    <p:sldId id="264" r:id="rId19"/>
    <p:sldId id="271" r:id="rId20"/>
    <p:sldId id="266" r:id="rId21"/>
    <p:sldId id="267" r:id="rId22"/>
    <p:sldId id="269" r:id="rId23"/>
    <p:sldId id="378" r:id="rId24"/>
    <p:sldId id="379" r:id="rId25"/>
    <p:sldId id="27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80" r:id="rId49"/>
    <p:sldId id="347" r:id="rId50"/>
    <p:sldId id="303" r:id="rId51"/>
    <p:sldId id="304" r:id="rId52"/>
    <p:sldId id="305" r:id="rId53"/>
    <p:sldId id="319" r:id="rId54"/>
    <p:sldId id="307" r:id="rId55"/>
    <p:sldId id="308" r:id="rId56"/>
    <p:sldId id="309" r:id="rId57"/>
    <p:sldId id="310" r:id="rId58"/>
    <p:sldId id="311" r:id="rId59"/>
    <p:sldId id="312" r:id="rId60"/>
    <p:sldId id="314" r:id="rId61"/>
    <p:sldId id="315" r:id="rId62"/>
    <p:sldId id="317" r:id="rId63"/>
    <p:sldId id="318" r:id="rId64"/>
    <p:sldId id="320" r:id="rId65"/>
    <p:sldId id="321" r:id="rId66"/>
    <p:sldId id="322" r:id="rId67"/>
    <p:sldId id="323" r:id="rId68"/>
    <p:sldId id="324" r:id="rId69"/>
    <p:sldId id="325"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48" r:id="rId83"/>
    <p:sldId id="349" r:id="rId84"/>
    <p:sldId id="350" r:id="rId85"/>
    <p:sldId id="351" r:id="rId86"/>
    <p:sldId id="353" r:id="rId87"/>
    <p:sldId id="354" r:id="rId88"/>
    <p:sldId id="355" r:id="rId89"/>
    <p:sldId id="359" r:id="rId90"/>
    <p:sldId id="360" r:id="rId91"/>
    <p:sldId id="356" r:id="rId92"/>
    <p:sldId id="357" r:id="rId93"/>
    <p:sldId id="358" r:id="rId94"/>
    <p:sldId id="361" r:id="rId95"/>
    <p:sldId id="362" r:id="rId96"/>
    <p:sldId id="363" r:id="rId97"/>
    <p:sldId id="364" r:id="rId98"/>
    <p:sldId id="365" r:id="rId99"/>
    <p:sldId id="367" r:id="rId100"/>
    <p:sldId id="36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0307E-5EFE-43F4-9C08-AD791AF34741}" type="datetimeFigureOut">
              <a:rPr lang="en-US" smtClean="0"/>
              <a:pPr/>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55A5F-8AA6-4032-9411-72F2816522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283DB84-4042-4A51-895B-92B1D54F2C1D}"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82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91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94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99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8132"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4DC3415-91F7-4D6C-B276-62EC34E1379C}" type="slidenum">
              <a:rPr lang="en-US" smtClean="0">
                <a:solidFill>
                  <a:srgbClr val="000000"/>
                </a:solidFill>
              </a:rPr>
              <a:pPr fontAlgn="base">
                <a:spcBef>
                  <a:spcPct val="0"/>
                </a:spcBef>
                <a:spcAft>
                  <a:spcPct val="0"/>
                </a:spcAft>
                <a:defRPr/>
              </a:pPr>
              <a:t>2</a:t>
            </a:fld>
            <a:endParaRPr lang="en-US"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0180"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DA16456-12E7-40E1-BC7E-BBF4B12FEDAA}"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0180"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7BA19DF-D2F6-447D-A289-4787DF525DCB}"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0180"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4971AE1-F27B-4B12-85B8-58A6EC9B0E08}"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8132"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0308657-DAF2-4373-8D88-5A4137BE0C6B}" type="slidenum">
              <a:rPr lang="en-US" smtClean="0">
                <a:solidFill>
                  <a:srgbClr val="000000"/>
                </a:solidFill>
              </a:rPr>
              <a:pPr fontAlgn="base">
                <a:spcBef>
                  <a:spcPct val="0"/>
                </a:spcBef>
                <a:spcAft>
                  <a:spcPct val="0"/>
                </a:spcAft>
                <a:defRPr/>
              </a:pPr>
              <a:t>8</a:t>
            </a:fld>
            <a:endParaRPr lang="en-US"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7108" name="Slide Number Placeholder 3"/>
          <p:cNvSpPr>
            <a:spLocks noGrp="1"/>
          </p:cNvSpPr>
          <p:nvPr>
            <p:ph type="sldNum" sz="quarter" idx="5"/>
          </p:nvPr>
        </p:nvSpPr>
        <p:spPr bwMode="auto">
          <a:extLst>
            <a:ext uri="{909E8E84-426E-40DD-AFC4-6F175D3DCCD1}"/>
            <a:ext uri="{91240B29-F687-4F45-9708-019B960494DF}"/>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41A0C6F-9153-4A18-8CA8-3A0093223D01}" type="slidenum">
              <a:rPr lang="en-US" smtClean="0"/>
              <a:pPr fontAlgn="base">
                <a:spcBef>
                  <a:spcPct val="0"/>
                </a:spcBef>
                <a:spcAft>
                  <a:spcPct val="0"/>
                </a:spcAft>
                <a:defRPr/>
              </a:pPr>
              <a:t>70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C12A32B-E1E4-4051-A73B-B77BE97BE938}" type="datetimeFigureOut">
              <a:rPr lang="en-US" smtClean="0"/>
              <a:pPr/>
              <a:t>12/16/2014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F0AB843-1C06-424A-A4CD-BE764E8D1C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2A32B-E1E4-4051-A73B-B77BE97BE938}"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AB843-1C06-424A-A4CD-BE764E8D1C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2A32B-E1E4-4051-A73B-B77BE97BE938}"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AB843-1C06-424A-A4CD-BE764E8D1C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C12A32B-E1E4-4051-A73B-B77BE97BE938}" type="datetimeFigureOut">
              <a:rPr lang="en-US" smtClean="0"/>
              <a:pPr/>
              <a:t>12/16/2014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EF0AB843-1C06-424A-A4CD-BE764E8D1C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C12A32B-E1E4-4051-A73B-B77BE97BE938}" type="datetimeFigureOut">
              <a:rPr lang="en-US" smtClean="0"/>
              <a:pPr/>
              <a:t>12/16/2014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EF0AB843-1C06-424A-A4CD-BE764E8D1C9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C12A32B-E1E4-4051-A73B-B77BE97BE938}" type="datetimeFigureOut">
              <a:rPr lang="en-US" smtClean="0"/>
              <a:pPr/>
              <a:t>12/16/2014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EF0AB843-1C06-424A-A4CD-BE764E8D1C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C12A32B-E1E4-4051-A73B-B77BE97BE938}" type="datetimeFigureOut">
              <a:rPr lang="en-US" smtClean="0"/>
              <a:pPr/>
              <a:t>12/16/2014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F0AB843-1C06-424A-A4CD-BE764E8D1C9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12A32B-E1E4-4051-A73B-B77BE97BE938}" type="datetimeFigureOut">
              <a:rPr lang="en-US" smtClean="0"/>
              <a:pPr/>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0AB843-1C06-424A-A4CD-BE764E8D1C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C12A32B-E1E4-4051-A73B-B77BE97BE938}" type="datetimeFigureOut">
              <a:rPr lang="en-US" smtClean="0"/>
              <a:pPr/>
              <a:t>12/16/2014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F0AB843-1C06-424A-A4CD-BE764E8D1C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C12A32B-E1E4-4051-A73B-B77BE97BE938}" type="datetimeFigureOut">
              <a:rPr lang="en-US" smtClean="0"/>
              <a:pPr/>
              <a:t>12/16/2014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F0AB843-1C06-424A-A4CD-BE764E8D1C9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C12A32B-E1E4-4051-A73B-B77BE97BE938}" type="datetimeFigureOut">
              <a:rPr lang="en-US" smtClean="0"/>
              <a:pPr/>
              <a:t>12/16/2014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F0AB843-1C06-424A-A4CD-BE764E8D1C9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C12A32B-E1E4-4051-A73B-B77BE97BE938}" type="datetimeFigureOut">
              <a:rPr lang="en-US" smtClean="0"/>
              <a:pPr/>
              <a:t>12/16/2014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F0AB843-1C06-424A-A4CD-BE764E8D1C9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3.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gi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32.gi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3.gi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5.png"/><Relationship Id="rId4" Type="http://schemas.openxmlformats.org/officeDocument/2006/relationships/oleObject" Target="../embeddings/oleObject2.bin"/></Relationships>
</file>

<file path=ppt/slides/_rels/slide8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3.gi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3.gi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09600" y="381000"/>
            <a:ext cx="8305800" cy="708025"/>
          </a:xfrm>
          <a:prstGeom prst="rect">
            <a:avLst/>
          </a:prstGeom>
          <a:noFill/>
        </p:spPr>
        <p:txBody>
          <a:bodyPr>
            <a:normAutofit/>
          </a:bodyPr>
          <a:lstStyle/>
          <a:p>
            <a:pPr fontAlgn="auto">
              <a:spcBef>
                <a:spcPts val="0"/>
              </a:spcBef>
              <a:spcAft>
                <a:spcPts val="0"/>
              </a:spcAft>
              <a:defRPr/>
            </a:pPr>
            <a:r>
              <a:rPr lang="id-ID" sz="4000" b="1" dirty="0">
                <a:solidFill>
                  <a:schemeClr val="accent2">
                    <a:lumMod val="50000"/>
                  </a:schemeClr>
                </a:solidFill>
                <a:latin typeface="Calligraph421 BT" pitchFamily="66" charset="0"/>
                <a:cs typeface="+mn-cs"/>
              </a:rPr>
              <a:t>Software Engineering</a:t>
            </a:r>
            <a:endParaRPr lang="en-US" sz="4000" dirty="0">
              <a:solidFill>
                <a:schemeClr val="tx1">
                  <a:lumMod val="50000"/>
                  <a:lumOff val="50000"/>
                </a:schemeClr>
              </a:solidFill>
              <a:latin typeface="Calligraph421 BT" pitchFamily="66" charset="0"/>
              <a:cs typeface="Arial" pitchFamily="34" charset="0"/>
            </a:endParaRPr>
          </a:p>
        </p:txBody>
      </p:sp>
      <p:sp>
        <p:nvSpPr>
          <p:cNvPr id="39" name="Content Placeholder 21"/>
          <p:cNvSpPr txBox="1">
            <a:spLocks/>
          </p:cNvSpPr>
          <p:nvPr/>
        </p:nvSpPr>
        <p:spPr bwMode="auto">
          <a:xfrm>
            <a:off x="2030413" y="1484313"/>
            <a:ext cx="6656387" cy="944562"/>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id-ID" sz="3200" b="1" dirty="0" smtClean="0">
                <a:solidFill>
                  <a:schemeClr val="accent2">
                    <a:lumMod val="75000"/>
                  </a:schemeClr>
                </a:solidFill>
                <a:latin typeface="Calligraph421 BT" pitchFamily="66" charset="0"/>
              </a:rPr>
              <a:t>Pemograman Berorientasi Objek</a:t>
            </a:r>
          </a:p>
        </p:txBody>
      </p:sp>
      <p:grpSp>
        <p:nvGrpSpPr>
          <p:cNvPr id="2" name="Group 44"/>
          <p:cNvGrpSpPr>
            <a:grpSpLocks/>
          </p:cNvGrpSpPr>
          <p:nvPr/>
        </p:nvGrpSpPr>
        <p:grpSpPr bwMode="auto">
          <a:xfrm>
            <a:off x="755650" y="2636838"/>
            <a:ext cx="1146175" cy="1446212"/>
            <a:chOff x="6324600" y="1587511"/>
            <a:chExt cx="2057400" cy="2597642"/>
          </a:xfrm>
        </p:grpSpPr>
        <p:sp>
          <p:nvSpPr>
            <p:cNvPr id="46" name="Oval 45"/>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47" name="TextBox 46"/>
            <p:cNvSpPr txBox="1"/>
            <p:nvPr/>
          </p:nvSpPr>
          <p:spPr>
            <a:xfrm>
              <a:off x="6721604" y="1587511"/>
              <a:ext cx="1219199" cy="2597642"/>
            </a:xfrm>
            <a:prstGeom prst="rect">
              <a:avLst/>
            </a:prstGeom>
            <a:noFill/>
          </p:spPr>
          <p:txBody>
            <a:bodyPr>
              <a:spAutoFit/>
            </a:bodyPr>
            <a:lstStyle/>
            <a:p>
              <a:pPr fontAlgn="auto">
                <a:spcBef>
                  <a:spcPts val="0"/>
                </a:spcBef>
                <a:spcAft>
                  <a:spcPts val="0"/>
                </a:spcAft>
                <a:defRPr/>
              </a:pPr>
              <a:r>
                <a:rPr lang="id-ID" sz="8800" b="1" dirty="0">
                  <a:solidFill>
                    <a:srgbClr val="65B131">
                      <a:alpha val="64000"/>
                    </a:srgbClr>
                  </a:solidFill>
                  <a:latin typeface="+mj-lt"/>
                  <a:cs typeface="Arial" pitchFamily="34" charset="0"/>
                </a:rPr>
                <a:t>2</a:t>
              </a:r>
              <a:endParaRPr lang="en-US" sz="8800" b="1" dirty="0">
                <a:solidFill>
                  <a:srgbClr val="65B131">
                    <a:alpha val="64000"/>
                  </a:srgbClr>
                </a:solidFill>
                <a:latin typeface="+mj-lt"/>
                <a:cs typeface="Arial" pitchFamily="34" charset="0"/>
              </a:endParaRPr>
            </a:p>
          </p:txBody>
        </p:sp>
        <p:sp>
          <p:nvSpPr>
            <p:cNvPr id="48" name="Oval 47"/>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grpSp>
      <p:sp>
        <p:nvSpPr>
          <p:cNvPr id="49" name="Content Placeholder 21"/>
          <p:cNvSpPr txBox="1">
            <a:spLocks/>
          </p:cNvSpPr>
          <p:nvPr/>
        </p:nvSpPr>
        <p:spPr bwMode="auto">
          <a:xfrm>
            <a:off x="2051050" y="3016250"/>
            <a:ext cx="6864350" cy="109855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id-ID" sz="3200" b="1" dirty="0" smtClean="0">
                <a:solidFill>
                  <a:schemeClr val="accent2">
                    <a:lumMod val="75000"/>
                  </a:schemeClr>
                </a:solidFill>
                <a:latin typeface="Calligraph421 BT" pitchFamily="66" charset="0"/>
              </a:rPr>
              <a:t>FAQ Mengenai Unified Modeling Language</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grpSp>
        <p:nvGrpSpPr>
          <p:cNvPr id="3" name="Group 40"/>
          <p:cNvGrpSpPr>
            <a:grpSpLocks/>
          </p:cNvGrpSpPr>
          <p:nvPr/>
        </p:nvGrpSpPr>
        <p:grpSpPr bwMode="auto">
          <a:xfrm>
            <a:off x="762000" y="1052513"/>
            <a:ext cx="1146175" cy="1447800"/>
            <a:chOff x="6324600" y="1587511"/>
            <a:chExt cx="2057400" cy="2597642"/>
          </a:xfrm>
        </p:grpSpPr>
        <p:sp>
          <p:nvSpPr>
            <p:cNvPr id="42" name="Oval 41"/>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43" name="TextBox 42"/>
            <p:cNvSpPr txBox="1"/>
            <p:nvPr/>
          </p:nvSpPr>
          <p:spPr>
            <a:xfrm>
              <a:off x="6721604" y="1587511"/>
              <a:ext cx="1219199" cy="2597642"/>
            </a:xfrm>
            <a:prstGeom prst="rect">
              <a:avLst/>
            </a:prstGeom>
            <a:noFill/>
          </p:spPr>
          <p:txBody>
            <a:bodyPr>
              <a:spAutoFit/>
            </a:bodyPr>
            <a:lstStyle/>
            <a:p>
              <a:pPr fontAlgn="auto">
                <a:spcBef>
                  <a:spcPts val="0"/>
                </a:spcBef>
                <a:spcAft>
                  <a:spcPts val="0"/>
                </a:spcAft>
                <a:defRPr/>
              </a:pPr>
              <a:r>
                <a:rPr lang="id-ID" sz="8800" b="1" dirty="0">
                  <a:solidFill>
                    <a:srgbClr val="65B131">
                      <a:alpha val="64000"/>
                    </a:srgbClr>
                  </a:solidFill>
                  <a:latin typeface="+mj-lt"/>
                  <a:cs typeface="Arial" pitchFamily="34" charset="0"/>
                </a:rPr>
                <a:t>1</a:t>
              </a:r>
              <a:endParaRPr lang="en-US" sz="8800" b="1" dirty="0">
                <a:solidFill>
                  <a:srgbClr val="65B131">
                    <a:alpha val="64000"/>
                  </a:srgbClr>
                </a:solidFill>
                <a:latin typeface="+mj-lt"/>
                <a:cs typeface="Arial" pitchFamily="34" charset="0"/>
              </a:endParaRPr>
            </a:p>
          </p:txBody>
        </p:sp>
        <p:sp>
          <p:nvSpPr>
            <p:cNvPr id="44" name="Oval 43"/>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53" presetClass="entr" presetSubtype="16" fill="hold" nodeType="withEffect">
                                  <p:stCondLst>
                                    <p:cond delay="120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grpId="0" nodeType="withEffect">
                                  <p:stCondLst>
                                    <p:cond delay="1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Effect transition="in" filter="fade">
                                      <p:cBhvr>
                                        <p:cTn id="17" dur="500"/>
                                        <p:tgtEl>
                                          <p:spTgt spid="39"/>
                                        </p:tgtEl>
                                      </p:cBhvr>
                                    </p:animEffect>
                                  </p:childTnLst>
                                </p:cTn>
                              </p:par>
                              <p:par>
                                <p:cTn id="18" presetID="53" presetClass="entr" presetSubtype="16" fill="hold" nodeType="withEffect">
                                  <p:stCondLst>
                                    <p:cond delay="170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par>
                                <p:cTn id="23" presetID="53" presetClass="entr" presetSubtype="16" fill="hold" grpId="0" nodeType="withEffect">
                                  <p:stCondLst>
                                    <p:cond delay="170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9"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a:bodyPr>
          <a:lstStyle/>
          <a:p>
            <a:pPr marL="457200" indent="-457200" algn="just">
              <a:buFont typeface="+mj-lt"/>
              <a:buAutoNum type="arabicPeriod"/>
            </a:pPr>
            <a:endParaRPr lang="id-ID" sz="2400" dirty="0" smtClean="0">
              <a:cs typeface="Times New Roman" pitchFamily="18" charset="0"/>
            </a:endParaRPr>
          </a:p>
          <a:p>
            <a:pPr marL="457200" indent="-457200" algn="just">
              <a:buFont typeface="+mj-lt"/>
              <a:buAutoNum type="arabicPeriod"/>
            </a:pPr>
            <a:endParaRPr lang="id-ID" sz="2400" dirty="0" smtClean="0">
              <a:cs typeface="Times New Roman" pitchFamily="18" charset="0"/>
            </a:endParaRPr>
          </a:p>
          <a:p>
            <a:pPr marL="457200" indent="-457200" algn="just">
              <a:buFont typeface="+mj-lt"/>
              <a:buAutoNum type="arabicPeriod"/>
            </a:pPr>
            <a:r>
              <a:rPr lang="id-ID" sz="2400" dirty="0" smtClean="0">
                <a:cs typeface="Times New Roman" pitchFamily="18" charset="0"/>
              </a:rPr>
              <a:t>Tinjauan umum bagaimana arsitektur sistem secara keseluruhan.</a:t>
            </a:r>
          </a:p>
          <a:p>
            <a:pPr marL="457200" indent="-457200" algn="just">
              <a:buFont typeface="+mj-lt"/>
              <a:buAutoNum type="arabicPeriod"/>
            </a:pPr>
            <a:r>
              <a:rPr lang="id-ID" sz="2400" dirty="0" smtClean="0">
                <a:cs typeface="Times New Roman" pitchFamily="18" charset="0"/>
              </a:rPr>
              <a:t>Penelaahan bagaimana objek-objek dalam sistem saling mengirimkan pesan dan saling bekerja satu sama lain.</a:t>
            </a:r>
          </a:p>
          <a:p>
            <a:pPr marL="457200" indent="-457200" algn="just">
              <a:buFont typeface="+mj-lt"/>
              <a:buAutoNum type="arabicPeriod"/>
            </a:pPr>
            <a:r>
              <a:rPr lang="id-ID" sz="2400" dirty="0" smtClean="0">
                <a:cs typeface="Times New Roman" pitchFamily="18" charset="0"/>
              </a:rPr>
              <a:t>Menguji apakah sistem/perangkat lunak sudah berfungsi seperti yang seharusnya.</a:t>
            </a:r>
          </a:p>
          <a:p>
            <a:pPr marL="457200" indent="-457200" algn="just">
              <a:buFont typeface="+mj-lt"/>
              <a:buAutoNum type="arabicPeriod"/>
            </a:pPr>
            <a:r>
              <a:rPr lang="id-ID" sz="2400" dirty="0" smtClean="0">
                <a:cs typeface="Times New Roman" pitchFamily="18" charset="0"/>
              </a:rPr>
              <a:t>Dokumentasi sistem/perangkat lunak untuk keperluan-keperluan tertentu dimasa yang akan datang.</a:t>
            </a:r>
            <a:endParaRPr lang="en-US" sz="2500" dirty="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1676400"/>
          </a:xfrm>
        </p:spPr>
        <p:txBody>
          <a:bodyPr>
            <a:normAutofit/>
          </a:bodyPr>
          <a:lstStyle/>
          <a:p>
            <a:pPr algn="just">
              <a:buNone/>
            </a:pPr>
            <a:r>
              <a:rPr lang="en-US" sz="2400" i="1" dirty="0" smtClean="0">
                <a:latin typeface="Times New Roman" pitchFamily="18" charset="0"/>
                <a:cs typeface="Times New Roman" pitchFamily="18" charset="0"/>
              </a:rPr>
              <a:t>		</a:t>
            </a:r>
            <a:r>
              <a:rPr lang="id-ID" sz="2400" i="1" dirty="0" smtClean="0">
                <a:latin typeface="Times New Roman" pitchFamily="18" charset="0"/>
                <a:cs typeface="Times New Roman" pitchFamily="18" charset="0"/>
              </a:rPr>
              <a:t>Deployment </a:t>
            </a:r>
            <a:r>
              <a:rPr lang="id-ID" sz="2400" dirty="0" smtClean="0">
                <a:latin typeface="Times New Roman" pitchFamily="18" charset="0"/>
                <a:cs typeface="Times New Roman" pitchFamily="18" charset="0"/>
              </a:rPr>
              <a:t>diagram digunakan untuk menunjukkan tata letak sebuah sistem secara fisik, dengan menampakkan bagian-bagian </a:t>
            </a:r>
            <a:r>
              <a:rPr lang="id-ID" sz="2400" i="1" dirty="0" smtClean="0">
                <a:latin typeface="Times New Roman" pitchFamily="18" charset="0"/>
                <a:cs typeface="Times New Roman" pitchFamily="18" charset="0"/>
              </a:rPr>
              <a:t>software</a:t>
            </a:r>
            <a:r>
              <a:rPr lang="id-ID" sz="2400" dirty="0" smtClean="0">
                <a:latin typeface="Times New Roman" pitchFamily="18" charset="0"/>
                <a:cs typeface="Times New Roman" pitchFamily="18" charset="0"/>
              </a:rPr>
              <a:t> yang berjalan pada bagian-bagian </a:t>
            </a:r>
            <a:r>
              <a:rPr lang="id-ID" sz="2400" i="1" dirty="0" smtClean="0">
                <a:latin typeface="Times New Roman" pitchFamily="18" charset="0"/>
                <a:cs typeface="Times New Roman" pitchFamily="18" charset="0"/>
              </a:rPr>
              <a:t>hardware</a:t>
            </a:r>
            <a:r>
              <a:rPr lang="id-ID"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524000" y="1981201"/>
            <a:ext cx="6248399"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a:bodyPr>
          <a:lstStyle/>
          <a:p>
            <a:pPr algn="just">
              <a:buNone/>
            </a:pPr>
            <a:r>
              <a:rPr lang="en-US" sz="2400" dirty="0" smtClean="0">
                <a:cs typeface="Times New Roman" pitchFamily="18" charset="0"/>
              </a:rPr>
              <a:t>		</a:t>
            </a:r>
          </a:p>
          <a:p>
            <a:pPr algn="just">
              <a:buNone/>
            </a:pPr>
            <a:r>
              <a:rPr lang="en-US" sz="2400" dirty="0" smtClean="0">
                <a:cs typeface="Times New Roman" pitchFamily="18" charset="0"/>
              </a:rPr>
              <a:t>		</a:t>
            </a:r>
            <a:r>
              <a:rPr lang="en-US" sz="2400" dirty="0" err="1" smtClean="0">
                <a:cs typeface="Times New Roman" pitchFamily="18" charset="0"/>
              </a:rPr>
              <a:t>Dengan</a:t>
            </a:r>
            <a:r>
              <a:rPr lang="en-US" sz="2400" dirty="0" smtClean="0">
                <a:cs typeface="Times New Roman" pitchFamily="18" charset="0"/>
              </a:rPr>
              <a:t> </a:t>
            </a:r>
            <a:r>
              <a:rPr lang="en-US" sz="2400" dirty="0" err="1" smtClean="0">
                <a:cs typeface="Times New Roman" pitchFamily="18" charset="0"/>
              </a:rPr>
              <a:t>menggunakan</a:t>
            </a:r>
            <a:r>
              <a:rPr lang="en-US" sz="2400" dirty="0" smtClean="0">
                <a:cs typeface="Times New Roman" pitchFamily="18" charset="0"/>
              </a:rPr>
              <a:t> model, </a:t>
            </a:r>
            <a:r>
              <a:rPr lang="en-US" sz="2400" dirty="0" err="1" smtClean="0">
                <a:cs typeface="Times New Roman" pitchFamily="18" charset="0"/>
              </a:rPr>
              <a:t>diharapkan</a:t>
            </a:r>
            <a:r>
              <a:rPr lang="en-US" sz="2400" dirty="0" smtClean="0">
                <a:cs typeface="Times New Roman" pitchFamily="18" charset="0"/>
              </a:rPr>
              <a:t> </a:t>
            </a:r>
            <a:r>
              <a:rPr lang="en-US" sz="2400" dirty="0" err="1" smtClean="0">
                <a:cs typeface="Times New Roman" pitchFamily="18" charset="0"/>
              </a:rPr>
              <a:t>pengembangan</a:t>
            </a:r>
            <a:r>
              <a:rPr lang="en-US" sz="2400" dirty="0" smtClean="0">
                <a:cs typeface="Times New Roman" pitchFamily="18" charset="0"/>
              </a:rPr>
              <a:t> </a:t>
            </a:r>
            <a:r>
              <a:rPr lang="en-US" sz="2400" dirty="0" err="1" smtClean="0">
                <a:cs typeface="Times New Roman" pitchFamily="18" charset="0"/>
              </a:rPr>
              <a:t>piranti</a:t>
            </a:r>
            <a:r>
              <a:rPr lang="en-US" sz="2400" dirty="0" smtClean="0">
                <a:cs typeface="Times New Roman" pitchFamily="18" charset="0"/>
              </a:rPr>
              <a:t> </a:t>
            </a:r>
            <a:r>
              <a:rPr lang="en-US" sz="2400" dirty="0" err="1" smtClean="0">
                <a:cs typeface="Times New Roman" pitchFamily="18" charset="0"/>
              </a:rPr>
              <a:t>lunak</a:t>
            </a:r>
            <a:r>
              <a:rPr lang="en-US" sz="2400" dirty="0" smtClean="0">
                <a:cs typeface="Times New Roman" pitchFamily="18" charset="0"/>
              </a:rPr>
              <a:t> </a:t>
            </a:r>
            <a:r>
              <a:rPr lang="en-US" sz="2400" dirty="0" err="1" smtClean="0">
                <a:cs typeface="Times New Roman" pitchFamily="18" charset="0"/>
              </a:rPr>
              <a:t>dapat</a:t>
            </a:r>
            <a:r>
              <a:rPr lang="en-US" sz="2400" dirty="0" smtClean="0">
                <a:cs typeface="Times New Roman" pitchFamily="18" charset="0"/>
              </a:rPr>
              <a:t> </a:t>
            </a:r>
            <a:r>
              <a:rPr lang="en-US" sz="2400" dirty="0" err="1" smtClean="0">
                <a:cs typeface="Times New Roman" pitchFamily="18" charset="0"/>
              </a:rPr>
              <a:t>memenuhi</a:t>
            </a:r>
            <a:r>
              <a:rPr lang="en-US" sz="2400" dirty="0" smtClean="0">
                <a:cs typeface="Times New Roman" pitchFamily="18" charset="0"/>
              </a:rPr>
              <a:t> </a:t>
            </a:r>
            <a:r>
              <a:rPr lang="en-US" sz="2400" dirty="0" err="1" smtClean="0">
                <a:cs typeface="Times New Roman" pitchFamily="18" charset="0"/>
              </a:rPr>
              <a:t>semua</a:t>
            </a:r>
            <a:r>
              <a:rPr lang="en-US" sz="2400" dirty="0" smtClean="0">
                <a:cs typeface="Times New Roman" pitchFamily="18" charset="0"/>
              </a:rPr>
              <a:t> </a:t>
            </a:r>
            <a:r>
              <a:rPr lang="en-US" sz="2400" dirty="0" err="1" smtClean="0">
                <a:cs typeface="Times New Roman" pitchFamily="18" charset="0"/>
              </a:rPr>
              <a:t>kebutuhan</a:t>
            </a:r>
            <a:r>
              <a:rPr lang="en-US" sz="2400" dirty="0" smtClean="0">
                <a:cs typeface="Times New Roman" pitchFamily="18" charset="0"/>
              </a:rPr>
              <a:t> </a:t>
            </a:r>
            <a:r>
              <a:rPr lang="en-US" sz="2400" dirty="0" err="1" smtClean="0">
                <a:cs typeface="Times New Roman" pitchFamily="18" charset="0"/>
              </a:rPr>
              <a:t>pengguna</a:t>
            </a:r>
            <a:r>
              <a:rPr lang="en-US" sz="2400" dirty="0" smtClean="0">
                <a:cs typeface="Times New Roman" pitchFamily="18" charset="0"/>
              </a:rPr>
              <a:t> </a:t>
            </a:r>
            <a:r>
              <a:rPr lang="en-US" sz="2400" dirty="0" err="1" smtClean="0">
                <a:cs typeface="Times New Roman" pitchFamily="18" charset="0"/>
              </a:rPr>
              <a:t>dengan</a:t>
            </a:r>
            <a:r>
              <a:rPr lang="en-US" sz="2400" dirty="0" smtClean="0">
                <a:cs typeface="Times New Roman" pitchFamily="18" charset="0"/>
              </a:rPr>
              <a:t> </a:t>
            </a:r>
            <a:r>
              <a:rPr lang="en-US" sz="2400" dirty="0" err="1" smtClean="0">
                <a:cs typeface="Times New Roman" pitchFamily="18" charset="0"/>
              </a:rPr>
              <a:t>lengkap</a:t>
            </a:r>
            <a:r>
              <a:rPr lang="en-US" sz="2400" dirty="0" smtClean="0">
                <a:cs typeface="Times New Roman" pitchFamily="18" charset="0"/>
              </a:rPr>
              <a:t> </a:t>
            </a:r>
            <a:r>
              <a:rPr lang="en-US" sz="2400" dirty="0" err="1" smtClean="0">
                <a:cs typeface="Times New Roman" pitchFamily="18" charset="0"/>
              </a:rPr>
              <a:t>dan</a:t>
            </a:r>
            <a:r>
              <a:rPr lang="en-US" sz="2400" dirty="0" smtClean="0">
                <a:cs typeface="Times New Roman" pitchFamily="18" charset="0"/>
              </a:rPr>
              <a:t> </a:t>
            </a:r>
            <a:r>
              <a:rPr lang="en-US" sz="2400" dirty="0" err="1" smtClean="0">
                <a:cs typeface="Times New Roman" pitchFamily="18" charset="0"/>
              </a:rPr>
              <a:t>tepat</a:t>
            </a:r>
            <a:r>
              <a:rPr lang="en-US" sz="2400" dirty="0" smtClean="0">
                <a:cs typeface="Times New Roman" pitchFamily="18" charset="0"/>
              </a:rPr>
              <a:t>. </a:t>
            </a:r>
            <a:r>
              <a:rPr lang="en-US" sz="2400" dirty="0" err="1" smtClean="0">
                <a:cs typeface="Times New Roman" pitchFamily="18" charset="0"/>
              </a:rPr>
              <a:t>Kesuksesan</a:t>
            </a:r>
            <a:r>
              <a:rPr lang="en-US" sz="2400" dirty="0" smtClean="0">
                <a:cs typeface="Times New Roman" pitchFamily="18" charset="0"/>
              </a:rPr>
              <a:t> </a:t>
            </a:r>
            <a:r>
              <a:rPr lang="en-US" sz="2400" dirty="0" err="1" smtClean="0">
                <a:cs typeface="Times New Roman" pitchFamily="18" charset="0"/>
              </a:rPr>
              <a:t>suatu</a:t>
            </a:r>
            <a:r>
              <a:rPr lang="en-US" sz="2400" dirty="0" smtClean="0">
                <a:cs typeface="Times New Roman" pitchFamily="18" charset="0"/>
              </a:rPr>
              <a:t> </a:t>
            </a:r>
            <a:r>
              <a:rPr lang="en-US" sz="2400" dirty="0" err="1" smtClean="0">
                <a:cs typeface="Times New Roman" pitchFamily="18" charset="0"/>
              </a:rPr>
              <a:t>pemodelan</a:t>
            </a:r>
            <a:r>
              <a:rPr lang="en-US" sz="2400" dirty="0" smtClean="0">
                <a:cs typeface="Times New Roman" pitchFamily="18" charset="0"/>
              </a:rPr>
              <a:t> </a:t>
            </a:r>
            <a:r>
              <a:rPr lang="en-US" sz="2400" dirty="0" err="1" smtClean="0">
                <a:cs typeface="Times New Roman" pitchFamily="18" charset="0"/>
              </a:rPr>
              <a:t>piranti</a:t>
            </a:r>
            <a:r>
              <a:rPr lang="en-US" sz="2400" dirty="0" smtClean="0">
                <a:cs typeface="Times New Roman" pitchFamily="18" charset="0"/>
              </a:rPr>
              <a:t> </a:t>
            </a:r>
            <a:r>
              <a:rPr lang="en-US" sz="2400" dirty="0" err="1" smtClean="0">
                <a:cs typeface="Times New Roman" pitchFamily="18" charset="0"/>
              </a:rPr>
              <a:t>lunak</a:t>
            </a:r>
            <a:r>
              <a:rPr lang="en-US" sz="2400" dirty="0" smtClean="0">
                <a:cs typeface="Times New Roman" pitchFamily="18" charset="0"/>
              </a:rPr>
              <a:t> </a:t>
            </a:r>
            <a:r>
              <a:rPr lang="en-US" sz="2400" dirty="0" err="1" smtClean="0">
                <a:cs typeface="Times New Roman" pitchFamily="18" charset="0"/>
              </a:rPr>
              <a:t>ditentukan</a:t>
            </a:r>
            <a:r>
              <a:rPr lang="en-US" sz="2400" dirty="0" smtClean="0">
                <a:cs typeface="Times New Roman" pitchFamily="18" charset="0"/>
              </a:rPr>
              <a:t> </a:t>
            </a:r>
            <a:r>
              <a:rPr lang="en-US" sz="2400" dirty="0" err="1" smtClean="0">
                <a:cs typeface="Times New Roman" pitchFamily="18" charset="0"/>
              </a:rPr>
              <a:t>oleh</a:t>
            </a:r>
            <a:r>
              <a:rPr lang="en-US" sz="2400" dirty="0" smtClean="0">
                <a:cs typeface="Times New Roman" pitchFamily="18" charset="0"/>
              </a:rPr>
              <a:t> </a:t>
            </a:r>
            <a:r>
              <a:rPr lang="en-US" sz="2400" b="1" dirty="0" err="1" smtClean="0">
                <a:solidFill>
                  <a:srgbClr val="FF0000"/>
                </a:solidFill>
                <a:cs typeface="Times New Roman" pitchFamily="18" charset="0"/>
              </a:rPr>
              <a:t>tiga</a:t>
            </a:r>
            <a:r>
              <a:rPr lang="en-US" sz="2400" b="1" dirty="0" smtClean="0">
                <a:solidFill>
                  <a:srgbClr val="FF0000"/>
                </a:solidFill>
                <a:cs typeface="Times New Roman" pitchFamily="18" charset="0"/>
              </a:rPr>
              <a:t> </a:t>
            </a:r>
            <a:r>
              <a:rPr lang="en-US" sz="2400" b="1" dirty="0" err="1" smtClean="0">
                <a:solidFill>
                  <a:srgbClr val="FF0000"/>
                </a:solidFill>
                <a:cs typeface="Times New Roman" pitchFamily="18" charset="0"/>
              </a:rPr>
              <a:t>unsur</a:t>
            </a:r>
            <a:r>
              <a:rPr lang="en-US" sz="2400" dirty="0" smtClean="0">
                <a:cs typeface="Times New Roman" pitchFamily="18" charset="0"/>
              </a:rPr>
              <a:t>, yang </a:t>
            </a:r>
            <a:r>
              <a:rPr lang="en-US" sz="2400" dirty="0" err="1" smtClean="0">
                <a:cs typeface="Times New Roman" pitchFamily="18" charset="0"/>
              </a:rPr>
              <a:t>kemudian</a:t>
            </a:r>
            <a:r>
              <a:rPr lang="en-US" sz="2400" dirty="0" smtClean="0">
                <a:cs typeface="Times New Roman" pitchFamily="18" charset="0"/>
              </a:rPr>
              <a:t> </a:t>
            </a:r>
            <a:r>
              <a:rPr lang="en-US" sz="2400" dirty="0" err="1" smtClean="0">
                <a:cs typeface="Times New Roman" pitchFamily="18" charset="0"/>
              </a:rPr>
              <a:t>terkenal</a:t>
            </a:r>
            <a:r>
              <a:rPr lang="en-US" sz="2400" dirty="0" smtClean="0">
                <a:cs typeface="Times New Roman" pitchFamily="18" charset="0"/>
              </a:rPr>
              <a:t> </a:t>
            </a:r>
            <a:r>
              <a:rPr lang="en-US" sz="2400" dirty="0" err="1" smtClean="0">
                <a:cs typeface="Times New Roman" pitchFamily="18" charset="0"/>
              </a:rPr>
              <a:t>dengan</a:t>
            </a:r>
            <a:r>
              <a:rPr lang="en-US" sz="2400" dirty="0" smtClean="0">
                <a:cs typeface="Times New Roman" pitchFamily="18" charset="0"/>
              </a:rPr>
              <a:t> </a:t>
            </a:r>
            <a:r>
              <a:rPr lang="en-US" sz="2400" dirty="0" err="1" smtClean="0">
                <a:cs typeface="Times New Roman" pitchFamily="18" charset="0"/>
              </a:rPr>
              <a:t>sebutan</a:t>
            </a:r>
            <a:r>
              <a:rPr lang="en-US" sz="2400" dirty="0" smtClean="0">
                <a:cs typeface="Times New Roman" pitchFamily="18" charset="0"/>
              </a:rPr>
              <a:t> </a:t>
            </a:r>
            <a:r>
              <a:rPr lang="en-US" sz="2400" b="1" dirty="0" err="1" smtClean="0">
                <a:solidFill>
                  <a:srgbClr val="FF0000"/>
                </a:solidFill>
                <a:cs typeface="Times New Roman" pitchFamily="18" charset="0"/>
              </a:rPr>
              <a:t>segitiga</a:t>
            </a:r>
            <a:r>
              <a:rPr lang="en-US" sz="2400" b="1" dirty="0" smtClean="0">
                <a:solidFill>
                  <a:srgbClr val="FF0000"/>
                </a:solidFill>
                <a:cs typeface="Times New Roman" pitchFamily="18" charset="0"/>
              </a:rPr>
              <a:t> </a:t>
            </a:r>
            <a:r>
              <a:rPr lang="en-US" sz="2400" b="1" dirty="0" err="1" smtClean="0">
                <a:solidFill>
                  <a:srgbClr val="FF0000"/>
                </a:solidFill>
                <a:cs typeface="Times New Roman" pitchFamily="18" charset="0"/>
              </a:rPr>
              <a:t>sukses</a:t>
            </a:r>
            <a:r>
              <a:rPr lang="en-US" sz="2400" b="1" dirty="0" smtClean="0">
                <a:solidFill>
                  <a:srgbClr val="FF0000"/>
                </a:solidFill>
                <a:cs typeface="Times New Roman" pitchFamily="18" charset="0"/>
              </a:rPr>
              <a:t> (</a:t>
            </a:r>
            <a:r>
              <a:rPr lang="en-US" sz="2400" b="1" i="1" dirty="0" smtClean="0">
                <a:solidFill>
                  <a:srgbClr val="FF0000"/>
                </a:solidFill>
                <a:cs typeface="Times New Roman" pitchFamily="18" charset="0"/>
              </a:rPr>
              <a:t>The Triangle For Success</a:t>
            </a:r>
            <a:r>
              <a:rPr lang="en-US" sz="2400" b="1" dirty="0" smtClean="0">
                <a:solidFill>
                  <a:srgbClr val="FF0000"/>
                </a:solidFill>
                <a:cs typeface="Times New Roman" pitchFamily="18" charset="0"/>
              </a:rPr>
              <a:t>)</a:t>
            </a:r>
            <a:r>
              <a:rPr lang="en-US" sz="2400" dirty="0" smtClean="0">
                <a:cs typeface="Times New Roman" pitchFamily="18" charset="0"/>
              </a:rPr>
              <a:t>. </a:t>
            </a:r>
            <a:r>
              <a:rPr lang="en-US" sz="2400" dirty="0" err="1" smtClean="0">
                <a:cs typeface="Times New Roman" pitchFamily="18" charset="0"/>
              </a:rPr>
              <a:t>Ketiga</a:t>
            </a:r>
            <a:r>
              <a:rPr lang="en-US" sz="2400" dirty="0" smtClean="0">
                <a:cs typeface="Times New Roman" pitchFamily="18" charset="0"/>
              </a:rPr>
              <a:t> </a:t>
            </a:r>
            <a:r>
              <a:rPr lang="en-US" sz="2400" dirty="0" err="1" smtClean="0">
                <a:cs typeface="Times New Roman" pitchFamily="18" charset="0"/>
              </a:rPr>
              <a:t>unsur</a:t>
            </a:r>
            <a:r>
              <a:rPr lang="en-US" sz="2400" dirty="0" smtClean="0">
                <a:cs typeface="Times New Roman" pitchFamily="18" charset="0"/>
              </a:rPr>
              <a:t> </a:t>
            </a:r>
            <a:r>
              <a:rPr lang="en-US" sz="2400" dirty="0" err="1" smtClean="0">
                <a:cs typeface="Times New Roman" pitchFamily="18" charset="0"/>
              </a:rPr>
              <a:t>tersebut</a:t>
            </a:r>
            <a:r>
              <a:rPr lang="en-US" sz="2400" dirty="0" smtClean="0">
                <a:cs typeface="Times New Roman" pitchFamily="18" charset="0"/>
              </a:rPr>
              <a:t> </a:t>
            </a:r>
            <a:r>
              <a:rPr lang="en-US" sz="2400" dirty="0" err="1" smtClean="0">
                <a:cs typeface="Times New Roman" pitchFamily="18" charset="0"/>
              </a:rPr>
              <a:t>adalah</a:t>
            </a:r>
            <a:r>
              <a:rPr lang="en-US" sz="2400" dirty="0" smtClean="0">
                <a:cs typeface="Times New Roman" pitchFamily="18" charset="0"/>
              </a:rPr>
              <a:t> </a:t>
            </a:r>
            <a:r>
              <a:rPr lang="en-US" sz="2400" b="1" dirty="0" err="1" smtClean="0">
                <a:solidFill>
                  <a:srgbClr val="FF0000"/>
                </a:solidFill>
                <a:cs typeface="Times New Roman" pitchFamily="18" charset="0"/>
              </a:rPr>
              <a:t>metode</a:t>
            </a:r>
            <a:r>
              <a:rPr lang="en-US" sz="2400" b="1" dirty="0" smtClean="0">
                <a:solidFill>
                  <a:srgbClr val="FF0000"/>
                </a:solidFill>
                <a:cs typeface="Times New Roman" pitchFamily="18" charset="0"/>
              </a:rPr>
              <a:t> </a:t>
            </a:r>
            <a:r>
              <a:rPr lang="en-US" sz="2400" b="1" dirty="0" err="1" smtClean="0">
                <a:solidFill>
                  <a:srgbClr val="FF0000"/>
                </a:solidFill>
                <a:cs typeface="Times New Roman" pitchFamily="18" charset="0"/>
              </a:rPr>
              <a:t>pemodelan</a:t>
            </a:r>
            <a:r>
              <a:rPr lang="en-US" sz="2400" b="1" dirty="0" smtClean="0">
                <a:solidFill>
                  <a:srgbClr val="FF0000"/>
                </a:solidFill>
                <a:cs typeface="Times New Roman" pitchFamily="18" charset="0"/>
              </a:rPr>
              <a:t> </a:t>
            </a:r>
            <a:r>
              <a:rPr lang="en-US" sz="2400" dirty="0" smtClean="0">
                <a:cs typeface="Times New Roman" pitchFamily="18" charset="0"/>
              </a:rPr>
              <a:t>(notation), </a:t>
            </a:r>
            <a:r>
              <a:rPr lang="en-US" sz="2400" b="1" dirty="0" err="1" smtClean="0">
                <a:solidFill>
                  <a:srgbClr val="FF0000"/>
                </a:solidFill>
                <a:cs typeface="Times New Roman" pitchFamily="18" charset="0"/>
              </a:rPr>
              <a:t>proses</a:t>
            </a:r>
            <a:r>
              <a:rPr lang="en-US" sz="2400" dirty="0" smtClean="0">
                <a:cs typeface="Times New Roman" pitchFamily="18" charset="0"/>
              </a:rPr>
              <a:t> (process) </a:t>
            </a:r>
            <a:r>
              <a:rPr lang="en-US" sz="2400" dirty="0" err="1" smtClean="0">
                <a:cs typeface="Times New Roman" pitchFamily="18" charset="0"/>
              </a:rPr>
              <a:t>dan</a:t>
            </a:r>
            <a:r>
              <a:rPr lang="en-US" sz="2400" dirty="0" smtClean="0">
                <a:cs typeface="Times New Roman" pitchFamily="18" charset="0"/>
              </a:rPr>
              <a:t> </a:t>
            </a:r>
            <a:r>
              <a:rPr lang="en-US" sz="2400" b="1" dirty="0" smtClean="0">
                <a:solidFill>
                  <a:srgbClr val="FF0000"/>
                </a:solidFill>
                <a:cs typeface="Times New Roman" pitchFamily="18" charset="0"/>
              </a:rPr>
              <a:t>tool</a:t>
            </a:r>
            <a:r>
              <a:rPr lang="en-US" sz="2400" dirty="0" smtClean="0">
                <a:cs typeface="Times New Roman" pitchFamily="18" charset="0"/>
              </a:rPr>
              <a:t> yang </a:t>
            </a:r>
            <a:r>
              <a:rPr lang="en-US" sz="2400" dirty="0" err="1" smtClean="0">
                <a:cs typeface="Times New Roman" pitchFamily="18" charset="0"/>
              </a:rPr>
              <a:t>digunakan</a:t>
            </a:r>
            <a:r>
              <a:rPr lang="en-US" sz="2400" dirty="0" smtClean="0">
                <a:cs typeface="Times New Roman" pitchFamily="18" charset="0"/>
              </a:rPr>
              <a:t>.</a:t>
            </a:r>
            <a:endParaRPr lang="en-US" sz="2400" dirty="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buNone/>
            </a:pPr>
            <a:r>
              <a:rPr lang="en-US" sz="2400" dirty="0" smtClean="0"/>
              <a:t>		</a:t>
            </a:r>
            <a:r>
              <a:rPr lang="en-US" sz="2400" dirty="0" err="1" smtClean="0"/>
              <a:t>Memahami</a:t>
            </a:r>
            <a:r>
              <a:rPr lang="en-US" sz="2400" dirty="0" smtClean="0"/>
              <a:t> </a:t>
            </a:r>
            <a:r>
              <a:rPr lang="en-US" sz="2400" dirty="0" err="1" smtClean="0"/>
              <a:t>notasi</a:t>
            </a:r>
            <a:r>
              <a:rPr lang="en-US" sz="2400" dirty="0" smtClean="0"/>
              <a:t> </a:t>
            </a:r>
            <a:r>
              <a:rPr lang="en-US" sz="2400" dirty="0" err="1" smtClean="0"/>
              <a:t>pemodelan</a:t>
            </a:r>
            <a:r>
              <a:rPr lang="en-US" sz="2400" dirty="0" smtClean="0"/>
              <a:t> </a:t>
            </a:r>
            <a:r>
              <a:rPr lang="en-US" sz="2400" dirty="0" err="1" smtClean="0"/>
              <a:t>tanpa</a:t>
            </a:r>
            <a:r>
              <a:rPr lang="en-US" sz="2400" dirty="0" smtClean="0"/>
              <a:t> </a:t>
            </a:r>
            <a:r>
              <a:rPr lang="en-US" sz="2400" dirty="0" err="1" smtClean="0"/>
              <a:t>mengetahui</a:t>
            </a:r>
            <a:r>
              <a:rPr lang="en-US" sz="2400" dirty="0" smtClean="0"/>
              <a:t> </a:t>
            </a:r>
            <a:r>
              <a:rPr lang="en-US" sz="2400" dirty="0" err="1" smtClean="0"/>
              <a:t>cara</a:t>
            </a:r>
            <a:r>
              <a:rPr lang="en-US" sz="2400" dirty="0" smtClean="0"/>
              <a:t> </a:t>
            </a:r>
            <a:r>
              <a:rPr lang="en-US" sz="2400" dirty="0" err="1" smtClean="0"/>
              <a:t>pemakaiannya</a:t>
            </a:r>
            <a:r>
              <a:rPr lang="en-US" sz="2400" dirty="0" smtClean="0"/>
              <a:t> yang </a:t>
            </a:r>
            <a:r>
              <a:rPr lang="en-US" sz="2400" dirty="0" err="1" smtClean="0"/>
              <a:t>sebenarnya</a:t>
            </a:r>
            <a:r>
              <a:rPr lang="en-US" sz="2400" dirty="0" smtClean="0"/>
              <a:t> (</a:t>
            </a:r>
            <a:r>
              <a:rPr lang="en-US" sz="2400" dirty="0" err="1" smtClean="0"/>
              <a:t>proses</a:t>
            </a:r>
            <a:r>
              <a:rPr lang="en-US" sz="2400" dirty="0" smtClean="0"/>
              <a:t>) </a:t>
            </a:r>
            <a:r>
              <a:rPr lang="en-US" sz="2400" dirty="0" err="1" smtClean="0"/>
              <a:t>akan</a:t>
            </a:r>
            <a:r>
              <a:rPr lang="en-US" sz="2400" dirty="0" smtClean="0"/>
              <a:t> </a:t>
            </a:r>
            <a:r>
              <a:rPr lang="en-US" sz="2400" dirty="0" err="1" smtClean="0"/>
              <a:t>membuat</a:t>
            </a:r>
            <a:r>
              <a:rPr lang="en-US" sz="2400" dirty="0" smtClean="0"/>
              <a:t> </a:t>
            </a:r>
            <a:r>
              <a:rPr lang="en-US" sz="2400" dirty="0" err="1" smtClean="0"/>
              <a:t>proyek</a:t>
            </a:r>
            <a:r>
              <a:rPr lang="en-US" sz="2400" dirty="0" smtClean="0"/>
              <a:t> </a:t>
            </a:r>
            <a:r>
              <a:rPr lang="en-US" sz="2400" dirty="0" err="1" smtClean="0"/>
              <a:t>gagal</a:t>
            </a:r>
            <a:r>
              <a:rPr lang="en-US" sz="2400" dirty="0" smtClean="0"/>
              <a:t> </a:t>
            </a:r>
            <a:r>
              <a:rPr lang="en-US" sz="2400" dirty="0" err="1" smtClean="0"/>
              <a:t>dan</a:t>
            </a:r>
            <a:r>
              <a:rPr lang="en-US" sz="2400" dirty="0" smtClean="0"/>
              <a:t> </a:t>
            </a:r>
            <a:r>
              <a:rPr lang="en-US" sz="2400" dirty="0" err="1" smtClean="0"/>
              <a:t>pemahaman</a:t>
            </a:r>
            <a:r>
              <a:rPr lang="en-US" sz="2400" dirty="0" smtClean="0"/>
              <a:t> </a:t>
            </a:r>
            <a:r>
              <a:rPr lang="en-US" sz="2400" dirty="0" err="1" smtClean="0"/>
              <a:t>terhadap</a:t>
            </a:r>
            <a:r>
              <a:rPr lang="en-US" sz="2400" dirty="0" smtClean="0"/>
              <a:t> </a:t>
            </a:r>
            <a:r>
              <a:rPr lang="en-US" sz="2400" dirty="0" err="1" smtClean="0"/>
              <a:t>metode</a:t>
            </a:r>
            <a:r>
              <a:rPr lang="en-US" sz="2400" dirty="0" smtClean="0"/>
              <a:t> </a:t>
            </a:r>
            <a:r>
              <a:rPr lang="en-US" sz="2400" dirty="0" err="1" smtClean="0"/>
              <a:t>pemodelan</a:t>
            </a:r>
            <a:r>
              <a:rPr lang="en-US" sz="2400" dirty="0" smtClean="0"/>
              <a:t> </a:t>
            </a:r>
            <a:r>
              <a:rPr lang="en-US" sz="2400" dirty="0" err="1" smtClean="0"/>
              <a:t>dan</a:t>
            </a:r>
            <a:r>
              <a:rPr lang="en-US" sz="2400" dirty="0" smtClean="0"/>
              <a:t> </a:t>
            </a:r>
            <a:r>
              <a:rPr lang="en-US" sz="2400" dirty="0" err="1" smtClean="0"/>
              <a:t>proses</a:t>
            </a:r>
            <a:r>
              <a:rPr lang="en-US" sz="2400" dirty="0" smtClean="0"/>
              <a:t> </a:t>
            </a:r>
            <a:r>
              <a:rPr lang="en-US" sz="2400" dirty="0" err="1" smtClean="0"/>
              <a:t>disempurnakan</a:t>
            </a:r>
            <a:r>
              <a:rPr lang="en-US" sz="2400" dirty="0" smtClean="0"/>
              <a:t> </a:t>
            </a:r>
            <a:r>
              <a:rPr lang="en-US" sz="2400" dirty="0" err="1" smtClean="0"/>
              <a:t>dengan</a:t>
            </a:r>
            <a:r>
              <a:rPr lang="en-US" sz="2400" dirty="0" smtClean="0"/>
              <a:t> </a:t>
            </a:r>
            <a:r>
              <a:rPr lang="en-US" sz="2400" dirty="0" err="1" smtClean="0"/>
              <a:t>menggunakan</a:t>
            </a:r>
            <a:r>
              <a:rPr lang="en-US" sz="2400" dirty="0" smtClean="0"/>
              <a:t> tool yang </a:t>
            </a:r>
            <a:r>
              <a:rPr lang="en-US" sz="2400" dirty="0" err="1" smtClean="0"/>
              <a:t>tepat</a:t>
            </a:r>
            <a:r>
              <a:rPr lang="en-US" sz="2400" dirty="0" smtClean="0"/>
              <a:t>.</a:t>
            </a:r>
            <a:endParaRPr lang="en-US" sz="2400" dirty="0"/>
          </a:p>
        </p:txBody>
      </p:sp>
      <p:sp>
        <p:nvSpPr>
          <p:cNvPr id="4" name="Isosceles Triangle 3"/>
          <p:cNvSpPr/>
          <p:nvPr/>
        </p:nvSpPr>
        <p:spPr>
          <a:xfrm>
            <a:off x="4953000" y="2590800"/>
            <a:ext cx="3857652" cy="3124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791200" y="2133600"/>
            <a:ext cx="2643672" cy="369332"/>
          </a:xfrm>
          <a:prstGeom prst="rect">
            <a:avLst/>
          </a:prstGeom>
          <a:noFill/>
        </p:spPr>
        <p:txBody>
          <a:bodyPr wrap="none" rtlCol="0">
            <a:spAutoFit/>
          </a:bodyPr>
          <a:lstStyle/>
          <a:p>
            <a:r>
              <a:rPr lang="en-US" b="1" dirty="0" err="1" smtClean="0">
                <a:solidFill>
                  <a:srgbClr val="FF0000"/>
                </a:solidFill>
              </a:rPr>
              <a:t>Metodologi</a:t>
            </a:r>
            <a:r>
              <a:rPr lang="en-US" b="1" dirty="0" smtClean="0">
                <a:solidFill>
                  <a:srgbClr val="FF0000"/>
                </a:solidFill>
              </a:rPr>
              <a:t> </a:t>
            </a:r>
            <a:r>
              <a:rPr lang="en-US" b="1" dirty="0" err="1" smtClean="0">
                <a:solidFill>
                  <a:srgbClr val="FF0000"/>
                </a:solidFill>
              </a:rPr>
              <a:t>Penelitian</a:t>
            </a:r>
            <a:endParaRPr lang="en-US" b="1" dirty="0">
              <a:solidFill>
                <a:srgbClr val="FF0000"/>
              </a:solidFill>
            </a:endParaRPr>
          </a:p>
        </p:txBody>
      </p:sp>
      <p:sp>
        <p:nvSpPr>
          <p:cNvPr id="6" name="TextBox 5"/>
          <p:cNvSpPr txBox="1"/>
          <p:nvPr/>
        </p:nvSpPr>
        <p:spPr>
          <a:xfrm>
            <a:off x="8429620" y="5867400"/>
            <a:ext cx="714380" cy="369332"/>
          </a:xfrm>
          <a:prstGeom prst="rect">
            <a:avLst/>
          </a:prstGeom>
          <a:noFill/>
        </p:spPr>
        <p:txBody>
          <a:bodyPr wrap="square" rtlCol="0">
            <a:spAutoFit/>
          </a:bodyPr>
          <a:lstStyle/>
          <a:p>
            <a:r>
              <a:rPr lang="en-US" b="1" dirty="0" smtClean="0">
                <a:solidFill>
                  <a:srgbClr val="FF0000"/>
                </a:solidFill>
              </a:rPr>
              <a:t>Tool</a:t>
            </a:r>
            <a:endParaRPr lang="en-US" b="1" dirty="0">
              <a:solidFill>
                <a:srgbClr val="FF0000"/>
              </a:solidFill>
            </a:endParaRPr>
          </a:p>
        </p:txBody>
      </p:sp>
      <p:sp>
        <p:nvSpPr>
          <p:cNvPr id="7" name="TextBox 6"/>
          <p:cNvSpPr txBox="1"/>
          <p:nvPr/>
        </p:nvSpPr>
        <p:spPr>
          <a:xfrm>
            <a:off x="4572000" y="5867400"/>
            <a:ext cx="1032655" cy="369332"/>
          </a:xfrm>
          <a:prstGeom prst="rect">
            <a:avLst/>
          </a:prstGeom>
          <a:noFill/>
        </p:spPr>
        <p:txBody>
          <a:bodyPr wrap="none" rtlCol="0">
            <a:spAutoFit/>
          </a:bodyPr>
          <a:lstStyle/>
          <a:p>
            <a:r>
              <a:rPr lang="en-US" b="1" dirty="0" smtClean="0">
                <a:solidFill>
                  <a:srgbClr val="FF0000"/>
                </a:solidFill>
              </a:rPr>
              <a:t>Process</a:t>
            </a:r>
            <a:endParaRPr lang="en-US" b="1" dirty="0">
              <a:solidFill>
                <a:srgbClr val="FF0000"/>
              </a:solidFill>
            </a:endParaRPr>
          </a:p>
        </p:txBody>
      </p:sp>
      <p:sp>
        <p:nvSpPr>
          <p:cNvPr id="8" name="TextBox 7"/>
          <p:cNvSpPr txBox="1"/>
          <p:nvPr/>
        </p:nvSpPr>
        <p:spPr>
          <a:xfrm>
            <a:off x="990600" y="2667000"/>
            <a:ext cx="4287969" cy="461665"/>
          </a:xfrm>
          <a:prstGeom prst="rect">
            <a:avLst/>
          </a:prstGeom>
          <a:noFill/>
        </p:spPr>
        <p:txBody>
          <a:bodyPr wrap="none" rtlCol="0">
            <a:spAutoFit/>
          </a:bodyPr>
          <a:lstStyle/>
          <a:p>
            <a:r>
              <a:rPr lang="en-US" sz="2400" b="1" dirty="0" err="1" smtClean="0"/>
              <a:t>Unsur-unsur</a:t>
            </a:r>
            <a:r>
              <a:rPr lang="en-US" sz="2400" b="1" dirty="0" smtClean="0"/>
              <a:t> </a:t>
            </a:r>
            <a:r>
              <a:rPr lang="en-US" sz="2400" b="1" dirty="0" err="1" smtClean="0"/>
              <a:t>Pembentukan</a:t>
            </a:r>
            <a:r>
              <a:rPr lang="en-US" sz="2400" b="1" dirty="0" smtClean="0"/>
              <a:t> UML</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1447800" y="304800"/>
            <a:ext cx="5665787"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err="1" smtClean="0">
                <a:latin typeface="Calligraph421 BT" pitchFamily="66" charset="0"/>
              </a:rPr>
              <a:t>Apa</a:t>
            </a:r>
            <a:r>
              <a:rPr lang="en-US" sz="3200" b="1" dirty="0" smtClean="0">
                <a:latin typeface="Calligraph421 BT" pitchFamily="66" charset="0"/>
              </a:rPr>
              <a:t> </a:t>
            </a:r>
            <a:r>
              <a:rPr lang="en-US" sz="3200" b="1" dirty="0" err="1" smtClean="0">
                <a:latin typeface="Calligraph421 BT" pitchFamily="66" charset="0"/>
              </a:rPr>
              <a:t>itu</a:t>
            </a:r>
            <a:r>
              <a:rPr lang="en-US" sz="3200" b="1" dirty="0" smtClean="0">
                <a:latin typeface="Calligraph421 BT" pitchFamily="66" charset="0"/>
              </a:rPr>
              <a:t> UML..?</a:t>
            </a:r>
            <a:endParaRPr lang="id-ID" sz="3200" b="1" dirty="0" smtClean="0">
              <a:latin typeface="Calligraph421 BT" pitchFamily="66" charset="0"/>
            </a:endParaRPr>
          </a:p>
        </p:txBody>
      </p:sp>
      <p:sp>
        <p:nvSpPr>
          <p:cNvPr id="18" name="Content Placeholder 21"/>
          <p:cNvSpPr txBox="1">
            <a:spLocks/>
          </p:cNvSpPr>
          <p:nvPr/>
        </p:nvSpPr>
        <p:spPr bwMode="auto">
          <a:xfrm>
            <a:off x="457200" y="914400"/>
            <a:ext cx="8305800" cy="5715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200" b="1" dirty="0" smtClean="0">
                <a:latin typeface="+mn-lt"/>
              </a:rPr>
              <a:t>	</a:t>
            </a:r>
            <a:r>
              <a:rPr lang="en-US" sz="2200" b="1" dirty="0" smtClean="0">
                <a:latin typeface="+mn-lt"/>
                <a:cs typeface="Times New Roman" pitchFamily="18" charset="0"/>
              </a:rPr>
              <a:t>UML (Unified Modeling Language) </a:t>
            </a:r>
            <a:r>
              <a:rPr lang="en-US" sz="2200" dirty="0" err="1" smtClean="0">
                <a:latin typeface="+mn-lt"/>
                <a:cs typeface="Times New Roman" pitchFamily="18" charset="0"/>
              </a:rPr>
              <a:t>adalah</a:t>
            </a:r>
            <a:r>
              <a:rPr lang="en-US" sz="2200" dirty="0" smtClean="0">
                <a:latin typeface="+mn-lt"/>
                <a:cs typeface="Times New Roman" pitchFamily="18" charset="0"/>
              </a:rPr>
              <a:t> </a:t>
            </a:r>
            <a:r>
              <a:rPr lang="en-US" sz="2200" dirty="0" err="1" smtClean="0">
                <a:latin typeface="+mn-lt"/>
                <a:cs typeface="Times New Roman" pitchFamily="18" charset="0"/>
              </a:rPr>
              <a:t>salah</a:t>
            </a:r>
            <a:r>
              <a:rPr lang="en-US" sz="2200" dirty="0" smtClean="0">
                <a:latin typeface="+mn-lt"/>
                <a:cs typeface="Times New Roman" pitchFamily="18" charset="0"/>
              </a:rPr>
              <a:t> </a:t>
            </a:r>
            <a:r>
              <a:rPr lang="en-US" sz="2200" dirty="0" err="1" smtClean="0">
                <a:latin typeface="+mn-lt"/>
                <a:cs typeface="Times New Roman" pitchFamily="18" charset="0"/>
              </a:rPr>
              <a:t>satu</a:t>
            </a:r>
            <a:r>
              <a:rPr lang="en-US" sz="2200" dirty="0" smtClean="0">
                <a:latin typeface="+mn-lt"/>
                <a:cs typeface="Times New Roman" pitchFamily="18" charset="0"/>
              </a:rPr>
              <a:t> </a:t>
            </a:r>
            <a:r>
              <a:rPr lang="en-US" sz="2200" dirty="0" err="1" smtClean="0">
                <a:latin typeface="+mn-lt"/>
                <a:cs typeface="Times New Roman" pitchFamily="18" charset="0"/>
              </a:rPr>
              <a:t>alat</a:t>
            </a:r>
            <a:r>
              <a:rPr lang="en-US" sz="2200" dirty="0" smtClean="0">
                <a:latin typeface="+mn-lt"/>
                <a:cs typeface="Times New Roman" pitchFamily="18" charset="0"/>
              </a:rPr>
              <a:t> bantu yang </a:t>
            </a:r>
            <a:r>
              <a:rPr lang="en-US" sz="2200" dirty="0" err="1" smtClean="0">
                <a:latin typeface="+mn-lt"/>
                <a:cs typeface="Times New Roman" pitchFamily="18" charset="0"/>
              </a:rPr>
              <a:t>sangat</a:t>
            </a:r>
            <a:r>
              <a:rPr lang="en-US" sz="2200" dirty="0" smtClean="0">
                <a:latin typeface="+mn-lt"/>
                <a:cs typeface="Times New Roman" pitchFamily="18" charset="0"/>
              </a:rPr>
              <a:t> </a:t>
            </a:r>
            <a:r>
              <a:rPr lang="en-US" sz="2200" dirty="0" err="1" smtClean="0">
                <a:latin typeface="+mn-lt"/>
                <a:cs typeface="Times New Roman" pitchFamily="18" charset="0"/>
              </a:rPr>
              <a:t>handal</a:t>
            </a:r>
            <a:r>
              <a:rPr lang="en-US" sz="2200" dirty="0" smtClean="0">
                <a:latin typeface="+mn-lt"/>
                <a:cs typeface="Times New Roman" pitchFamily="18" charset="0"/>
              </a:rPr>
              <a:t> </a:t>
            </a:r>
            <a:r>
              <a:rPr lang="en-US" sz="2200" dirty="0" err="1" smtClean="0">
                <a:latin typeface="+mn-lt"/>
                <a:cs typeface="Times New Roman" pitchFamily="18" charset="0"/>
              </a:rPr>
              <a:t>di</a:t>
            </a:r>
            <a:r>
              <a:rPr lang="en-US" sz="2200" dirty="0" smtClean="0">
                <a:latin typeface="+mn-lt"/>
                <a:cs typeface="Times New Roman" pitchFamily="18" charset="0"/>
              </a:rPr>
              <a:t> </a:t>
            </a:r>
            <a:r>
              <a:rPr lang="en-US" sz="2200" dirty="0" err="1" smtClean="0">
                <a:latin typeface="+mn-lt"/>
                <a:cs typeface="Times New Roman" pitchFamily="18" charset="0"/>
              </a:rPr>
              <a:t>dunia</a:t>
            </a:r>
            <a:r>
              <a:rPr lang="en-US" sz="2200" dirty="0" smtClean="0">
                <a:latin typeface="+mn-lt"/>
                <a:cs typeface="Times New Roman" pitchFamily="18" charset="0"/>
              </a:rPr>
              <a:t> </a:t>
            </a:r>
            <a:r>
              <a:rPr lang="en-US" sz="2200" dirty="0" err="1" smtClean="0">
                <a:latin typeface="+mn-lt"/>
                <a:cs typeface="Times New Roman" pitchFamily="18" charset="0"/>
              </a:rPr>
              <a:t>pengembangan</a:t>
            </a:r>
            <a:r>
              <a:rPr lang="en-US" sz="2200" dirty="0" smtClean="0">
                <a:latin typeface="+mn-lt"/>
                <a:cs typeface="Times New Roman" pitchFamily="18" charset="0"/>
              </a:rPr>
              <a:t> </a:t>
            </a:r>
            <a:r>
              <a:rPr lang="en-US" sz="2200" dirty="0" err="1" smtClean="0">
                <a:latin typeface="+mn-lt"/>
                <a:cs typeface="Times New Roman" pitchFamily="18" charset="0"/>
              </a:rPr>
              <a:t>sistem</a:t>
            </a:r>
            <a:r>
              <a:rPr lang="en-US" sz="2200" dirty="0" smtClean="0">
                <a:latin typeface="+mn-lt"/>
                <a:cs typeface="Times New Roman" pitchFamily="18" charset="0"/>
              </a:rPr>
              <a:t> yang </a:t>
            </a:r>
            <a:r>
              <a:rPr lang="en-US" sz="2200" dirty="0" err="1" smtClean="0">
                <a:latin typeface="+mn-lt"/>
                <a:cs typeface="Times New Roman" pitchFamily="18" charset="0"/>
              </a:rPr>
              <a:t>berorientasi</a:t>
            </a:r>
            <a:r>
              <a:rPr lang="en-US" sz="2200" dirty="0" smtClean="0">
                <a:latin typeface="+mn-lt"/>
                <a:cs typeface="Times New Roman" pitchFamily="18" charset="0"/>
              </a:rPr>
              <a:t> </a:t>
            </a:r>
            <a:r>
              <a:rPr lang="en-US" sz="2200" dirty="0" err="1" smtClean="0">
                <a:latin typeface="+mn-lt"/>
                <a:cs typeface="Times New Roman" pitchFamily="18" charset="0"/>
              </a:rPr>
              <a:t>obyek</a:t>
            </a:r>
            <a:r>
              <a:rPr lang="en-US" sz="2200" dirty="0" smtClean="0">
                <a:latin typeface="+mn-lt"/>
                <a:cs typeface="Times New Roman" pitchFamily="18" charset="0"/>
              </a:rPr>
              <a:t>. UML </a:t>
            </a:r>
            <a:r>
              <a:rPr lang="en-US" sz="2200" dirty="0" err="1" smtClean="0">
                <a:latin typeface="+mn-lt"/>
                <a:cs typeface="Times New Roman" pitchFamily="18" charset="0"/>
              </a:rPr>
              <a:t>menyediakan</a:t>
            </a:r>
            <a:r>
              <a:rPr lang="en-US" sz="2200" dirty="0" smtClean="0">
                <a:latin typeface="+mn-lt"/>
                <a:cs typeface="Times New Roman" pitchFamily="18" charset="0"/>
              </a:rPr>
              <a:t> </a:t>
            </a:r>
            <a:r>
              <a:rPr lang="en-US" sz="2200" dirty="0" err="1" smtClean="0">
                <a:latin typeface="+mn-lt"/>
                <a:cs typeface="Times New Roman" pitchFamily="18" charset="0"/>
              </a:rPr>
              <a:t>bahasa</a:t>
            </a:r>
            <a:r>
              <a:rPr lang="en-US" sz="2200" dirty="0" smtClean="0">
                <a:latin typeface="+mn-lt"/>
                <a:cs typeface="Times New Roman" pitchFamily="18" charset="0"/>
              </a:rPr>
              <a:t> </a:t>
            </a:r>
            <a:r>
              <a:rPr lang="en-US" sz="2200" dirty="0" err="1" smtClean="0">
                <a:latin typeface="+mn-lt"/>
                <a:cs typeface="Times New Roman" pitchFamily="18" charset="0"/>
              </a:rPr>
              <a:t>pemodelan</a:t>
            </a:r>
            <a:r>
              <a:rPr lang="en-US" sz="2200" dirty="0" smtClean="0">
                <a:latin typeface="+mn-lt"/>
                <a:cs typeface="Times New Roman" pitchFamily="18" charset="0"/>
              </a:rPr>
              <a:t> visual yang </a:t>
            </a:r>
            <a:r>
              <a:rPr lang="en-US" sz="2200" dirty="0" err="1" smtClean="0">
                <a:latin typeface="+mn-lt"/>
                <a:cs typeface="Times New Roman" pitchFamily="18" charset="0"/>
              </a:rPr>
              <a:t>memungkinkan</a:t>
            </a:r>
            <a:r>
              <a:rPr lang="en-US" sz="2200" dirty="0" smtClean="0">
                <a:latin typeface="+mn-lt"/>
                <a:cs typeface="Times New Roman" pitchFamily="18" charset="0"/>
              </a:rPr>
              <a:t> </a:t>
            </a:r>
            <a:r>
              <a:rPr lang="en-US" sz="2200" dirty="0" err="1" smtClean="0">
                <a:latin typeface="+mn-lt"/>
                <a:cs typeface="Times New Roman" pitchFamily="18" charset="0"/>
              </a:rPr>
              <a:t>bagi</a:t>
            </a:r>
            <a:r>
              <a:rPr lang="en-US" sz="2200" dirty="0" smtClean="0">
                <a:latin typeface="+mn-lt"/>
                <a:cs typeface="Times New Roman" pitchFamily="18" charset="0"/>
              </a:rPr>
              <a:t> </a:t>
            </a:r>
            <a:r>
              <a:rPr lang="en-US" sz="2200" dirty="0" err="1" smtClean="0">
                <a:latin typeface="+mn-lt"/>
                <a:cs typeface="Times New Roman" pitchFamily="18" charset="0"/>
              </a:rPr>
              <a:t>pengembang</a:t>
            </a:r>
            <a:r>
              <a:rPr lang="en-US" sz="2200" dirty="0" smtClean="0">
                <a:latin typeface="+mn-lt"/>
                <a:cs typeface="Times New Roman" pitchFamily="18" charset="0"/>
              </a:rPr>
              <a:t> </a:t>
            </a:r>
            <a:r>
              <a:rPr lang="en-US" sz="2200" dirty="0" err="1" smtClean="0">
                <a:latin typeface="+mn-lt"/>
                <a:cs typeface="Times New Roman" pitchFamily="18" charset="0"/>
              </a:rPr>
              <a:t>sistem</a:t>
            </a:r>
            <a:r>
              <a:rPr lang="en-US" sz="2200" dirty="0" smtClean="0">
                <a:latin typeface="+mn-lt"/>
                <a:cs typeface="Times New Roman" pitchFamily="18" charset="0"/>
              </a:rPr>
              <a:t> </a:t>
            </a:r>
            <a:r>
              <a:rPr lang="en-US" sz="2200" dirty="0" err="1" smtClean="0">
                <a:latin typeface="+mn-lt"/>
                <a:cs typeface="Times New Roman" pitchFamily="18" charset="0"/>
              </a:rPr>
              <a:t>untuk</a:t>
            </a:r>
            <a:r>
              <a:rPr lang="en-US" sz="2200" dirty="0" smtClean="0">
                <a:latin typeface="+mn-lt"/>
                <a:cs typeface="Times New Roman" pitchFamily="18" charset="0"/>
              </a:rPr>
              <a:t> </a:t>
            </a:r>
            <a:r>
              <a:rPr lang="en-US" sz="2200" dirty="0" err="1" smtClean="0">
                <a:latin typeface="+mn-lt"/>
                <a:cs typeface="Times New Roman" pitchFamily="18" charset="0"/>
              </a:rPr>
              <a:t>mudah</a:t>
            </a:r>
            <a:r>
              <a:rPr lang="en-US" sz="2200" dirty="0" smtClean="0">
                <a:latin typeface="+mn-lt"/>
                <a:cs typeface="Times New Roman" pitchFamily="18" charset="0"/>
              </a:rPr>
              <a:t> </a:t>
            </a:r>
            <a:r>
              <a:rPr lang="en-US" sz="2200" dirty="0" err="1" smtClean="0">
                <a:latin typeface="+mn-lt"/>
                <a:cs typeface="Times New Roman" pitchFamily="18" charset="0"/>
              </a:rPr>
              <a:t>dimengerti</a:t>
            </a:r>
            <a:r>
              <a:rPr lang="en-US" sz="2200" dirty="0" smtClean="0">
                <a:latin typeface="+mn-lt"/>
                <a:cs typeface="Times New Roman" pitchFamily="18" charset="0"/>
              </a:rPr>
              <a:t>.</a:t>
            </a:r>
          </a:p>
          <a:p>
            <a:pPr algn="just"/>
            <a:endParaRPr lang="en-US" sz="2200" dirty="0" smtClean="0">
              <a:latin typeface="+mn-lt"/>
              <a:cs typeface="Times New Roman" pitchFamily="18" charset="0"/>
            </a:endParaRPr>
          </a:p>
          <a:p>
            <a:pPr algn="just"/>
            <a:r>
              <a:rPr lang="en-US" sz="2200" b="1" dirty="0" smtClean="0">
                <a:latin typeface="+mn-lt"/>
                <a:cs typeface="Times New Roman" pitchFamily="18" charset="0"/>
              </a:rPr>
              <a:t>	UML </a:t>
            </a:r>
            <a:r>
              <a:rPr lang="en-US" sz="2200" dirty="0" err="1" smtClean="0">
                <a:latin typeface="+mn-lt"/>
                <a:cs typeface="Times New Roman" pitchFamily="18" charset="0"/>
              </a:rPr>
              <a:t>merupakan</a:t>
            </a:r>
            <a:r>
              <a:rPr lang="en-US" sz="2200" dirty="0" smtClean="0">
                <a:latin typeface="+mn-lt"/>
                <a:cs typeface="Times New Roman" pitchFamily="18" charset="0"/>
              </a:rPr>
              <a:t> </a:t>
            </a:r>
            <a:r>
              <a:rPr lang="en-US" sz="2200" dirty="0" err="1" smtClean="0">
                <a:latin typeface="+mn-lt"/>
                <a:cs typeface="Times New Roman" pitchFamily="18" charset="0"/>
              </a:rPr>
              <a:t>kesatuan</a:t>
            </a:r>
            <a:r>
              <a:rPr lang="en-US" sz="2200" dirty="0" smtClean="0">
                <a:latin typeface="+mn-lt"/>
                <a:cs typeface="Times New Roman" pitchFamily="18" charset="0"/>
              </a:rPr>
              <a:t> </a:t>
            </a:r>
            <a:r>
              <a:rPr lang="en-US" sz="2200" dirty="0" err="1" smtClean="0">
                <a:latin typeface="+mn-lt"/>
                <a:cs typeface="Times New Roman" pitchFamily="18" charset="0"/>
              </a:rPr>
              <a:t>dari</a:t>
            </a:r>
            <a:r>
              <a:rPr lang="en-US" sz="2200" dirty="0" smtClean="0">
                <a:latin typeface="+mn-lt"/>
                <a:cs typeface="Times New Roman" pitchFamily="18" charset="0"/>
              </a:rPr>
              <a:t> </a:t>
            </a:r>
            <a:r>
              <a:rPr lang="en-US" sz="2200" dirty="0" err="1" smtClean="0">
                <a:latin typeface="+mn-lt"/>
                <a:cs typeface="Times New Roman" pitchFamily="18" charset="0"/>
              </a:rPr>
              <a:t>bahasa</a:t>
            </a:r>
            <a:r>
              <a:rPr lang="en-US" sz="2200" dirty="0" smtClean="0">
                <a:latin typeface="+mn-lt"/>
                <a:cs typeface="Times New Roman" pitchFamily="18" charset="0"/>
              </a:rPr>
              <a:t> </a:t>
            </a:r>
            <a:r>
              <a:rPr lang="en-US" sz="2200" dirty="0" err="1" smtClean="0">
                <a:latin typeface="+mn-lt"/>
                <a:cs typeface="Times New Roman" pitchFamily="18" charset="0"/>
              </a:rPr>
              <a:t>pemodelan</a:t>
            </a:r>
            <a:r>
              <a:rPr lang="en-US" sz="2200" dirty="0" smtClean="0">
                <a:latin typeface="+mn-lt"/>
                <a:cs typeface="Times New Roman" pitchFamily="18" charset="0"/>
              </a:rPr>
              <a:t> yang </a:t>
            </a:r>
            <a:r>
              <a:rPr lang="en-US" sz="2200" dirty="0" err="1" smtClean="0">
                <a:latin typeface="+mn-lt"/>
                <a:cs typeface="Times New Roman" pitchFamily="18" charset="0"/>
              </a:rPr>
              <a:t>dikembangkan</a:t>
            </a:r>
            <a:r>
              <a:rPr lang="en-US" sz="2200" dirty="0" smtClean="0">
                <a:latin typeface="+mn-lt"/>
                <a:cs typeface="Times New Roman" pitchFamily="18" charset="0"/>
              </a:rPr>
              <a:t> </a:t>
            </a:r>
            <a:r>
              <a:rPr lang="en-US" sz="2200" dirty="0" err="1" smtClean="0">
                <a:latin typeface="+mn-lt"/>
                <a:cs typeface="Times New Roman" pitchFamily="18" charset="0"/>
              </a:rPr>
              <a:t>oleh</a:t>
            </a:r>
            <a:r>
              <a:rPr lang="en-US" sz="2200" dirty="0" smtClean="0">
                <a:latin typeface="+mn-lt"/>
                <a:cs typeface="Times New Roman" pitchFamily="18" charset="0"/>
              </a:rPr>
              <a:t> </a:t>
            </a:r>
            <a:r>
              <a:rPr lang="en-US" sz="2200" dirty="0" err="1" smtClean="0">
                <a:latin typeface="+mn-lt"/>
                <a:cs typeface="Times New Roman" pitchFamily="18" charset="0"/>
              </a:rPr>
              <a:t>Booch</a:t>
            </a:r>
            <a:r>
              <a:rPr lang="en-US" sz="2200" dirty="0" smtClean="0">
                <a:latin typeface="+mn-lt"/>
                <a:cs typeface="Times New Roman" pitchFamily="18" charset="0"/>
              </a:rPr>
              <a:t>, </a:t>
            </a:r>
            <a:r>
              <a:rPr lang="en-US" sz="2200" i="1" dirty="0" smtClean="0">
                <a:latin typeface="+mn-lt"/>
                <a:cs typeface="Times New Roman" pitchFamily="18" charset="0"/>
              </a:rPr>
              <a:t>Object Modeling Technique (OMT) </a:t>
            </a:r>
            <a:r>
              <a:rPr lang="en-US" sz="2200" dirty="0" err="1" smtClean="0">
                <a:latin typeface="+mn-lt"/>
                <a:cs typeface="Times New Roman" pitchFamily="18" charset="0"/>
              </a:rPr>
              <a:t>dan</a:t>
            </a:r>
            <a:r>
              <a:rPr lang="en-US" sz="2200" dirty="0" smtClean="0">
                <a:latin typeface="+mn-lt"/>
                <a:cs typeface="Times New Roman" pitchFamily="18" charset="0"/>
              </a:rPr>
              <a:t> </a:t>
            </a:r>
            <a:r>
              <a:rPr lang="en-US" sz="2200" i="1" dirty="0" smtClean="0">
                <a:latin typeface="+mn-lt"/>
                <a:cs typeface="Times New Roman" pitchFamily="18" charset="0"/>
              </a:rPr>
              <a:t>Object Oriented Software Engineering (OOSE).</a:t>
            </a:r>
            <a:r>
              <a:rPr lang="en-US" sz="2200" dirty="0" smtClean="0">
                <a:latin typeface="+mn-lt"/>
                <a:cs typeface="Times New Roman" pitchFamily="18" charset="0"/>
              </a:rPr>
              <a:t> </a:t>
            </a:r>
            <a:r>
              <a:rPr lang="en-US" sz="2200" dirty="0" err="1" smtClean="0">
                <a:latin typeface="+mn-lt"/>
                <a:cs typeface="Times New Roman" pitchFamily="18" charset="0"/>
              </a:rPr>
              <a:t>Keunggulan</a:t>
            </a:r>
            <a:r>
              <a:rPr lang="en-US" sz="2200" dirty="0" smtClean="0">
                <a:latin typeface="+mn-lt"/>
                <a:cs typeface="Times New Roman" pitchFamily="18" charset="0"/>
              </a:rPr>
              <a:t> </a:t>
            </a:r>
            <a:r>
              <a:rPr lang="en-US" sz="2200" dirty="0" err="1" smtClean="0">
                <a:latin typeface="+mn-lt"/>
                <a:cs typeface="Times New Roman" pitchFamily="18" charset="0"/>
              </a:rPr>
              <a:t>metode</a:t>
            </a:r>
            <a:r>
              <a:rPr lang="en-US" sz="2200" dirty="0" smtClean="0">
                <a:latin typeface="+mn-lt"/>
                <a:cs typeface="Times New Roman" pitchFamily="18" charset="0"/>
              </a:rPr>
              <a:t> </a:t>
            </a:r>
            <a:r>
              <a:rPr lang="en-US" sz="2200" dirty="0" err="1" smtClean="0">
                <a:latin typeface="+mn-lt"/>
                <a:cs typeface="Times New Roman" pitchFamily="18" charset="0"/>
              </a:rPr>
              <a:t>Booch</a:t>
            </a:r>
            <a:r>
              <a:rPr lang="en-US" sz="2200" dirty="0" smtClean="0">
                <a:latin typeface="+mn-lt"/>
                <a:cs typeface="Times New Roman" pitchFamily="18" charset="0"/>
              </a:rPr>
              <a:t> </a:t>
            </a:r>
            <a:r>
              <a:rPr lang="en-US" sz="2200" dirty="0" err="1" smtClean="0">
                <a:latin typeface="+mn-lt"/>
                <a:cs typeface="Times New Roman" pitchFamily="18" charset="0"/>
              </a:rPr>
              <a:t>ini</a:t>
            </a:r>
            <a:r>
              <a:rPr lang="en-US" sz="2200" dirty="0" smtClean="0">
                <a:latin typeface="+mn-lt"/>
                <a:cs typeface="Times New Roman" pitchFamily="18" charset="0"/>
              </a:rPr>
              <a:t> </a:t>
            </a:r>
            <a:r>
              <a:rPr lang="en-US" sz="2200" dirty="0" err="1" smtClean="0">
                <a:latin typeface="+mn-lt"/>
                <a:cs typeface="Times New Roman" pitchFamily="18" charset="0"/>
              </a:rPr>
              <a:t>adalah</a:t>
            </a:r>
            <a:r>
              <a:rPr lang="en-US" sz="2200" dirty="0" smtClean="0">
                <a:latin typeface="+mn-lt"/>
                <a:cs typeface="Times New Roman" pitchFamily="18" charset="0"/>
              </a:rPr>
              <a:t> </a:t>
            </a:r>
            <a:r>
              <a:rPr lang="en-US" sz="2200" dirty="0" err="1" smtClean="0">
                <a:latin typeface="+mn-lt"/>
                <a:cs typeface="Times New Roman" pitchFamily="18" charset="0"/>
              </a:rPr>
              <a:t>pada</a:t>
            </a:r>
            <a:r>
              <a:rPr lang="en-US" sz="2200" dirty="0" smtClean="0">
                <a:latin typeface="+mn-lt"/>
                <a:cs typeface="Times New Roman" pitchFamily="18" charset="0"/>
              </a:rPr>
              <a:t> detail </a:t>
            </a:r>
            <a:r>
              <a:rPr lang="en-US" sz="2200" dirty="0" err="1" smtClean="0">
                <a:latin typeface="+mn-lt"/>
                <a:cs typeface="Times New Roman" pitchFamily="18" charset="0"/>
              </a:rPr>
              <a:t>dan</a:t>
            </a:r>
            <a:r>
              <a:rPr lang="en-US" sz="2200" dirty="0" smtClean="0">
                <a:latin typeface="+mn-lt"/>
                <a:cs typeface="Times New Roman" pitchFamily="18" charset="0"/>
              </a:rPr>
              <a:t> </a:t>
            </a:r>
            <a:r>
              <a:rPr lang="en-US" sz="2200" dirty="0" err="1" smtClean="0">
                <a:latin typeface="+mn-lt"/>
                <a:cs typeface="Times New Roman" pitchFamily="18" charset="0"/>
              </a:rPr>
              <a:t>kayanya</a:t>
            </a:r>
            <a:r>
              <a:rPr lang="en-US" sz="2200" dirty="0" smtClean="0">
                <a:latin typeface="+mn-lt"/>
                <a:cs typeface="Times New Roman" pitchFamily="18" charset="0"/>
              </a:rPr>
              <a:t> </a:t>
            </a:r>
            <a:r>
              <a:rPr lang="en-US" sz="2200" dirty="0" err="1" smtClean="0">
                <a:latin typeface="+mn-lt"/>
                <a:cs typeface="Times New Roman" pitchFamily="18" charset="0"/>
              </a:rPr>
              <a:t>dengan</a:t>
            </a:r>
            <a:r>
              <a:rPr lang="en-US" sz="2200" dirty="0" smtClean="0">
                <a:latin typeface="+mn-lt"/>
                <a:cs typeface="Times New Roman" pitchFamily="18" charset="0"/>
              </a:rPr>
              <a:t> </a:t>
            </a:r>
            <a:r>
              <a:rPr lang="en-US" sz="2200" dirty="0" err="1" smtClean="0">
                <a:latin typeface="+mn-lt"/>
                <a:cs typeface="Times New Roman" pitchFamily="18" charset="0"/>
              </a:rPr>
              <a:t>notasi</a:t>
            </a:r>
            <a:r>
              <a:rPr lang="en-US" sz="2200" dirty="0" smtClean="0">
                <a:latin typeface="+mn-lt"/>
                <a:cs typeface="Times New Roman" pitchFamily="18" charset="0"/>
              </a:rPr>
              <a:t> </a:t>
            </a:r>
            <a:r>
              <a:rPr lang="en-US" sz="2200" dirty="0" err="1" smtClean="0">
                <a:latin typeface="+mn-lt"/>
                <a:cs typeface="Times New Roman" pitchFamily="18" charset="0"/>
              </a:rPr>
              <a:t>dan</a:t>
            </a:r>
            <a:r>
              <a:rPr lang="en-US" sz="2200" dirty="0" smtClean="0">
                <a:latin typeface="+mn-lt"/>
                <a:cs typeface="Times New Roman" pitchFamily="18" charset="0"/>
              </a:rPr>
              <a:t> </a:t>
            </a:r>
            <a:r>
              <a:rPr lang="en-US" sz="2200" dirty="0" err="1" smtClean="0">
                <a:latin typeface="+mn-lt"/>
                <a:cs typeface="Times New Roman" pitchFamily="18" charset="0"/>
              </a:rPr>
              <a:t>elemen</a:t>
            </a:r>
            <a:r>
              <a:rPr lang="en-US" sz="2200" dirty="0" smtClean="0">
                <a:latin typeface="+mn-lt"/>
                <a:cs typeface="Times New Roman" pitchFamily="18" charset="0"/>
              </a:rPr>
              <a:t>. </a:t>
            </a:r>
            <a:r>
              <a:rPr lang="en-US" sz="2200" dirty="0" err="1" smtClean="0">
                <a:latin typeface="+mn-lt"/>
                <a:cs typeface="Times New Roman" pitchFamily="18" charset="0"/>
              </a:rPr>
              <a:t>Perkembangan</a:t>
            </a:r>
            <a:r>
              <a:rPr lang="en-US" sz="2200" dirty="0" smtClean="0">
                <a:latin typeface="+mn-lt"/>
                <a:cs typeface="Times New Roman" pitchFamily="18" charset="0"/>
              </a:rPr>
              <a:t> OMT yang </a:t>
            </a:r>
            <a:r>
              <a:rPr lang="en-US" sz="2200" dirty="0" err="1" smtClean="0">
                <a:latin typeface="+mn-lt"/>
                <a:cs typeface="Times New Roman" pitchFamily="18" charset="0"/>
              </a:rPr>
              <a:t>dikembangkan</a:t>
            </a:r>
            <a:r>
              <a:rPr lang="en-US" sz="2200" dirty="0" smtClean="0">
                <a:latin typeface="+mn-lt"/>
                <a:cs typeface="Times New Roman" pitchFamily="18" charset="0"/>
              </a:rPr>
              <a:t> </a:t>
            </a:r>
            <a:r>
              <a:rPr lang="en-US" sz="2200" dirty="0" err="1" smtClean="0">
                <a:latin typeface="+mn-lt"/>
                <a:cs typeface="Times New Roman" pitchFamily="18" charset="0"/>
              </a:rPr>
              <a:t>tersebut</a:t>
            </a:r>
            <a:r>
              <a:rPr lang="en-US" sz="2200" dirty="0" smtClean="0">
                <a:latin typeface="+mn-lt"/>
                <a:cs typeface="Times New Roman" pitchFamily="18" charset="0"/>
              </a:rPr>
              <a:t> </a:t>
            </a:r>
            <a:r>
              <a:rPr lang="en-US" sz="2200" dirty="0" err="1" smtClean="0">
                <a:latin typeface="+mn-lt"/>
                <a:cs typeface="Times New Roman" pitchFamily="18" charset="0"/>
              </a:rPr>
              <a:t>didasarkan</a:t>
            </a:r>
            <a:r>
              <a:rPr lang="en-US" sz="2200" dirty="0" smtClean="0">
                <a:latin typeface="+mn-lt"/>
                <a:cs typeface="Times New Roman" pitchFamily="18" charset="0"/>
              </a:rPr>
              <a:t> </a:t>
            </a:r>
            <a:r>
              <a:rPr lang="en-US" sz="2200" dirty="0" err="1" smtClean="0">
                <a:latin typeface="+mn-lt"/>
                <a:cs typeface="Times New Roman" pitchFamily="18" charset="0"/>
              </a:rPr>
              <a:t>pada</a:t>
            </a:r>
            <a:r>
              <a:rPr lang="en-US" sz="2200" dirty="0" smtClean="0">
                <a:latin typeface="+mn-lt"/>
                <a:cs typeface="Times New Roman" pitchFamily="18" charset="0"/>
              </a:rPr>
              <a:t> </a:t>
            </a:r>
            <a:r>
              <a:rPr lang="en-US" sz="2200" dirty="0" err="1" smtClean="0">
                <a:latin typeface="+mn-lt"/>
                <a:cs typeface="Times New Roman" pitchFamily="18" charset="0"/>
              </a:rPr>
              <a:t>tahapan</a:t>
            </a:r>
            <a:r>
              <a:rPr lang="en-US" sz="2200" dirty="0" smtClean="0">
                <a:latin typeface="+mn-lt"/>
                <a:cs typeface="Times New Roman" pitchFamily="18" charset="0"/>
              </a:rPr>
              <a:t> </a:t>
            </a:r>
            <a:r>
              <a:rPr lang="en-US" sz="2200" dirty="0" err="1" smtClean="0">
                <a:latin typeface="+mn-lt"/>
                <a:cs typeface="Times New Roman" pitchFamily="18" charset="0"/>
              </a:rPr>
              <a:t>terstruktur</a:t>
            </a:r>
            <a:r>
              <a:rPr lang="en-US" sz="2200" dirty="0" smtClean="0">
                <a:latin typeface="+mn-lt"/>
                <a:cs typeface="Times New Roman" pitchFamily="18" charset="0"/>
              </a:rPr>
              <a:t> </a:t>
            </a:r>
            <a:r>
              <a:rPr lang="en-US" sz="2200" dirty="0" err="1" smtClean="0">
                <a:latin typeface="+mn-lt"/>
                <a:cs typeface="Times New Roman" pitchFamily="18" charset="0"/>
              </a:rPr>
              <a:t>dan</a:t>
            </a:r>
            <a:r>
              <a:rPr lang="en-US" sz="2200" dirty="0" smtClean="0">
                <a:latin typeface="+mn-lt"/>
                <a:cs typeface="Times New Roman" pitchFamily="18" charset="0"/>
              </a:rPr>
              <a:t> </a:t>
            </a:r>
            <a:r>
              <a:rPr lang="en-US" sz="2200" dirty="0" err="1" smtClean="0">
                <a:latin typeface="+mn-lt"/>
                <a:cs typeface="Times New Roman" pitchFamily="18" charset="0"/>
              </a:rPr>
              <a:t>pemodelan</a:t>
            </a:r>
            <a:r>
              <a:rPr lang="en-US" sz="2200" dirty="0" smtClean="0">
                <a:latin typeface="+mn-lt"/>
                <a:cs typeface="Times New Roman" pitchFamily="18" charset="0"/>
              </a:rPr>
              <a:t> entity-relationship, </a:t>
            </a:r>
            <a:r>
              <a:rPr lang="en-US" sz="2200" dirty="0" err="1" smtClean="0">
                <a:latin typeface="+mn-lt"/>
                <a:cs typeface="Times New Roman" pitchFamily="18" charset="0"/>
              </a:rPr>
              <a:t>Tahapan</a:t>
            </a:r>
            <a:r>
              <a:rPr lang="en-US" sz="2200" dirty="0" smtClean="0">
                <a:latin typeface="+mn-lt"/>
                <a:cs typeface="Times New Roman" pitchFamily="18" charset="0"/>
              </a:rPr>
              <a:t> </a:t>
            </a:r>
            <a:r>
              <a:rPr lang="en-US" sz="2200" dirty="0" err="1" smtClean="0">
                <a:latin typeface="+mn-lt"/>
                <a:cs typeface="Times New Roman" pitchFamily="18" charset="0"/>
              </a:rPr>
              <a:t>utama</a:t>
            </a:r>
            <a:r>
              <a:rPr lang="en-US" sz="2200" dirty="0" smtClean="0">
                <a:latin typeface="+mn-lt"/>
                <a:cs typeface="Times New Roman" pitchFamily="18" charset="0"/>
              </a:rPr>
              <a:t> </a:t>
            </a:r>
            <a:r>
              <a:rPr lang="en-US" sz="2200" dirty="0" err="1" smtClean="0">
                <a:latin typeface="+mn-lt"/>
                <a:cs typeface="Times New Roman" pitchFamily="18" charset="0"/>
              </a:rPr>
              <a:t>jdalam</a:t>
            </a:r>
            <a:r>
              <a:rPr lang="en-US" sz="2200" dirty="0" smtClean="0">
                <a:latin typeface="+mn-lt"/>
                <a:cs typeface="Times New Roman" pitchFamily="18" charset="0"/>
              </a:rPr>
              <a:t> </a:t>
            </a:r>
            <a:r>
              <a:rPr lang="en-US" sz="2200" dirty="0" err="1" smtClean="0">
                <a:latin typeface="+mn-lt"/>
                <a:cs typeface="Times New Roman" pitchFamily="18" charset="0"/>
              </a:rPr>
              <a:t>motodologi</a:t>
            </a:r>
            <a:r>
              <a:rPr lang="en-US" sz="2200" dirty="0" smtClean="0">
                <a:latin typeface="+mn-lt"/>
                <a:cs typeface="Times New Roman" pitchFamily="18" charset="0"/>
              </a:rPr>
              <a:t> </a:t>
            </a:r>
            <a:r>
              <a:rPr lang="en-US" sz="2200" dirty="0" err="1" smtClean="0">
                <a:latin typeface="+mn-lt"/>
                <a:cs typeface="Times New Roman" pitchFamily="18" charset="0"/>
              </a:rPr>
              <a:t>ini</a:t>
            </a:r>
            <a:r>
              <a:rPr lang="en-US" sz="2200" dirty="0" smtClean="0">
                <a:latin typeface="+mn-lt"/>
                <a:cs typeface="Times New Roman" pitchFamily="18" charset="0"/>
              </a:rPr>
              <a:t> </a:t>
            </a:r>
            <a:r>
              <a:rPr lang="en-US" sz="2200" dirty="0" err="1" smtClean="0">
                <a:latin typeface="+mn-lt"/>
                <a:cs typeface="Times New Roman" pitchFamily="18" charset="0"/>
              </a:rPr>
              <a:t>adalah</a:t>
            </a:r>
            <a:r>
              <a:rPr lang="en-US" sz="2200" dirty="0" smtClean="0">
                <a:latin typeface="+mn-lt"/>
                <a:cs typeface="Times New Roman" pitchFamily="18" charset="0"/>
              </a:rPr>
              <a:t> </a:t>
            </a:r>
            <a:r>
              <a:rPr lang="en-US" sz="2200" dirty="0" err="1" smtClean="0">
                <a:latin typeface="+mn-lt"/>
                <a:cs typeface="Times New Roman" pitchFamily="18" charset="0"/>
              </a:rPr>
              <a:t>analisis</a:t>
            </a:r>
            <a:r>
              <a:rPr lang="en-US" sz="2200" dirty="0" smtClean="0">
                <a:latin typeface="+mn-lt"/>
                <a:cs typeface="Times New Roman" pitchFamily="18" charset="0"/>
              </a:rPr>
              <a:t>, design, </a:t>
            </a:r>
            <a:r>
              <a:rPr lang="en-US" sz="2200" dirty="0" err="1" smtClean="0">
                <a:latin typeface="+mn-lt"/>
                <a:cs typeface="Times New Roman" pitchFamily="18" charset="0"/>
              </a:rPr>
              <a:t>sistem</a:t>
            </a:r>
            <a:r>
              <a:rPr lang="en-US" sz="2200" dirty="0" smtClean="0">
                <a:latin typeface="+mn-lt"/>
                <a:cs typeface="Times New Roman" pitchFamily="18" charset="0"/>
              </a:rPr>
              <a:t>, design </a:t>
            </a:r>
            <a:r>
              <a:rPr lang="en-US" sz="2200" dirty="0" err="1" smtClean="0">
                <a:latin typeface="+mn-lt"/>
                <a:cs typeface="Times New Roman" pitchFamily="18" charset="0"/>
              </a:rPr>
              <a:t>obyek</a:t>
            </a:r>
            <a:r>
              <a:rPr lang="en-US" sz="2200" dirty="0" smtClean="0">
                <a:latin typeface="+mn-lt"/>
                <a:cs typeface="Times New Roman" pitchFamily="18" charset="0"/>
              </a:rPr>
              <a:t> </a:t>
            </a:r>
            <a:r>
              <a:rPr lang="en-US" sz="2200" dirty="0" err="1" smtClean="0">
                <a:latin typeface="+mn-lt"/>
                <a:cs typeface="Times New Roman" pitchFamily="18" charset="0"/>
              </a:rPr>
              <a:t>dan</a:t>
            </a:r>
            <a:r>
              <a:rPr lang="en-US" sz="2200" dirty="0" smtClean="0">
                <a:latin typeface="+mn-lt"/>
                <a:cs typeface="Times New Roman" pitchFamily="18" charset="0"/>
              </a:rPr>
              <a:t> </a:t>
            </a:r>
            <a:r>
              <a:rPr lang="en-US" sz="2200" dirty="0" err="1" smtClean="0">
                <a:latin typeface="+mn-lt"/>
                <a:cs typeface="Times New Roman" pitchFamily="18" charset="0"/>
              </a:rPr>
              <a:t>implementasi</a:t>
            </a:r>
            <a:r>
              <a:rPr lang="en-US" sz="2200" dirty="0" smtClean="0">
                <a:latin typeface="+mn-lt"/>
                <a:cs typeface="Times New Roman" pitchFamily="18" charset="0"/>
              </a:rPr>
              <a:t>.</a:t>
            </a:r>
          </a:p>
        </p:txBody>
      </p:sp>
      <p:grpSp>
        <p:nvGrpSpPr>
          <p:cNvPr id="6" name="Group 34"/>
          <p:cNvGrpSpPr>
            <a:grpSpLocks noGrp="1"/>
          </p:cNvGrpSpPr>
          <p:nvPr>
            <p:ph idx="1"/>
          </p:nvPr>
        </p:nvGrpSpPr>
        <p:grpSpPr bwMode="auto">
          <a:xfrm>
            <a:off x="304800" y="-76200"/>
            <a:ext cx="1066800" cy="1446550"/>
            <a:chOff x="6324600" y="1587511"/>
            <a:chExt cx="2057400" cy="3082037"/>
          </a:xfrm>
        </p:grpSpPr>
        <p:sp>
          <p:nvSpPr>
            <p:cNvPr id="7" name="Oval 6"/>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8" name="TextBox 7"/>
            <p:cNvSpPr txBox="1"/>
            <p:nvPr/>
          </p:nvSpPr>
          <p:spPr>
            <a:xfrm>
              <a:off x="6721604" y="1587511"/>
              <a:ext cx="1219199" cy="3082037"/>
            </a:xfrm>
            <a:prstGeom prst="rect">
              <a:avLst/>
            </a:prstGeom>
            <a:noFill/>
          </p:spPr>
          <p:txBody>
            <a:bodyPr>
              <a:spAutoFit/>
            </a:bodyPr>
            <a:lstStyle/>
            <a:p>
              <a:pPr fontAlgn="auto">
                <a:spcBef>
                  <a:spcPts val="0"/>
                </a:spcBef>
                <a:spcAft>
                  <a:spcPts val="0"/>
                </a:spcAft>
                <a:defRPr/>
              </a:pPr>
              <a:r>
                <a:rPr lang="id-ID" sz="8800" b="1" dirty="0" smtClean="0">
                  <a:solidFill>
                    <a:srgbClr val="65B131">
                      <a:alpha val="64000"/>
                    </a:srgbClr>
                  </a:solidFill>
                  <a:latin typeface="+mj-lt"/>
                  <a:cs typeface="Arial" pitchFamily="34" charset="0"/>
                </a:rPr>
                <a:t>1</a:t>
              </a:r>
              <a:endParaRPr lang="en-US" sz="8800" b="1" dirty="0">
                <a:solidFill>
                  <a:srgbClr val="65B131">
                    <a:alpha val="64000"/>
                  </a:srgbClr>
                </a:solidFill>
                <a:latin typeface="+mj-lt"/>
                <a:cs typeface="Arial" pitchFamily="34" charset="0"/>
              </a:endParaRPr>
            </a:p>
          </p:txBody>
        </p:sp>
        <p:sp>
          <p:nvSpPr>
            <p:cNvPr id="9" name="Oval 8"/>
            <p:cNvSpPr/>
            <p:nvPr/>
          </p:nvSpPr>
          <p:spPr>
            <a:xfrm>
              <a:off x="6618514" y="1749864"/>
              <a:ext cx="1583473" cy="1295399"/>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22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buNone/>
            </a:pPr>
            <a:r>
              <a:rPr lang="en-US" sz="2400" dirty="0" smtClean="0"/>
              <a:t>		Unified Modeling Language (UML) </a:t>
            </a:r>
            <a:r>
              <a:rPr lang="en-US" sz="2400" dirty="0" err="1" smtClean="0"/>
              <a:t>Adalah</a:t>
            </a:r>
            <a:r>
              <a:rPr lang="en-US" sz="2400" dirty="0" smtClean="0"/>
              <a:t> </a:t>
            </a:r>
            <a:r>
              <a:rPr lang="en-US" sz="2400" dirty="0" err="1" smtClean="0"/>
              <a:t>sebuah</a:t>
            </a:r>
            <a:r>
              <a:rPr lang="en-US" sz="2400" dirty="0" smtClean="0"/>
              <a:t> “</a:t>
            </a:r>
            <a:r>
              <a:rPr lang="en-US" sz="2400" dirty="0" err="1" smtClean="0"/>
              <a:t>bahasa</a:t>
            </a:r>
            <a:r>
              <a:rPr lang="en-US" sz="2400" dirty="0" smtClean="0"/>
              <a:t>” yang </a:t>
            </a:r>
            <a:r>
              <a:rPr lang="en-US" sz="2400" dirty="0" err="1" smtClean="0"/>
              <a:t>telah</a:t>
            </a:r>
            <a:r>
              <a:rPr lang="en-US" sz="2400" dirty="0" smtClean="0"/>
              <a:t> </a:t>
            </a:r>
            <a:r>
              <a:rPr lang="en-US" sz="2400" dirty="0" err="1" smtClean="0"/>
              <a:t>menjadi</a:t>
            </a:r>
            <a:r>
              <a:rPr lang="en-US" sz="2400" dirty="0" smtClean="0"/>
              <a:t> </a:t>
            </a:r>
            <a:r>
              <a:rPr lang="en-US" sz="2400" dirty="0" err="1" smtClean="0"/>
              <a:t>standar</a:t>
            </a:r>
            <a:r>
              <a:rPr lang="en-US" sz="2400" dirty="0" smtClean="0"/>
              <a:t> </a:t>
            </a:r>
            <a:r>
              <a:rPr lang="en-US" sz="2400" dirty="0" err="1" smtClean="0"/>
              <a:t>dalam</a:t>
            </a:r>
            <a:r>
              <a:rPr lang="en-US" sz="2400" dirty="0" smtClean="0"/>
              <a:t> </a:t>
            </a:r>
            <a:r>
              <a:rPr lang="en-US" sz="2400" dirty="0" err="1" smtClean="0"/>
              <a:t>industri</a:t>
            </a:r>
            <a:r>
              <a:rPr lang="en-US" sz="2400" dirty="0" smtClean="0"/>
              <a:t> </a:t>
            </a:r>
            <a:r>
              <a:rPr lang="en-US" sz="2400" dirty="0" err="1" smtClean="0"/>
              <a:t>untuk</a:t>
            </a:r>
            <a:r>
              <a:rPr lang="en-US" sz="2400" dirty="0" smtClean="0"/>
              <a:t> </a:t>
            </a:r>
            <a:r>
              <a:rPr lang="en-US" sz="2400" dirty="0" err="1" smtClean="0"/>
              <a:t>visualisasi</a:t>
            </a:r>
            <a:r>
              <a:rPr lang="en-US" sz="2400" dirty="0" smtClean="0"/>
              <a:t>, </a:t>
            </a:r>
            <a:r>
              <a:rPr lang="en-US" sz="2400" dirty="0" err="1" smtClean="0"/>
              <a:t>merancang</a:t>
            </a:r>
            <a:r>
              <a:rPr lang="en-US" sz="2400" dirty="0" smtClean="0"/>
              <a:t> </a:t>
            </a:r>
            <a:r>
              <a:rPr lang="en-US" sz="2400" dirty="0" err="1" smtClean="0"/>
              <a:t>dan</a:t>
            </a:r>
            <a:r>
              <a:rPr lang="en-US" sz="2400" dirty="0" smtClean="0"/>
              <a:t> </a:t>
            </a:r>
            <a:r>
              <a:rPr lang="en-US" sz="2400" dirty="0" err="1" smtClean="0"/>
              <a:t>mendokumentasikan</a:t>
            </a:r>
            <a:r>
              <a:rPr lang="en-US" sz="2400" dirty="0" smtClean="0"/>
              <a:t> </a:t>
            </a:r>
            <a:r>
              <a:rPr lang="en-US" sz="2400" dirty="0" err="1" smtClean="0"/>
              <a:t>sistem</a:t>
            </a:r>
            <a:r>
              <a:rPr lang="en-US" sz="2400" dirty="0" smtClean="0"/>
              <a:t> </a:t>
            </a:r>
            <a:r>
              <a:rPr lang="en-US" sz="2400" dirty="0" err="1" smtClean="0"/>
              <a:t>piranti</a:t>
            </a:r>
            <a:r>
              <a:rPr lang="en-US" sz="2400" dirty="0" smtClean="0"/>
              <a:t> </a:t>
            </a:r>
            <a:r>
              <a:rPr lang="en-US" sz="2400" dirty="0" err="1" smtClean="0"/>
              <a:t>lunak</a:t>
            </a:r>
            <a:r>
              <a:rPr lang="en-US" sz="2400" dirty="0" smtClean="0"/>
              <a:t>, UML </a:t>
            </a:r>
            <a:r>
              <a:rPr lang="en-US" sz="2400" dirty="0" err="1" smtClean="0"/>
              <a:t>menawarkan</a:t>
            </a:r>
            <a:r>
              <a:rPr lang="en-US" sz="2400" dirty="0" smtClean="0"/>
              <a:t> </a:t>
            </a:r>
            <a:r>
              <a:rPr lang="en-US" sz="2400" dirty="0" err="1" smtClean="0"/>
              <a:t>sebuah</a:t>
            </a:r>
            <a:r>
              <a:rPr lang="en-US" sz="2400" dirty="0" smtClean="0"/>
              <a:t> </a:t>
            </a:r>
            <a:r>
              <a:rPr lang="en-US" sz="2400" dirty="0" err="1" smtClean="0"/>
              <a:t>standar</a:t>
            </a:r>
            <a:r>
              <a:rPr lang="en-US" sz="2400" dirty="0" smtClean="0"/>
              <a:t> </a:t>
            </a:r>
            <a:r>
              <a:rPr lang="en-US" sz="2400" dirty="0" err="1" smtClean="0"/>
              <a:t>untuk</a:t>
            </a:r>
            <a:r>
              <a:rPr lang="en-US" sz="2400" dirty="0" smtClean="0"/>
              <a:t> </a:t>
            </a:r>
            <a:r>
              <a:rPr lang="en-US" sz="2400" dirty="0" err="1" smtClean="0"/>
              <a:t>merancang</a:t>
            </a:r>
            <a:r>
              <a:rPr lang="en-US" sz="2400" dirty="0" smtClean="0"/>
              <a:t> model </a:t>
            </a:r>
            <a:r>
              <a:rPr lang="en-US" sz="2400" dirty="0" err="1" smtClean="0"/>
              <a:t>sebuah</a:t>
            </a:r>
            <a:r>
              <a:rPr lang="en-US" sz="2400" dirty="0" smtClean="0"/>
              <a:t> </a:t>
            </a:r>
            <a:r>
              <a:rPr lang="en-US" sz="2400" dirty="0" err="1" smtClean="0"/>
              <a:t>sistem</a:t>
            </a:r>
            <a:r>
              <a:rPr lang="en-US" sz="2400" dirty="0" smtClean="0"/>
              <a:t>.</a:t>
            </a:r>
          </a:p>
          <a:p>
            <a:pPr algn="just">
              <a:buNone/>
            </a:pPr>
            <a:r>
              <a:rPr lang="en-US" sz="2400" dirty="0" smtClean="0"/>
              <a:t>		</a:t>
            </a:r>
            <a:r>
              <a:rPr lang="en-US" sz="2400" dirty="0" err="1" smtClean="0"/>
              <a:t>Dengan</a:t>
            </a:r>
            <a:r>
              <a:rPr lang="en-US" sz="2400" dirty="0" smtClean="0"/>
              <a:t> </a:t>
            </a:r>
            <a:r>
              <a:rPr lang="en-US" sz="2400" dirty="0" err="1" smtClean="0"/>
              <a:t>menggunakan</a:t>
            </a:r>
            <a:r>
              <a:rPr lang="en-US" sz="2400" dirty="0" smtClean="0"/>
              <a:t> UML </a:t>
            </a:r>
            <a:r>
              <a:rPr lang="en-US" sz="2400" dirty="0" err="1" smtClean="0"/>
              <a:t>kita</a:t>
            </a:r>
            <a:r>
              <a:rPr lang="en-US" sz="2400" dirty="0" smtClean="0"/>
              <a:t> </a:t>
            </a:r>
            <a:r>
              <a:rPr lang="en-US" sz="2400" dirty="0" err="1" smtClean="0"/>
              <a:t>dapat</a:t>
            </a:r>
            <a:r>
              <a:rPr lang="en-US" sz="2400" dirty="0" smtClean="0"/>
              <a:t> </a:t>
            </a:r>
            <a:r>
              <a:rPr lang="en-US" sz="2400" dirty="0" err="1" smtClean="0"/>
              <a:t>menggunakan</a:t>
            </a:r>
            <a:r>
              <a:rPr lang="en-US" sz="2400" dirty="0" smtClean="0"/>
              <a:t> model </a:t>
            </a:r>
            <a:r>
              <a:rPr lang="en-US" sz="2400" dirty="0" err="1" smtClean="0"/>
              <a:t>untuk</a:t>
            </a:r>
            <a:r>
              <a:rPr lang="en-US" sz="2400" dirty="0" smtClean="0"/>
              <a:t> </a:t>
            </a:r>
            <a:r>
              <a:rPr lang="en-US" sz="2400" dirty="0" err="1" smtClean="0"/>
              <a:t>semua</a:t>
            </a:r>
            <a:r>
              <a:rPr lang="en-US" sz="2400" dirty="0" smtClean="0"/>
              <a:t> </a:t>
            </a:r>
            <a:r>
              <a:rPr lang="en-US" sz="2400" dirty="0" err="1" smtClean="0"/>
              <a:t>jenis</a:t>
            </a:r>
            <a:r>
              <a:rPr lang="en-US" sz="2400" dirty="0" smtClean="0"/>
              <a:t> </a:t>
            </a:r>
            <a:r>
              <a:rPr lang="en-US" sz="2400" dirty="0" err="1" smtClean="0"/>
              <a:t>aplikasi</a:t>
            </a:r>
            <a:r>
              <a:rPr lang="en-US" sz="2400" dirty="0" smtClean="0"/>
              <a:t> </a:t>
            </a:r>
            <a:r>
              <a:rPr lang="en-US" sz="2400" dirty="0" err="1" smtClean="0"/>
              <a:t>piranti</a:t>
            </a:r>
            <a:r>
              <a:rPr lang="en-US" sz="2400" dirty="0" smtClean="0"/>
              <a:t> </a:t>
            </a:r>
            <a:r>
              <a:rPr lang="en-US" sz="2400" dirty="0" err="1" smtClean="0"/>
              <a:t>lunak</a:t>
            </a:r>
            <a:r>
              <a:rPr lang="en-US" sz="2400" dirty="0" smtClean="0"/>
              <a:t>, </a:t>
            </a:r>
            <a:r>
              <a:rPr lang="en-US" sz="2400" dirty="0" err="1" smtClean="0"/>
              <a:t>dimana</a:t>
            </a:r>
            <a:r>
              <a:rPr lang="en-US" sz="2400" dirty="0" smtClean="0"/>
              <a:t> </a:t>
            </a:r>
            <a:r>
              <a:rPr lang="en-US" sz="2400" dirty="0" err="1" smtClean="0"/>
              <a:t>aplikasi</a:t>
            </a:r>
            <a:r>
              <a:rPr lang="en-US" sz="2400" dirty="0" smtClean="0"/>
              <a:t> </a:t>
            </a:r>
            <a:r>
              <a:rPr lang="en-US" sz="2400" dirty="0" err="1" smtClean="0"/>
              <a:t>tersebut</a:t>
            </a:r>
            <a:r>
              <a:rPr lang="en-US" sz="2400" dirty="0" smtClean="0"/>
              <a:t> </a:t>
            </a:r>
            <a:r>
              <a:rPr lang="en-US" sz="2400" dirty="0" err="1" smtClean="0"/>
              <a:t>dapat</a:t>
            </a:r>
            <a:r>
              <a:rPr lang="en-US" sz="2400" dirty="0" smtClean="0"/>
              <a:t> </a:t>
            </a:r>
            <a:r>
              <a:rPr lang="en-US" sz="2400" dirty="0" err="1" smtClean="0"/>
              <a:t>berjalan</a:t>
            </a:r>
            <a:r>
              <a:rPr lang="en-US" sz="2400" dirty="0" smtClean="0"/>
              <a:t> </a:t>
            </a:r>
            <a:r>
              <a:rPr lang="en-US" sz="2400" dirty="0" err="1" smtClean="0"/>
              <a:t>pada</a:t>
            </a:r>
            <a:r>
              <a:rPr lang="en-US" sz="2400" dirty="0" smtClean="0"/>
              <a:t> </a:t>
            </a:r>
            <a:r>
              <a:rPr lang="en-US" sz="2400" dirty="0" err="1" smtClean="0"/>
              <a:t>piranti</a:t>
            </a:r>
            <a:r>
              <a:rPr lang="en-US" sz="2400" dirty="0" smtClean="0"/>
              <a:t> </a:t>
            </a:r>
            <a:r>
              <a:rPr lang="en-US" sz="2400" dirty="0" err="1" smtClean="0"/>
              <a:t>keras</a:t>
            </a:r>
            <a:r>
              <a:rPr lang="en-US" sz="2400" dirty="0" smtClean="0"/>
              <a:t>, </a:t>
            </a:r>
            <a:r>
              <a:rPr lang="en-US" sz="2400" dirty="0" err="1" smtClean="0"/>
              <a:t>sistem</a:t>
            </a:r>
            <a:r>
              <a:rPr lang="en-US" sz="2400" dirty="0" smtClean="0"/>
              <a:t> </a:t>
            </a:r>
            <a:r>
              <a:rPr lang="en-US" sz="2400" dirty="0" err="1" smtClean="0"/>
              <a:t>operasi</a:t>
            </a:r>
            <a:r>
              <a:rPr lang="en-US" sz="2400" dirty="0" smtClean="0"/>
              <a:t> </a:t>
            </a:r>
            <a:r>
              <a:rPr lang="en-US" sz="2400" dirty="0" err="1" smtClean="0"/>
              <a:t>dan</a:t>
            </a:r>
            <a:r>
              <a:rPr lang="en-US" sz="2400" dirty="0" smtClean="0"/>
              <a:t> </a:t>
            </a:r>
            <a:r>
              <a:rPr lang="en-US" sz="2400" dirty="0" err="1" smtClean="0"/>
              <a:t>jaringan</a:t>
            </a:r>
            <a:r>
              <a:rPr lang="en-US" sz="2400" dirty="0" smtClean="0"/>
              <a:t> </a:t>
            </a:r>
            <a:r>
              <a:rPr lang="en-US" sz="2400" dirty="0" err="1" smtClean="0"/>
              <a:t>apapun</a:t>
            </a:r>
            <a:r>
              <a:rPr lang="en-US" sz="2400" dirty="0" smtClean="0"/>
              <a:t>, </a:t>
            </a:r>
            <a:r>
              <a:rPr lang="en-US" sz="2400" dirty="0" err="1" smtClean="0"/>
              <a:t>serta</a:t>
            </a:r>
            <a:r>
              <a:rPr lang="en-US" sz="2400" dirty="0" smtClean="0"/>
              <a:t> </a:t>
            </a:r>
            <a:r>
              <a:rPr lang="en-US" sz="2400" dirty="0" err="1" smtClean="0"/>
              <a:t>ditulis</a:t>
            </a:r>
            <a:r>
              <a:rPr lang="en-US" sz="2400" dirty="0" smtClean="0"/>
              <a:t> </a:t>
            </a:r>
            <a:r>
              <a:rPr lang="en-US" sz="2400" dirty="0" err="1" smtClean="0"/>
              <a:t>dalam</a:t>
            </a:r>
            <a:r>
              <a:rPr lang="en-US" sz="2400" dirty="0" smtClean="0"/>
              <a:t> </a:t>
            </a:r>
            <a:r>
              <a:rPr lang="en-US" sz="2400" dirty="0" err="1" smtClean="0"/>
              <a:t>bahasa</a:t>
            </a:r>
            <a:r>
              <a:rPr lang="en-US" sz="2400" dirty="0" smtClean="0"/>
              <a:t> </a:t>
            </a:r>
            <a:r>
              <a:rPr lang="en-US" sz="2400" dirty="0" err="1" smtClean="0"/>
              <a:t>pemograman</a:t>
            </a:r>
            <a:r>
              <a:rPr lang="en-US" sz="2400" dirty="0" smtClean="0"/>
              <a:t> </a:t>
            </a:r>
            <a:r>
              <a:rPr lang="en-US" sz="2400" dirty="0" err="1" smtClean="0"/>
              <a:t>apapun</a:t>
            </a:r>
            <a:r>
              <a:rPr lang="en-US" sz="2400" dirty="0" smtClean="0"/>
              <a:t>.</a:t>
            </a:r>
          </a:p>
          <a:p>
            <a:pPr algn="just">
              <a:buNone/>
            </a:pPr>
            <a:r>
              <a:rPr lang="en-US" sz="2400" dirty="0" smtClean="0"/>
              <a:t>		</a:t>
            </a:r>
            <a:r>
              <a:rPr lang="en-US" sz="2400" dirty="0" err="1" smtClean="0"/>
              <a:t>Seperti</a:t>
            </a:r>
            <a:r>
              <a:rPr lang="en-US" sz="2400" dirty="0" smtClean="0"/>
              <a:t> </a:t>
            </a:r>
            <a:r>
              <a:rPr lang="en-US" sz="2400" dirty="0" err="1" smtClean="0"/>
              <a:t>bahasa-bahasa</a:t>
            </a:r>
            <a:r>
              <a:rPr lang="en-US" sz="2400" dirty="0" smtClean="0"/>
              <a:t> </a:t>
            </a:r>
            <a:r>
              <a:rPr lang="en-US" sz="2400" dirty="0" err="1" smtClean="0"/>
              <a:t>lainnya</a:t>
            </a:r>
            <a:r>
              <a:rPr lang="en-US" sz="2400" dirty="0" smtClean="0"/>
              <a:t>, UML </a:t>
            </a:r>
            <a:r>
              <a:rPr lang="en-US" sz="2400" dirty="0" err="1" smtClean="0"/>
              <a:t>mendefinisikan</a:t>
            </a:r>
            <a:r>
              <a:rPr lang="en-US" sz="2400" dirty="0" smtClean="0"/>
              <a:t> </a:t>
            </a:r>
            <a:r>
              <a:rPr lang="en-US" sz="2400" dirty="0" err="1" smtClean="0"/>
              <a:t>notasi</a:t>
            </a:r>
            <a:r>
              <a:rPr lang="en-US" sz="2400" dirty="0" smtClean="0"/>
              <a:t> </a:t>
            </a:r>
            <a:r>
              <a:rPr lang="en-US" sz="2400" dirty="0" err="1" smtClean="0"/>
              <a:t>dan</a:t>
            </a:r>
            <a:r>
              <a:rPr lang="en-US" sz="2400" dirty="0" smtClean="0"/>
              <a:t> syntax. </a:t>
            </a:r>
            <a:r>
              <a:rPr lang="en-US" sz="2400" dirty="0" err="1" smtClean="0"/>
              <a:t>Notasi</a:t>
            </a:r>
            <a:r>
              <a:rPr lang="en-US" sz="2400" dirty="0" smtClean="0"/>
              <a:t> UML </a:t>
            </a:r>
            <a:r>
              <a:rPr lang="en-US" sz="2400" dirty="0" err="1" smtClean="0"/>
              <a:t>merupakan</a:t>
            </a:r>
            <a:r>
              <a:rPr lang="en-US" sz="2400" dirty="0" smtClean="0"/>
              <a:t> </a:t>
            </a:r>
            <a:r>
              <a:rPr lang="en-US" sz="2400" dirty="0" err="1" smtClean="0"/>
              <a:t>sekumpulan</a:t>
            </a:r>
            <a:r>
              <a:rPr lang="en-US" sz="2400" dirty="0" smtClean="0"/>
              <a:t> </a:t>
            </a:r>
            <a:r>
              <a:rPr lang="en-US" sz="2400" dirty="0" err="1" smtClean="0"/>
              <a:t>bentuk</a:t>
            </a:r>
            <a:r>
              <a:rPr lang="en-US" sz="2400" dirty="0" smtClean="0"/>
              <a:t> </a:t>
            </a:r>
            <a:r>
              <a:rPr lang="en-US" sz="2400" dirty="0" err="1" smtClean="0"/>
              <a:t>khusus</a:t>
            </a:r>
            <a:r>
              <a:rPr lang="en-US" sz="2400" dirty="0" smtClean="0"/>
              <a:t> </a:t>
            </a:r>
            <a:r>
              <a:rPr lang="en-US" sz="2400" dirty="0" err="1" smtClean="0"/>
              <a:t>untuk</a:t>
            </a:r>
            <a:r>
              <a:rPr lang="en-US" sz="2400" dirty="0" smtClean="0"/>
              <a:t> </a:t>
            </a:r>
            <a:r>
              <a:rPr lang="en-US" sz="2400" dirty="0" err="1" smtClean="0"/>
              <a:t>menggambarkan</a:t>
            </a:r>
            <a:r>
              <a:rPr lang="en-US" sz="2400" dirty="0" smtClean="0"/>
              <a:t> </a:t>
            </a:r>
            <a:r>
              <a:rPr lang="en-US" sz="2400" dirty="0" err="1" smtClean="0"/>
              <a:t>berbagai</a:t>
            </a:r>
            <a:r>
              <a:rPr lang="en-US" sz="2400" dirty="0" smtClean="0"/>
              <a:t> diagram </a:t>
            </a:r>
            <a:r>
              <a:rPr lang="en-US" sz="2400" dirty="0" err="1" smtClean="0"/>
              <a:t>piranti</a:t>
            </a:r>
            <a:r>
              <a:rPr lang="en-US" sz="2400" dirty="0" smtClean="0"/>
              <a:t> </a:t>
            </a:r>
            <a:r>
              <a:rPr lang="en-US" sz="2400" dirty="0" err="1" smtClean="0"/>
              <a:t>lunak</a:t>
            </a:r>
            <a:r>
              <a:rPr lang="en-US" sz="2400" dirty="0" smtClean="0"/>
              <a:t>. </a:t>
            </a:r>
            <a:r>
              <a:rPr lang="en-US" sz="2400" dirty="0" err="1" smtClean="0"/>
              <a:t>Setiap</a:t>
            </a:r>
            <a:r>
              <a:rPr lang="en-US" sz="2400" dirty="0" smtClean="0"/>
              <a:t> </a:t>
            </a:r>
            <a:r>
              <a:rPr lang="en-US" sz="2400" dirty="0" err="1" smtClean="0"/>
              <a:t>bentuk</a:t>
            </a:r>
            <a:r>
              <a:rPr lang="en-US" sz="2400" dirty="0" smtClean="0"/>
              <a:t> diagram </a:t>
            </a:r>
            <a:r>
              <a:rPr lang="en-US" sz="2400" dirty="0" err="1" smtClean="0"/>
              <a:t>memiliki</a:t>
            </a:r>
            <a:r>
              <a:rPr lang="en-US" sz="2400" dirty="0" smtClean="0"/>
              <a:t> </a:t>
            </a:r>
            <a:r>
              <a:rPr lang="en-US" sz="2400" dirty="0" err="1" smtClean="0"/>
              <a:t>makna</a:t>
            </a:r>
            <a:r>
              <a:rPr lang="en-US" sz="2400" dirty="0" smtClean="0"/>
              <a:t> </a:t>
            </a:r>
            <a:r>
              <a:rPr lang="en-US" sz="2400" dirty="0" err="1" smtClean="0"/>
              <a:t>tertentu</a:t>
            </a:r>
            <a:r>
              <a:rPr lang="en-US" sz="2400" dirty="0" smtClean="0"/>
              <a:t>.</a:t>
            </a:r>
          </a:p>
          <a:p>
            <a:pPr algn="just">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lgn="just">
              <a:buNone/>
            </a:pPr>
            <a:r>
              <a:rPr lang="en-US" sz="2400" dirty="0" smtClean="0"/>
              <a:t>		</a:t>
            </a:r>
            <a:r>
              <a:rPr lang="en-US" sz="2400" dirty="0" err="1" smtClean="0"/>
              <a:t>Sejarah</a:t>
            </a:r>
            <a:r>
              <a:rPr lang="en-US" sz="2400" dirty="0" smtClean="0"/>
              <a:t>, UML </a:t>
            </a:r>
            <a:r>
              <a:rPr lang="en-US" sz="2400" dirty="0" err="1" smtClean="0"/>
              <a:t>sendiri</a:t>
            </a:r>
            <a:r>
              <a:rPr lang="en-US" sz="2400" dirty="0" smtClean="0"/>
              <a:t> </a:t>
            </a:r>
            <a:r>
              <a:rPr lang="en-US" sz="2400" dirty="0" err="1" smtClean="0"/>
              <a:t>cukup</a:t>
            </a:r>
            <a:r>
              <a:rPr lang="en-US" sz="2400" dirty="0" smtClean="0"/>
              <a:t> </a:t>
            </a:r>
            <a:r>
              <a:rPr lang="en-US" sz="2400" dirty="0" err="1" smtClean="0"/>
              <a:t>panjang</a:t>
            </a:r>
            <a:r>
              <a:rPr lang="en-US" sz="2400" dirty="0" smtClean="0"/>
              <a:t>. </a:t>
            </a:r>
            <a:r>
              <a:rPr lang="en-US" sz="2400" dirty="0" err="1" smtClean="0"/>
              <a:t>Sampai</a:t>
            </a:r>
            <a:r>
              <a:rPr lang="en-US" sz="2400" dirty="0" smtClean="0"/>
              <a:t> era </a:t>
            </a:r>
            <a:r>
              <a:rPr lang="en-US" sz="2400" dirty="0" err="1" smtClean="0"/>
              <a:t>tahun</a:t>
            </a:r>
            <a:r>
              <a:rPr lang="en-US" sz="2400" dirty="0" smtClean="0"/>
              <a:t> 1990 </a:t>
            </a:r>
            <a:r>
              <a:rPr lang="en-US" sz="2400" dirty="0" err="1" smtClean="0"/>
              <a:t>seperti</a:t>
            </a:r>
            <a:r>
              <a:rPr lang="en-US" sz="2400" dirty="0" smtClean="0"/>
              <a:t> </a:t>
            </a:r>
            <a:r>
              <a:rPr lang="en-US" sz="2400" dirty="0" err="1" smtClean="0"/>
              <a:t>kita</a:t>
            </a:r>
            <a:r>
              <a:rPr lang="en-US" sz="2400" dirty="0" smtClean="0"/>
              <a:t> </a:t>
            </a:r>
            <a:r>
              <a:rPr lang="en-US" sz="2400" dirty="0" err="1" smtClean="0"/>
              <a:t>ketahui</a:t>
            </a:r>
            <a:r>
              <a:rPr lang="en-US" sz="2400" dirty="0" smtClean="0"/>
              <a:t> </a:t>
            </a:r>
            <a:r>
              <a:rPr lang="en-US" sz="2400" dirty="0" err="1" smtClean="0"/>
              <a:t>puluhan</a:t>
            </a:r>
            <a:r>
              <a:rPr lang="en-US" sz="2400" dirty="0" smtClean="0"/>
              <a:t> </a:t>
            </a:r>
            <a:r>
              <a:rPr lang="en-US" sz="2400" dirty="0" err="1" smtClean="0"/>
              <a:t>metodologi</a:t>
            </a:r>
            <a:r>
              <a:rPr lang="en-US" sz="2400" dirty="0" smtClean="0"/>
              <a:t> </a:t>
            </a:r>
            <a:r>
              <a:rPr lang="en-US" sz="2400" dirty="0" err="1" smtClean="0"/>
              <a:t>pemodelan</a:t>
            </a:r>
            <a:r>
              <a:rPr lang="en-US" sz="2400" dirty="0" smtClean="0"/>
              <a:t> </a:t>
            </a:r>
            <a:r>
              <a:rPr lang="en-US" sz="2400" dirty="0" err="1" smtClean="0"/>
              <a:t>berorientasi</a:t>
            </a:r>
            <a:r>
              <a:rPr lang="en-US" sz="2400" dirty="0" smtClean="0"/>
              <a:t> </a:t>
            </a:r>
            <a:r>
              <a:rPr lang="en-US" sz="2400" dirty="0" err="1" smtClean="0"/>
              <a:t>objek</a:t>
            </a:r>
            <a:r>
              <a:rPr lang="en-US" sz="2400" dirty="0" smtClean="0"/>
              <a:t> </a:t>
            </a:r>
            <a:r>
              <a:rPr lang="en-US" sz="2400" dirty="0" err="1" smtClean="0"/>
              <a:t>telah</a:t>
            </a:r>
            <a:r>
              <a:rPr lang="en-US" sz="2400" dirty="0" smtClean="0"/>
              <a:t> </a:t>
            </a:r>
            <a:r>
              <a:rPr lang="en-US" sz="2400" dirty="0" err="1" smtClean="0"/>
              <a:t>bermunculan</a:t>
            </a:r>
            <a:r>
              <a:rPr lang="en-US" sz="2400" dirty="0" smtClean="0"/>
              <a:t> </a:t>
            </a:r>
            <a:r>
              <a:rPr lang="en-US" sz="2400" dirty="0" err="1" smtClean="0"/>
              <a:t>didunia</a:t>
            </a:r>
            <a:r>
              <a:rPr lang="en-US" sz="2400" dirty="0" smtClean="0"/>
              <a:t>, </a:t>
            </a:r>
            <a:r>
              <a:rPr lang="en-US" sz="2400" dirty="0" err="1" smtClean="0"/>
              <a:t>siantaranya</a:t>
            </a:r>
            <a:r>
              <a:rPr lang="en-US" sz="2400" dirty="0" smtClean="0"/>
              <a:t> </a:t>
            </a:r>
            <a:r>
              <a:rPr lang="en-US" sz="2400" dirty="0" err="1" smtClean="0"/>
              <a:t>adalah</a:t>
            </a:r>
            <a:r>
              <a:rPr lang="en-US" sz="2400" dirty="0" smtClean="0"/>
              <a:t> </a:t>
            </a:r>
            <a:r>
              <a:rPr lang="en-US" sz="2400" dirty="0" err="1" smtClean="0"/>
              <a:t>motodologi</a:t>
            </a:r>
            <a:r>
              <a:rPr lang="en-US" sz="2400" dirty="0" smtClean="0"/>
              <a:t> </a:t>
            </a:r>
            <a:r>
              <a:rPr lang="en-US" sz="2400" dirty="0" err="1" smtClean="0"/>
              <a:t>Booch</a:t>
            </a:r>
            <a:r>
              <a:rPr lang="en-US" sz="2400" dirty="0" smtClean="0"/>
              <a:t>, </a:t>
            </a:r>
            <a:r>
              <a:rPr lang="en-US" sz="2400" dirty="0" err="1" smtClean="0"/>
              <a:t>Metodologi</a:t>
            </a:r>
            <a:r>
              <a:rPr lang="en-US" sz="2400" dirty="0" smtClean="0"/>
              <a:t> </a:t>
            </a:r>
            <a:r>
              <a:rPr lang="en-US" sz="2400" dirty="0" err="1" smtClean="0"/>
              <a:t>Coad</a:t>
            </a:r>
            <a:r>
              <a:rPr lang="en-US" sz="2400" dirty="0" smtClean="0"/>
              <a:t>, OOSE, OMT, </a:t>
            </a:r>
            <a:r>
              <a:rPr lang="en-US" sz="2400" dirty="0" err="1" smtClean="0"/>
              <a:t>Shlaer</a:t>
            </a:r>
            <a:r>
              <a:rPr lang="en-US" sz="2400" dirty="0" smtClean="0"/>
              <a:t>-Mellor, </a:t>
            </a:r>
            <a:r>
              <a:rPr lang="en-US" sz="2400" dirty="0" err="1" smtClean="0"/>
              <a:t>Wirfs</a:t>
            </a:r>
            <a:r>
              <a:rPr lang="en-US" sz="2400" dirty="0" smtClean="0"/>
              <a:t>-Brock, </a:t>
            </a:r>
            <a:r>
              <a:rPr lang="en-US" sz="2400" dirty="0" err="1" smtClean="0"/>
              <a:t>dll</a:t>
            </a:r>
            <a:r>
              <a:rPr lang="en-US" sz="2400" dirty="0" smtClean="0"/>
              <a:t>. </a:t>
            </a:r>
            <a:r>
              <a:rPr lang="en-US" sz="2400" dirty="0" err="1" smtClean="0"/>
              <a:t>Masa</a:t>
            </a:r>
            <a:r>
              <a:rPr lang="en-US" sz="2400" dirty="0" smtClean="0"/>
              <a:t> </a:t>
            </a:r>
            <a:r>
              <a:rPr lang="en-US" sz="2400" dirty="0" err="1" smtClean="0"/>
              <a:t>itu</a:t>
            </a:r>
            <a:r>
              <a:rPr lang="en-US" sz="2400" dirty="0" smtClean="0"/>
              <a:t> </a:t>
            </a:r>
            <a:r>
              <a:rPr lang="en-US" sz="2400" dirty="0" err="1" smtClean="0"/>
              <a:t>dikenal</a:t>
            </a:r>
            <a:r>
              <a:rPr lang="en-US" sz="2400" dirty="0" smtClean="0"/>
              <a:t> </a:t>
            </a:r>
            <a:r>
              <a:rPr lang="en-US" sz="2400" dirty="0" err="1" smtClean="0"/>
              <a:t>dengan</a:t>
            </a:r>
            <a:r>
              <a:rPr lang="en-US" sz="2400" dirty="0" smtClean="0"/>
              <a:t> </a:t>
            </a:r>
            <a:r>
              <a:rPr lang="en-US" sz="2400" dirty="0" err="1" smtClean="0"/>
              <a:t>masa</a:t>
            </a:r>
            <a:r>
              <a:rPr lang="en-US" sz="2400" dirty="0" smtClean="0"/>
              <a:t> </a:t>
            </a:r>
            <a:r>
              <a:rPr lang="en-US" sz="2400" dirty="0" err="1" smtClean="0"/>
              <a:t>perang</a:t>
            </a:r>
            <a:r>
              <a:rPr lang="en-US" sz="2400" dirty="0" smtClean="0"/>
              <a:t> </a:t>
            </a:r>
            <a:r>
              <a:rPr lang="en-US" sz="2400" dirty="0" err="1" smtClean="0"/>
              <a:t>metodologi</a:t>
            </a:r>
            <a:r>
              <a:rPr lang="en-US" sz="2400" dirty="0" smtClean="0"/>
              <a:t> (Method War) </a:t>
            </a:r>
            <a:r>
              <a:rPr lang="en-US" sz="2400" dirty="0" err="1" smtClean="0"/>
              <a:t>dalam</a:t>
            </a:r>
            <a:r>
              <a:rPr lang="en-US" sz="2400" dirty="0" smtClean="0"/>
              <a:t> </a:t>
            </a:r>
            <a:r>
              <a:rPr lang="en-US" sz="2400" dirty="0" err="1" smtClean="0"/>
              <a:t>pendisainan</a:t>
            </a:r>
            <a:r>
              <a:rPr lang="en-US" sz="2400" dirty="0" smtClean="0"/>
              <a:t> </a:t>
            </a:r>
            <a:r>
              <a:rPr lang="en-US" sz="2400" dirty="0" err="1" smtClean="0"/>
              <a:t>berorientasi</a:t>
            </a:r>
            <a:r>
              <a:rPr lang="en-US" sz="2400" dirty="0" smtClean="0"/>
              <a:t> </a:t>
            </a:r>
            <a:r>
              <a:rPr lang="en-US" sz="2400" dirty="0" err="1" smtClean="0"/>
              <a:t>objek</a:t>
            </a:r>
            <a:r>
              <a:rPr lang="en-US" sz="2400" dirty="0" smtClean="0"/>
              <a:t>. </a:t>
            </a:r>
            <a:r>
              <a:rPr lang="en-US" sz="2400" dirty="0" err="1" smtClean="0"/>
              <a:t>Masing-masing</a:t>
            </a:r>
            <a:r>
              <a:rPr lang="en-US" sz="2400" dirty="0" smtClean="0"/>
              <a:t> </a:t>
            </a:r>
            <a:r>
              <a:rPr lang="en-US" sz="2400" dirty="0" err="1" smtClean="0"/>
              <a:t>metodologi</a:t>
            </a:r>
            <a:r>
              <a:rPr lang="en-US" sz="2400" dirty="0" smtClean="0"/>
              <a:t> </a:t>
            </a:r>
            <a:r>
              <a:rPr lang="en-US" sz="2400" dirty="0" err="1" smtClean="0"/>
              <a:t>membawa</a:t>
            </a:r>
            <a:r>
              <a:rPr lang="en-US" sz="2400" dirty="0" smtClean="0"/>
              <a:t> </a:t>
            </a:r>
            <a:r>
              <a:rPr lang="en-US" sz="2400" dirty="0" err="1" smtClean="0"/>
              <a:t>notasi</a:t>
            </a:r>
            <a:r>
              <a:rPr lang="en-US" sz="2400" dirty="0" smtClean="0"/>
              <a:t> </a:t>
            </a:r>
            <a:r>
              <a:rPr lang="en-US" sz="2400" dirty="0" err="1" smtClean="0"/>
              <a:t>sendiri-sendiri</a:t>
            </a:r>
            <a:r>
              <a:rPr lang="en-US" sz="2400" dirty="0" smtClean="0"/>
              <a:t>, yang </a:t>
            </a:r>
            <a:r>
              <a:rPr lang="en-US" sz="2400" dirty="0" err="1" smtClean="0"/>
              <a:t>mengakibatkan</a:t>
            </a:r>
            <a:r>
              <a:rPr lang="en-US" sz="2400" dirty="0" smtClean="0"/>
              <a:t> </a:t>
            </a:r>
            <a:r>
              <a:rPr lang="en-US" sz="2400" dirty="0" err="1" smtClean="0"/>
              <a:t>timbul</a:t>
            </a:r>
            <a:r>
              <a:rPr lang="en-US" sz="2400" dirty="0" smtClean="0"/>
              <a:t> </a:t>
            </a:r>
            <a:r>
              <a:rPr lang="en-US" sz="2400" dirty="0" err="1" smtClean="0"/>
              <a:t>masalah</a:t>
            </a:r>
            <a:r>
              <a:rPr lang="en-US" sz="2400" dirty="0" smtClean="0"/>
              <a:t> </a:t>
            </a:r>
            <a:r>
              <a:rPr lang="en-US" sz="2400" dirty="0" err="1" smtClean="0"/>
              <a:t>baru</a:t>
            </a:r>
            <a:r>
              <a:rPr lang="en-US" sz="2400" dirty="0" smtClean="0"/>
              <a:t> </a:t>
            </a:r>
            <a:r>
              <a:rPr lang="en-US" sz="2400" dirty="0" err="1" smtClean="0"/>
              <a:t>apabila</a:t>
            </a:r>
            <a:r>
              <a:rPr lang="en-US" sz="2400" dirty="0" smtClean="0"/>
              <a:t> </a:t>
            </a:r>
            <a:r>
              <a:rPr lang="en-US" sz="2400" dirty="0" err="1" smtClean="0"/>
              <a:t>kita</a:t>
            </a:r>
            <a:r>
              <a:rPr lang="en-US" sz="2400" dirty="0" smtClean="0"/>
              <a:t> </a:t>
            </a:r>
            <a:r>
              <a:rPr lang="en-US" sz="2400" dirty="0" err="1" smtClean="0"/>
              <a:t>bekerjasama</a:t>
            </a:r>
            <a:r>
              <a:rPr lang="en-US" sz="2400" dirty="0" smtClean="0"/>
              <a:t> </a:t>
            </a:r>
            <a:r>
              <a:rPr lang="en-US" sz="2400" dirty="0" err="1" smtClean="0"/>
              <a:t>dengan</a:t>
            </a:r>
            <a:r>
              <a:rPr lang="en-US" sz="2400" dirty="0" smtClean="0"/>
              <a:t> </a:t>
            </a:r>
            <a:r>
              <a:rPr lang="en-US" sz="2400" dirty="0" err="1" smtClean="0"/>
              <a:t>grup</a:t>
            </a:r>
            <a:r>
              <a:rPr lang="en-US" sz="2400" dirty="0" smtClean="0"/>
              <a:t> </a:t>
            </a:r>
            <a:r>
              <a:rPr lang="en-US" sz="2400" dirty="0" err="1" smtClean="0"/>
              <a:t>perusahaan</a:t>
            </a:r>
            <a:r>
              <a:rPr lang="en-US" sz="2400" dirty="0" smtClean="0"/>
              <a:t> lain yang </a:t>
            </a:r>
            <a:r>
              <a:rPr lang="en-US" sz="2400" dirty="0" err="1" smtClean="0"/>
              <a:t>menggunakan</a:t>
            </a:r>
            <a:r>
              <a:rPr lang="en-US" sz="2400" dirty="0" smtClean="0"/>
              <a:t> </a:t>
            </a:r>
            <a:r>
              <a:rPr lang="en-US" sz="2400" dirty="0" err="1" smtClean="0"/>
              <a:t>motodologi</a:t>
            </a:r>
            <a:r>
              <a:rPr lang="en-US" sz="2400" dirty="0" smtClean="0"/>
              <a:t> yang </a:t>
            </a:r>
            <a:r>
              <a:rPr lang="en-US" sz="2400" dirty="0" err="1" smtClean="0"/>
              <a:t>berlainan</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2.bp.blogspot.com/_N3RxZg3GR34/TQMPNCH9KAI/AAAAAAAAAUI/ybCTNVGXsQQ/s400/umlcontributors.jpg"/>
          <p:cNvPicPr>
            <a:picLocks noChangeAspect="1" noChangeArrowheads="1"/>
          </p:cNvPicPr>
          <p:nvPr/>
        </p:nvPicPr>
        <p:blipFill>
          <a:blip r:embed="rId2"/>
          <a:srcRect/>
          <a:stretch>
            <a:fillRect/>
          </a:stretch>
        </p:blipFill>
        <p:spPr bwMode="auto">
          <a:xfrm>
            <a:off x="381000" y="533400"/>
            <a:ext cx="8382000" cy="5791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noGrp="1"/>
          </p:cNvGrpSpPr>
          <p:nvPr>
            <p:ph idx="1"/>
          </p:nvPr>
        </p:nvGrpSpPr>
        <p:grpSpPr bwMode="auto">
          <a:xfrm>
            <a:off x="304800" y="228600"/>
            <a:ext cx="1066800" cy="1446550"/>
            <a:chOff x="6324600" y="1587511"/>
            <a:chExt cx="2057400" cy="3082037"/>
          </a:xfrm>
        </p:grpSpPr>
        <p:sp>
          <p:nvSpPr>
            <p:cNvPr id="13" name="Oval 12"/>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4" name="TextBox 13"/>
            <p:cNvSpPr txBox="1"/>
            <p:nvPr/>
          </p:nvSpPr>
          <p:spPr>
            <a:xfrm>
              <a:off x="6721604" y="1587511"/>
              <a:ext cx="1219199" cy="3082037"/>
            </a:xfrm>
            <a:prstGeom prst="rect">
              <a:avLst/>
            </a:prstGeom>
            <a:noFill/>
          </p:spPr>
          <p:txBody>
            <a:bodyPr>
              <a:spAutoFit/>
            </a:bodyPr>
            <a:lstStyle/>
            <a:p>
              <a:pPr fontAlgn="auto">
                <a:spcBef>
                  <a:spcPts val="0"/>
                </a:spcBef>
                <a:spcAft>
                  <a:spcPts val="0"/>
                </a:spcAft>
                <a:defRPr/>
              </a:pPr>
              <a:r>
                <a:rPr lang="en-US" sz="8800" b="1" dirty="0">
                  <a:solidFill>
                    <a:srgbClr val="65B131">
                      <a:alpha val="64000"/>
                    </a:srgbClr>
                  </a:solidFill>
                  <a:latin typeface="+mj-lt"/>
                  <a:cs typeface="Arial" pitchFamily="34" charset="0"/>
                </a:rPr>
                <a:t>2</a:t>
              </a:r>
            </a:p>
          </p:txBody>
        </p:sp>
        <p:sp>
          <p:nvSpPr>
            <p:cNvPr id="15" name="Oval 14"/>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grpSp>
      <p:sp>
        <p:nvSpPr>
          <p:cNvPr id="16" name="Content Placeholder 21"/>
          <p:cNvSpPr txBox="1">
            <a:spLocks/>
          </p:cNvSpPr>
          <p:nvPr/>
        </p:nvSpPr>
        <p:spPr bwMode="auto">
          <a:xfrm>
            <a:off x="1600200" y="609600"/>
            <a:ext cx="6656387"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err="1" smtClean="0">
                <a:latin typeface="Calligraph421 BT" pitchFamily="66" charset="0"/>
              </a:rPr>
              <a:t>Mengapa</a:t>
            </a:r>
            <a:r>
              <a:rPr lang="en-US" sz="3200" b="1" dirty="0" smtClean="0">
                <a:latin typeface="Calligraph421 BT" pitchFamily="66" charset="0"/>
              </a:rPr>
              <a:t> UML </a:t>
            </a:r>
            <a:r>
              <a:rPr lang="en-US" sz="3200" b="1" dirty="0" err="1" smtClean="0">
                <a:latin typeface="Calligraph421 BT" pitchFamily="66" charset="0"/>
              </a:rPr>
              <a:t>Penting</a:t>
            </a:r>
            <a:r>
              <a:rPr lang="en-US" sz="3200" b="1" dirty="0" smtClean="0">
                <a:latin typeface="Calligraph421 BT" pitchFamily="66" charset="0"/>
              </a:rPr>
              <a:t>,,?</a:t>
            </a:r>
            <a:endParaRPr lang="id-ID" sz="3200" b="1" dirty="0" smtClean="0">
              <a:latin typeface="Calligraph421 BT" pitchFamily="66" charset="0"/>
            </a:endParaRPr>
          </a:p>
        </p:txBody>
      </p:sp>
      <p:sp>
        <p:nvSpPr>
          <p:cNvPr id="18" name="Content Placeholder 21"/>
          <p:cNvSpPr txBox="1">
            <a:spLocks/>
          </p:cNvSpPr>
          <p:nvPr/>
        </p:nvSpPr>
        <p:spPr bwMode="auto">
          <a:xfrm>
            <a:off x="457200" y="1524000"/>
            <a:ext cx="8305800" cy="4953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200" dirty="0" smtClean="0">
                <a:latin typeface="Times New Roman" pitchFamily="18" charset="0"/>
                <a:cs typeface="Times New Roman" pitchFamily="18" charset="0"/>
              </a:rPr>
              <a:t>	UML </a:t>
            </a:r>
            <a:r>
              <a:rPr lang="en-US" sz="2200" dirty="0" err="1" smtClean="0">
                <a:latin typeface="Times New Roman" pitchFamily="18" charset="0"/>
                <a:cs typeface="Times New Roman" pitchFamily="18" charset="0"/>
              </a:rPr>
              <a:t>Adalah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hasil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kerja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dari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kesatuan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berbagai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organisasi</a:t>
            </a:r>
            <a:r>
              <a:rPr lang="en-US" sz="2200" dirty="0" smtClean="0">
                <a:latin typeface="Times New Roman" pitchFamily="18" charset="0"/>
                <a:cs typeface="Times New Roman" pitchFamily="18" charset="0"/>
              </a:rPr>
              <a:t> yang </a:t>
            </a:r>
            <a:r>
              <a:rPr lang="en-US" sz="2200" dirty="0" err="1" smtClean="0">
                <a:latin typeface="Times New Roman" pitchFamily="18" charset="0"/>
                <a:cs typeface="Times New Roman" pitchFamily="18" charset="0"/>
              </a:rPr>
              <a:t>berhasil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dijadikan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sebagai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standar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buku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dalam</a:t>
            </a:r>
            <a:r>
              <a:rPr lang="en-US" sz="2200" dirty="0" smtClean="0">
                <a:latin typeface="Times New Roman" pitchFamily="18" charset="0"/>
                <a:cs typeface="Times New Roman" pitchFamily="18" charset="0"/>
              </a:rPr>
              <a:t> OOAD (Object Oriented Analysis &amp; Design).  </a:t>
            </a:r>
            <a:r>
              <a:rPr lang="en-US" sz="2200" dirty="0" err="1" smtClean="0">
                <a:latin typeface="Times New Roman" pitchFamily="18" charset="0"/>
                <a:cs typeface="Times New Roman" pitchFamily="18" charset="0"/>
              </a:rPr>
              <a:t>Sebagai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sebuah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notasi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grafis</a:t>
            </a:r>
            <a:r>
              <a:rPr lang="en-US" sz="2200" dirty="0" smtClean="0">
                <a:latin typeface="Times New Roman" pitchFamily="18" charset="0"/>
                <a:cs typeface="Times New Roman" pitchFamily="18" charset="0"/>
              </a:rPr>
              <a:t> yang </a:t>
            </a:r>
            <a:r>
              <a:rPr lang="en-US" sz="2200" dirty="0" err="1" smtClean="0">
                <a:latin typeface="Times New Roman" pitchFamily="18" charset="0"/>
                <a:cs typeface="Times New Roman" pitchFamily="18" charset="0"/>
              </a:rPr>
              <a:t>relatif</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sudah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dibakukan</a:t>
            </a:r>
            <a:r>
              <a:rPr lang="en-US" sz="2200" dirty="0" smtClean="0">
                <a:latin typeface="Times New Roman" pitchFamily="18" charset="0"/>
                <a:cs typeface="Times New Roman" pitchFamily="18" charset="0"/>
              </a:rPr>
              <a:t>, UML </a:t>
            </a:r>
            <a:r>
              <a:rPr lang="en-US" sz="2200" dirty="0" err="1" smtClean="0">
                <a:latin typeface="Times New Roman" pitchFamily="18" charset="0"/>
                <a:cs typeface="Times New Roman" pitchFamily="18" charset="0"/>
              </a:rPr>
              <a:t>menawarkan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banyak</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keistimewahan</a:t>
            </a:r>
            <a:r>
              <a:rPr lang="en-US" sz="2200" dirty="0" smtClean="0">
                <a:latin typeface="Times New Roman" pitchFamily="18" charset="0"/>
                <a:cs typeface="Times New Roman" pitchFamily="18" charset="0"/>
              </a:rPr>
              <a:t>. UML </a:t>
            </a:r>
            <a:r>
              <a:rPr lang="en-US" sz="2200" dirty="0" err="1" smtClean="0">
                <a:latin typeface="Times New Roman" pitchFamily="18" charset="0"/>
                <a:cs typeface="Times New Roman" pitchFamily="18" charset="0"/>
              </a:rPr>
              <a:t>tidak</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hanya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dominan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dalam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penotasian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dilingkungan</a:t>
            </a:r>
            <a:r>
              <a:rPr lang="en-US" sz="2200" dirty="0" smtClean="0">
                <a:latin typeface="Times New Roman" pitchFamily="18" charset="0"/>
                <a:cs typeface="Times New Roman" pitchFamily="18" charset="0"/>
              </a:rPr>
              <a:t> OO </a:t>
            </a:r>
            <a:r>
              <a:rPr lang="en-US" sz="2200" dirty="0" err="1" smtClean="0">
                <a:latin typeface="Times New Roman" pitchFamily="18" charset="0"/>
                <a:cs typeface="Times New Roman" pitchFamily="18" charset="0"/>
              </a:rPr>
              <a:t>tetapi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juga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populer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diluar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lingkungan</a:t>
            </a:r>
            <a:r>
              <a:rPr lang="en-US" sz="2200" dirty="0" smtClean="0">
                <a:latin typeface="Times New Roman" pitchFamily="18" charset="0"/>
                <a:cs typeface="Times New Roman" pitchFamily="18" charset="0"/>
              </a:rPr>
              <a:t> OO.UML </a:t>
            </a:r>
            <a:r>
              <a:rPr lang="en-US" sz="2200" dirty="0" err="1" smtClean="0">
                <a:latin typeface="Times New Roman" pitchFamily="18" charset="0"/>
                <a:cs typeface="Times New Roman" pitchFamily="18" charset="0"/>
              </a:rPr>
              <a:t>bisa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juga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berfungsi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sebagai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jembatan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dalam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mengkomunikasikan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beberapa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aspek</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dari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dengan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demikian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semua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anggota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tim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mempunyai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gambaran</a:t>
            </a:r>
            <a:r>
              <a:rPr lang="en-US" sz="2200" dirty="0" smtClean="0">
                <a:latin typeface="Times New Roman" pitchFamily="18" charset="0"/>
                <a:cs typeface="Times New Roman" pitchFamily="18" charset="0"/>
              </a:rPr>
              <a:t> yang </a:t>
            </a:r>
            <a:r>
              <a:rPr lang="en-US" sz="2200" dirty="0" err="1" smtClean="0">
                <a:latin typeface="Times New Roman" pitchFamily="18" charset="0"/>
                <a:cs typeface="Times New Roman" pitchFamily="18" charset="0"/>
              </a:rPr>
              <a:t>sama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tentang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suatu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UML </a:t>
            </a:r>
            <a:r>
              <a:rPr lang="en-US" sz="2200" dirty="0" err="1" smtClean="0">
                <a:latin typeface="Times New Roman" pitchFamily="18" charset="0"/>
                <a:cs typeface="Times New Roman" pitchFamily="18" charset="0"/>
              </a:rPr>
              <a:t>dibangun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atas</a:t>
            </a:r>
            <a:r>
              <a:rPr lang="en-US" sz="2200" dirty="0" smtClean="0">
                <a:latin typeface="Times New Roman" pitchFamily="18" charset="0"/>
                <a:cs typeface="Times New Roman" pitchFamily="18" charset="0"/>
              </a:rPr>
              <a:t> model 4+1 view. Model </a:t>
            </a:r>
            <a:r>
              <a:rPr lang="en-US" sz="2200" dirty="0" err="1" smtClean="0">
                <a:latin typeface="Times New Roman" pitchFamily="18" charset="0"/>
                <a:cs typeface="Times New Roman" pitchFamily="18" charset="0"/>
              </a:rPr>
              <a:t>ini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didasarkan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pada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fakta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bahwa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struktur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sebuah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dideskripsikan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dalam</a:t>
            </a:r>
            <a:r>
              <a:rPr lang="en-US" sz="2200" dirty="0" smtClean="0">
                <a:latin typeface="Times New Roman" pitchFamily="18" charset="0"/>
                <a:cs typeface="Times New Roman" pitchFamily="18" charset="0"/>
              </a:rPr>
              <a:t> 5 view </a:t>
            </a:r>
            <a:r>
              <a:rPr lang="en-US" sz="2200" dirty="0" err="1" smtClean="0">
                <a:latin typeface="Times New Roman" pitchFamily="18" charset="0"/>
                <a:cs typeface="Times New Roman" pitchFamily="18" charset="0"/>
              </a:rPr>
              <a:t>seperti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gambar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berikut</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lvl="0"/>
            <a:endParaRPr lang="en-US" sz="2200" dirty="0" smtClean="0">
              <a:latin typeface="Times New Roman" pitchFamily="18" charset="0"/>
              <a:cs typeface="Times New Roman" pitchFamily="18" charset="0"/>
            </a:endParaRPr>
          </a:p>
          <a:p>
            <a:r>
              <a:rPr lang="en-GB" sz="2200" b="1" dirty="0" smtClean="0"/>
              <a:t> </a:t>
            </a:r>
            <a:endParaRPr lang="en-US" sz="2200" dirty="0" smtClean="0"/>
          </a:p>
          <a:p>
            <a:pPr>
              <a:spcBef>
                <a:spcPct val="20000"/>
              </a:spcBef>
              <a:buFont typeface="Arial" charset="0"/>
              <a:buNone/>
              <a:defRPr/>
            </a:pPr>
            <a:endParaRPr lang="id-ID" sz="2200" b="1"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2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12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609600" y="304800"/>
            <a:ext cx="8305800" cy="62484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dirty="0" smtClean="0">
                <a:latin typeface="Times New Roman" pitchFamily="18" charset="0"/>
                <a:cs typeface="Times New Roman" pitchFamily="18" charset="0"/>
              </a:rPr>
              <a:t>	</a:t>
            </a: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4" name="Rectangle 3"/>
          <p:cNvSpPr/>
          <p:nvPr/>
        </p:nvSpPr>
        <p:spPr>
          <a:xfrm>
            <a:off x="1676400" y="1219200"/>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Design</a:t>
            </a:r>
          </a:p>
          <a:p>
            <a:pPr algn="ctr"/>
            <a:r>
              <a:rPr lang="en-US" dirty="0" smtClean="0">
                <a:solidFill>
                  <a:schemeClr val="bg1"/>
                </a:solidFill>
              </a:rPr>
              <a:t>View</a:t>
            </a:r>
            <a:endParaRPr lang="en-US" dirty="0">
              <a:solidFill>
                <a:schemeClr val="bg1"/>
              </a:solidFill>
            </a:endParaRPr>
          </a:p>
        </p:txBody>
      </p:sp>
      <p:sp>
        <p:nvSpPr>
          <p:cNvPr id="5" name="Rectangle 4"/>
          <p:cNvSpPr/>
          <p:nvPr/>
        </p:nvSpPr>
        <p:spPr>
          <a:xfrm>
            <a:off x="5105400" y="1219200"/>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Implementation</a:t>
            </a:r>
          </a:p>
          <a:p>
            <a:pPr algn="ctr"/>
            <a:r>
              <a:rPr lang="en-US" dirty="0" smtClean="0">
                <a:solidFill>
                  <a:schemeClr val="bg1"/>
                </a:solidFill>
              </a:rPr>
              <a:t>View</a:t>
            </a:r>
            <a:endParaRPr lang="en-US" dirty="0">
              <a:solidFill>
                <a:schemeClr val="bg1"/>
              </a:solidFill>
            </a:endParaRPr>
          </a:p>
        </p:txBody>
      </p:sp>
      <p:sp>
        <p:nvSpPr>
          <p:cNvPr id="6" name="Rectangle 5"/>
          <p:cNvSpPr/>
          <p:nvPr/>
        </p:nvSpPr>
        <p:spPr>
          <a:xfrm>
            <a:off x="1676400" y="30480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Process View</a:t>
            </a:r>
            <a:endParaRPr lang="en-US" dirty="0">
              <a:solidFill>
                <a:schemeClr val="bg1"/>
              </a:solidFill>
            </a:endParaRPr>
          </a:p>
        </p:txBody>
      </p:sp>
      <p:sp>
        <p:nvSpPr>
          <p:cNvPr id="7" name="Rectangle 6"/>
          <p:cNvSpPr/>
          <p:nvPr/>
        </p:nvSpPr>
        <p:spPr>
          <a:xfrm>
            <a:off x="5181600" y="29718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Deployment </a:t>
            </a:r>
          </a:p>
          <a:p>
            <a:pPr algn="ctr"/>
            <a:r>
              <a:rPr lang="en-US" dirty="0" smtClean="0">
                <a:solidFill>
                  <a:schemeClr val="bg1"/>
                </a:solidFill>
              </a:rPr>
              <a:t>View</a:t>
            </a:r>
            <a:endParaRPr lang="en-US" dirty="0">
              <a:solidFill>
                <a:schemeClr val="bg1"/>
              </a:solidFill>
            </a:endParaRPr>
          </a:p>
        </p:txBody>
      </p:sp>
      <p:sp>
        <p:nvSpPr>
          <p:cNvPr id="8" name="Oval 7"/>
          <p:cNvSpPr/>
          <p:nvPr/>
        </p:nvSpPr>
        <p:spPr>
          <a:xfrm>
            <a:off x="3276600" y="1828800"/>
            <a:ext cx="2133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Use Case </a:t>
            </a:r>
          </a:p>
          <a:p>
            <a:pPr algn="ctr"/>
            <a:r>
              <a:rPr lang="en-US" dirty="0" smtClean="0">
                <a:solidFill>
                  <a:schemeClr val="bg1"/>
                </a:solidFill>
              </a:rPr>
              <a:t>View</a:t>
            </a:r>
            <a:endParaRPr lang="en-US" dirty="0">
              <a:solidFill>
                <a:schemeClr val="bg1"/>
              </a:solidFill>
            </a:endParaRPr>
          </a:p>
        </p:txBody>
      </p:sp>
      <p:sp>
        <p:nvSpPr>
          <p:cNvPr id="9" name="Content Placeholder 21"/>
          <p:cNvSpPr txBox="1">
            <a:spLocks/>
          </p:cNvSpPr>
          <p:nvPr/>
        </p:nvSpPr>
        <p:spPr bwMode="auto">
          <a:xfrm>
            <a:off x="1219200" y="4495801"/>
            <a:ext cx="6656387" cy="5334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defRPr/>
            </a:pPr>
            <a:r>
              <a:rPr lang="en-US" sz="2800" dirty="0" smtClean="0">
                <a:latin typeface="Calligraph421 BT" pitchFamily="66" charset="0"/>
              </a:rPr>
              <a:t>Model 4+1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228600"/>
            <a:ext cx="8305800" cy="62484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buFont typeface="Wingdings" pitchFamily="2" charset="2"/>
              <a:buChar char="Ø"/>
            </a:pPr>
            <a:r>
              <a:rPr lang="en-US" sz="2200" dirty="0" smtClean="0">
                <a:latin typeface="Times New Roman" pitchFamily="18" charset="0"/>
                <a:cs typeface="Times New Roman" pitchFamily="18" charset="0"/>
              </a:rPr>
              <a:t> Use Case View</a:t>
            </a:r>
          </a:p>
          <a:p>
            <a:pPr algn="just"/>
            <a:endParaRPr lang="en-US" sz="2200" dirty="0" smtClean="0">
              <a:latin typeface="Times New Roman" pitchFamily="18" charset="0"/>
              <a:cs typeface="Times New Roman" pitchFamily="18" charset="0"/>
            </a:endParaRPr>
          </a:p>
          <a:p>
            <a:pPr lvl="1" algn="just">
              <a:buFont typeface="Wingdings" pitchFamily="2" charset="2"/>
              <a:buChar char="ü"/>
            </a:pPr>
            <a:r>
              <a:rPr lang="en-US" sz="2200" dirty="0" err="1" smtClean="0">
                <a:latin typeface="Times New Roman" pitchFamily="18" charset="0"/>
                <a:cs typeface="Times New Roman" pitchFamily="18" charset="0"/>
              </a:rPr>
              <a:t>Prilaku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eksternal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endParaRPr lang="en-US" sz="2200" dirty="0" smtClean="0">
              <a:latin typeface="Times New Roman" pitchFamily="18" charset="0"/>
              <a:cs typeface="Times New Roman" pitchFamily="18" charset="0"/>
            </a:endParaRPr>
          </a:p>
          <a:p>
            <a:pPr lvl="1" algn="just">
              <a:buFont typeface="Wingdings" pitchFamily="2" charset="2"/>
              <a:buChar char="ü"/>
            </a:pPr>
            <a:r>
              <a:rPr lang="en-US" sz="2200" dirty="0" err="1" smtClean="0">
                <a:latin typeface="Times New Roman" pitchFamily="18" charset="0"/>
                <a:cs typeface="Times New Roman" pitchFamily="18" charset="0"/>
              </a:rPr>
              <a:t>Merupakan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Pusat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dalam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perancangan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endParaRPr lang="en-US" sz="2200" dirty="0" smtClean="0">
              <a:latin typeface="Times New Roman" pitchFamily="18" charset="0"/>
              <a:cs typeface="Times New Roman" pitchFamily="18" charset="0"/>
            </a:endParaRPr>
          </a:p>
          <a:p>
            <a:pPr lvl="1" algn="just">
              <a:buFont typeface="Wingdings" pitchFamily="2" charset="2"/>
              <a:buChar char="ü"/>
            </a:pPr>
            <a:r>
              <a:rPr lang="en-US" sz="2200" dirty="0" smtClean="0">
                <a:latin typeface="Times New Roman" pitchFamily="18" charset="0"/>
                <a:cs typeface="Times New Roman" pitchFamily="18" charset="0"/>
              </a:rPr>
              <a:t>Driver </a:t>
            </a:r>
            <a:r>
              <a:rPr lang="en-US" sz="2200" dirty="0" err="1" smtClean="0">
                <a:latin typeface="Times New Roman" pitchFamily="18" charset="0"/>
                <a:cs typeface="Times New Roman" pitchFamily="18" charset="0"/>
              </a:rPr>
              <a:t>Proses</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pengembangan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perangkat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lunak</a:t>
            </a:r>
            <a:r>
              <a:rPr lang="en-US" sz="2200" dirty="0" smtClean="0">
                <a:latin typeface="Times New Roman" pitchFamily="18" charset="0"/>
                <a:cs typeface="Times New Roman" pitchFamily="18" charset="0"/>
              </a:rPr>
              <a:t>.</a:t>
            </a:r>
          </a:p>
          <a:p>
            <a:pPr lvl="1" algn="just"/>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t>Design View</a:t>
            </a:r>
          </a:p>
          <a:p>
            <a:pPr lvl="1" algn="just">
              <a:buFont typeface="Wingdings" pitchFamily="2" charset="2"/>
              <a:buChar char="ü"/>
            </a:pPr>
            <a:r>
              <a:rPr lang="en-US" sz="2200" dirty="0" err="1" smtClean="0"/>
              <a:t>Mendeskripsikan</a:t>
            </a:r>
            <a:r>
              <a:rPr lang="en-US" sz="2200" dirty="0" smtClean="0"/>
              <a:t> </a:t>
            </a:r>
            <a:r>
              <a:rPr lang="en-US" sz="2200" dirty="0" err="1" smtClean="0"/>
              <a:t>struktur</a:t>
            </a:r>
            <a:r>
              <a:rPr lang="en-US" sz="2200" dirty="0" smtClean="0"/>
              <a:t> </a:t>
            </a:r>
            <a:r>
              <a:rPr lang="en-US" sz="2200" dirty="0" err="1" smtClean="0"/>
              <a:t>logika</a:t>
            </a:r>
            <a:endParaRPr lang="en-US" sz="2200" dirty="0" smtClean="0"/>
          </a:p>
          <a:p>
            <a:pPr lvl="1" algn="just">
              <a:buFont typeface="Wingdings" pitchFamily="2" charset="2"/>
              <a:buChar char="ü"/>
            </a:pPr>
            <a:r>
              <a:rPr lang="en-US" sz="2200" dirty="0" err="1" smtClean="0"/>
              <a:t>Mendefenisikan</a:t>
            </a:r>
            <a:r>
              <a:rPr lang="en-US" sz="2200" dirty="0" smtClean="0"/>
              <a:t> </a:t>
            </a:r>
            <a:r>
              <a:rPr lang="en-US" sz="2200" dirty="0" err="1" smtClean="0"/>
              <a:t>komponen-komponen</a:t>
            </a:r>
            <a:r>
              <a:rPr lang="en-US" sz="2200" dirty="0" smtClean="0"/>
              <a:t> program</a:t>
            </a:r>
          </a:p>
          <a:p>
            <a:pPr lvl="1" algn="just">
              <a:buFont typeface="Wingdings" pitchFamily="2" charset="2"/>
              <a:buChar char="ü"/>
            </a:pPr>
            <a:r>
              <a:rPr lang="en-US" sz="2200" dirty="0" smtClean="0"/>
              <a:t>Class-class</a:t>
            </a:r>
          </a:p>
          <a:p>
            <a:pPr lvl="1" algn="just">
              <a:buFont typeface="Wingdings" pitchFamily="2" charset="2"/>
              <a:buChar char="ü"/>
            </a:pPr>
            <a:r>
              <a:rPr lang="en-US" sz="2200" dirty="0" err="1" smtClean="0"/>
              <a:t>Perilaku</a:t>
            </a:r>
            <a:r>
              <a:rPr lang="en-US" sz="2200" dirty="0" smtClean="0"/>
              <a:t> </a:t>
            </a:r>
            <a:r>
              <a:rPr lang="en-US" sz="2200" dirty="0" err="1" smtClean="0"/>
              <a:t>dan</a:t>
            </a:r>
            <a:r>
              <a:rPr lang="en-US" sz="2200" dirty="0" smtClean="0"/>
              <a:t> </a:t>
            </a:r>
            <a:r>
              <a:rPr lang="en-US" sz="2200" dirty="0" err="1" smtClean="0"/>
              <a:t>interaksi</a:t>
            </a:r>
            <a:r>
              <a:rPr lang="en-US" sz="2200" dirty="0" smtClean="0"/>
              <a:t> </a:t>
            </a:r>
            <a:r>
              <a:rPr lang="en-US" sz="2200" dirty="0" err="1" smtClean="0"/>
              <a:t>sistem</a:t>
            </a:r>
            <a:endParaRPr lang="en-US" sz="2200" dirty="0" smtClean="0"/>
          </a:p>
          <a:p>
            <a:pPr lvl="1" algn="just">
              <a:buFont typeface="Wingdings" pitchFamily="2" charset="2"/>
              <a:buChar char="ü"/>
            </a:pPr>
            <a:endParaRPr lang="en-US" sz="2200" dirty="0" smtClean="0"/>
          </a:p>
          <a:p>
            <a:pPr algn="just">
              <a:buFont typeface="Wingdings" pitchFamily="2" charset="2"/>
              <a:buChar char="Ø"/>
            </a:pPr>
            <a:r>
              <a:rPr lang="en-US" sz="2200" dirty="0" smtClean="0"/>
              <a:t>Implementation View</a:t>
            </a:r>
          </a:p>
          <a:p>
            <a:pPr lvl="1" algn="just">
              <a:buFont typeface="Wingdings" pitchFamily="2" charset="2"/>
              <a:buChar char="ü"/>
            </a:pPr>
            <a:r>
              <a:rPr lang="en-US" sz="2200" dirty="0" err="1" smtClean="0"/>
              <a:t>Komponen-komponen</a:t>
            </a:r>
            <a:r>
              <a:rPr lang="en-US" sz="2200" dirty="0" smtClean="0"/>
              <a:t> </a:t>
            </a:r>
            <a:r>
              <a:rPr lang="en-US" sz="2200" dirty="0" err="1" smtClean="0"/>
              <a:t>fisik</a:t>
            </a:r>
            <a:r>
              <a:rPr lang="en-US" sz="2200" dirty="0" smtClean="0"/>
              <a:t> yang </a:t>
            </a:r>
            <a:r>
              <a:rPr lang="en-US" sz="2200" dirty="0" err="1" smtClean="0"/>
              <a:t>akan</a:t>
            </a:r>
            <a:r>
              <a:rPr lang="en-US" sz="2200" dirty="0" smtClean="0"/>
              <a:t> </a:t>
            </a:r>
            <a:r>
              <a:rPr lang="en-US" sz="2200" dirty="0" err="1" smtClean="0"/>
              <a:t>dibangun</a:t>
            </a:r>
            <a:endParaRPr lang="en-US" sz="2200" dirty="0" smtClean="0"/>
          </a:p>
          <a:p>
            <a:pPr lvl="1" algn="just"/>
            <a:r>
              <a:rPr lang="en-US" sz="2200" dirty="0" smtClean="0"/>
              <a:t>	(File exe, </a:t>
            </a:r>
            <a:r>
              <a:rPr lang="en-US" sz="2200" dirty="0" err="1" smtClean="0"/>
              <a:t>librari</a:t>
            </a:r>
            <a:r>
              <a:rPr lang="en-US" sz="2200" dirty="0" smtClean="0"/>
              <a:t> </a:t>
            </a:r>
            <a:r>
              <a:rPr lang="en-US" sz="2200" dirty="0" err="1" smtClean="0"/>
              <a:t>dan</a:t>
            </a:r>
            <a:r>
              <a:rPr lang="en-US" sz="2200" dirty="0" smtClean="0"/>
              <a:t> database)</a:t>
            </a:r>
          </a:p>
          <a:p>
            <a:pPr algn="just">
              <a:buFont typeface="Wingdings" pitchFamily="2" charset="2"/>
              <a:buChar char="Ø"/>
            </a:pPr>
            <a:r>
              <a:rPr lang="en-US" sz="2200" dirty="0" err="1" smtClean="0"/>
              <a:t>Proses</a:t>
            </a:r>
            <a:r>
              <a:rPr lang="en-US" sz="2200" dirty="0" smtClean="0"/>
              <a:t> View</a:t>
            </a:r>
          </a:p>
          <a:p>
            <a:pPr lvl="1" algn="just">
              <a:buFont typeface="Wingdings" pitchFamily="2" charset="2"/>
              <a:buChar char="ü"/>
            </a:pPr>
            <a:r>
              <a:rPr lang="en-US" sz="2200" dirty="0" err="1" smtClean="0">
                <a:latin typeface="Times New Roman" pitchFamily="18" charset="0"/>
                <a:cs typeface="Times New Roman" pitchFamily="18" charset="0"/>
              </a:rPr>
              <a:t>Concuurancy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Deployment View</a:t>
            </a:r>
          </a:p>
          <a:p>
            <a:pPr lvl="1" algn="just">
              <a:buFont typeface="Wingdings" pitchFamily="2" charset="2"/>
              <a:buChar char="ü"/>
            </a:pPr>
            <a:r>
              <a:rPr lang="en-US" sz="2200" dirty="0" err="1" smtClean="0">
                <a:latin typeface="Times New Roman" pitchFamily="18" charset="0"/>
                <a:cs typeface="Times New Roman" pitchFamily="18" charset="0"/>
              </a:rPr>
              <a:t>Pendisribusian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komponen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fisik</a:t>
            </a:r>
            <a:endParaRPr lang="en-US" sz="2200" dirty="0" smtClean="0">
              <a:latin typeface="Times New Roman" pitchFamily="18" charset="0"/>
              <a:cs typeface="Times New Roman" pitchFamily="18" charset="0"/>
            </a:endParaRPr>
          </a:p>
          <a:p>
            <a:pPr algn="just">
              <a:buFont typeface="Wingdings" pitchFamily="2" charset="2"/>
              <a:buChar char="Ø"/>
            </a:pPr>
            <a:endParaRPr lang="en-US" sz="2200" dirty="0" smtClean="0"/>
          </a:p>
          <a:p>
            <a:pPr>
              <a:spcBef>
                <a:spcPct val="20000"/>
              </a:spcBef>
              <a:buFont typeface="Arial" charset="0"/>
              <a:buNone/>
              <a:defRPr/>
            </a:pPr>
            <a:endParaRPr lang="id-ID" sz="2200" b="1"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white"/>
                </a:solidFill>
              </a:rPr>
              <a:t>             </a:t>
            </a:r>
          </a:p>
        </p:txBody>
      </p:sp>
      <p:sp>
        <p:nvSpPr>
          <p:cNvPr id="5" name="Rectangle 4"/>
          <p:cNvSpPr/>
          <p:nvPr/>
        </p:nvSpPr>
        <p:spPr>
          <a:xfrm>
            <a:off x="8686800" y="5219700"/>
            <a:ext cx="457200" cy="9525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a:spAutoFit/>
          </a:bodyPr>
          <a:lstStyle/>
          <a:p>
            <a:pPr fontAlgn="auto">
              <a:spcBef>
                <a:spcPts val="0"/>
              </a:spcBef>
              <a:spcAft>
                <a:spcPts val="0"/>
              </a:spcAft>
              <a:defRPr/>
            </a:pPr>
            <a:r>
              <a:rPr lang="id-ID" sz="17000" b="1" dirty="0">
                <a:solidFill>
                  <a:srgbClr val="65B131">
                    <a:alpha val="64000"/>
                  </a:srgbClr>
                </a:solidFill>
                <a:latin typeface="+mn-lt"/>
                <a:cs typeface="Arial" pitchFamily="34" charset="0"/>
              </a:rPr>
              <a:t>1</a:t>
            </a:r>
            <a:endParaRPr lang="en-US" sz="17000" b="1" dirty="0">
              <a:solidFill>
                <a:srgbClr val="65B131">
                  <a:alpha val="64000"/>
                </a:srgbClr>
              </a:solidFill>
              <a:latin typeface="+mn-lt"/>
              <a:cs typeface="Arial" pitchFamily="34" charset="0"/>
            </a:endParaRPr>
          </a:p>
        </p:txBody>
      </p:sp>
      <p:sp>
        <p:nvSpPr>
          <p:cNvPr id="8" name="Title 7"/>
          <p:cNvSpPr>
            <a:spLocks noGrp="1"/>
          </p:cNvSpPr>
          <p:nvPr>
            <p:ph type="title"/>
          </p:nvPr>
        </p:nvSpPr>
        <p:spPr>
          <a:xfrm>
            <a:off x="3000375" y="857250"/>
            <a:ext cx="5699125" cy="1079500"/>
          </a:xfrm>
        </p:spPr>
        <p:txBody>
          <a:bodyPr rtlCol="0">
            <a:noAutofit/>
          </a:bodyPr>
          <a:lstStyle/>
          <a:p>
            <a:pPr>
              <a:spcBef>
                <a:spcPct val="20000"/>
              </a:spcBef>
              <a:defRPr/>
            </a:pPr>
            <a:r>
              <a:rPr lang="id-ID" sz="3200" dirty="0" smtClean="0">
                <a:solidFill>
                  <a:schemeClr val="accent2">
                    <a:lumMod val="75000"/>
                  </a:schemeClr>
                </a:solidFill>
                <a:latin typeface="Calligraph421 BT" pitchFamily="66" charset="0"/>
              </a:rPr>
              <a:t>Pemrograman Berorientasi Objek</a:t>
            </a:r>
          </a:p>
        </p:txBody>
      </p:sp>
      <p:sp>
        <p:nvSpPr>
          <p:cNvPr id="10" name="Content Placeholder 21"/>
          <p:cNvSpPr txBox="1">
            <a:spLocks/>
          </p:cNvSpPr>
          <p:nvPr/>
        </p:nvSpPr>
        <p:spPr bwMode="auto">
          <a:xfrm>
            <a:off x="2928938" y="2857500"/>
            <a:ext cx="5856287" cy="3286125"/>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457200" indent="-457200">
              <a:spcBef>
                <a:spcPct val="20000"/>
              </a:spcBef>
              <a:buFont typeface="Arial" pitchFamily="34" charset="0"/>
              <a:buChar char="•"/>
              <a:defRPr/>
            </a:pPr>
            <a:r>
              <a:rPr lang="id-ID" sz="2800" dirty="0" smtClean="0">
                <a:solidFill>
                  <a:schemeClr val="accent2">
                    <a:lumMod val="75000"/>
                  </a:schemeClr>
                </a:solidFill>
                <a:latin typeface="Calligraph421 BT" pitchFamily="66" charset="0"/>
              </a:rPr>
              <a:t>Pembungkusan (Encapsulation)</a:t>
            </a:r>
          </a:p>
          <a:p>
            <a:pPr marL="457200" indent="-457200">
              <a:spcBef>
                <a:spcPct val="20000"/>
              </a:spcBef>
              <a:buFont typeface="Arial" pitchFamily="34" charset="0"/>
              <a:buChar char="•"/>
              <a:defRPr/>
            </a:pPr>
            <a:r>
              <a:rPr lang="id-ID" sz="2800" dirty="0" smtClean="0">
                <a:solidFill>
                  <a:schemeClr val="accent2">
                    <a:lumMod val="75000"/>
                  </a:schemeClr>
                </a:solidFill>
                <a:latin typeface="Calligraph421 BT" pitchFamily="66" charset="0"/>
              </a:rPr>
              <a:t>Pewarisan (Inheritence)</a:t>
            </a:r>
          </a:p>
          <a:p>
            <a:pPr marL="457200" indent="-457200">
              <a:spcBef>
                <a:spcPct val="20000"/>
              </a:spcBef>
              <a:buFont typeface="Arial" pitchFamily="34" charset="0"/>
              <a:buChar char="•"/>
              <a:defRPr/>
            </a:pPr>
            <a:r>
              <a:rPr lang="id-ID" sz="2800" dirty="0" smtClean="0">
                <a:solidFill>
                  <a:schemeClr val="accent2">
                    <a:lumMod val="75000"/>
                  </a:schemeClr>
                </a:solidFill>
                <a:latin typeface="Calligraph421 BT" pitchFamily="66" charset="0"/>
              </a:rPr>
              <a:t>Polimorfisme</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noGrp="1"/>
          </p:cNvGrpSpPr>
          <p:nvPr>
            <p:ph idx="1"/>
          </p:nvPr>
        </p:nvGrpSpPr>
        <p:grpSpPr bwMode="auto">
          <a:xfrm>
            <a:off x="304800" y="304800"/>
            <a:ext cx="1066800" cy="1446550"/>
            <a:chOff x="6324600" y="1587511"/>
            <a:chExt cx="2057400" cy="3082037"/>
          </a:xfrm>
        </p:grpSpPr>
        <p:sp>
          <p:nvSpPr>
            <p:cNvPr id="13" name="Oval 12"/>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4" name="TextBox 13"/>
            <p:cNvSpPr txBox="1"/>
            <p:nvPr/>
          </p:nvSpPr>
          <p:spPr>
            <a:xfrm>
              <a:off x="6721604" y="1587511"/>
              <a:ext cx="1219199" cy="3082037"/>
            </a:xfrm>
            <a:prstGeom prst="rect">
              <a:avLst/>
            </a:prstGeom>
            <a:noFill/>
          </p:spPr>
          <p:txBody>
            <a:bodyPr>
              <a:spAutoFit/>
            </a:bodyPr>
            <a:lstStyle/>
            <a:p>
              <a:pPr fontAlgn="auto">
                <a:spcBef>
                  <a:spcPts val="0"/>
                </a:spcBef>
                <a:spcAft>
                  <a:spcPts val="0"/>
                </a:spcAft>
                <a:defRPr/>
              </a:pPr>
              <a:r>
                <a:rPr lang="en-US" sz="8800" b="1" dirty="0" smtClean="0">
                  <a:solidFill>
                    <a:srgbClr val="65B131">
                      <a:alpha val="64000"/>
                    </a:srgbClr>
                  </a:solidFill>
                  <a:latin typeface="+mj-lt"/>
                  <a:cs typeface="Arial" pitchFamily="34" charset="0"/>
                </a:rPr>
                <a:t>3</a:t>
              </a:r>
              <a:endParaRPr lang="en-US" sz="8800" b="1" dirty="0">
                <a:solidFill>
                  <a:srgbClr val="65B131">
                    <a:alpha val="64000"/>
                  </a:srgbClr>
                </a:solidFill>
                <a:latin typeface="+mj-lt"/>
                <a:cs typeface="Arial" pitchFamily="34" charset="0"/>
              </a:endParaRPr>
            </a:p>
          </p:txBody>
        </p:sp>
        <p:sp>
          <p:nvSpPr>
            <p:cNvPr id="15" name="Oval 14"/>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grpSp>
      <p:sp>
        <p:nvSpPr>
          <p:cNvPr id="16" name="Content Placeholder 21"/>
          <p:cNvSpPr txBox="1">
            <a:spLocks/>
          </p:cNvSpPr>
          <p:nvPr/>
        </p:nvSpPr>
        <p:spPr bwMode="auto">
          <a:xfrm>
            <a:off x="1600200" y="152400"/>
            <a:ext cx="6656387" cy="9906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err="1" smtClean="0">
                <a:latin typeface="Calligraph421 BT" pitchFamily="66" charset="0"/>
              </a:rPr>
              <a:t>Mengapa</a:t>
            </a:r>
            <a:r>
              <a:rPr lang="en-US" sz="3200" b="1" dirty="0" smtClean="0">
                <a:latin typeface="Calligraph421 BT" pitchFamily="66" charset="0"/>
              </a:rPr>
              <a:t> </a:t>
            </a:r>
            <a:r>
              <a:rPr lang="en-US" sz="3200" b="1" dirty="0" err="1" smtClean="0">
                <a:latin typeface="Calligraph421 BT" pitchFamily="66" charset="0"/>
              </a:rPr>
              <a:t>Perlu</a:t>
            </a:r>
            <a:r>
              <a:rPr lang="en-US" sz="3200" b="1" dirty="0" smtClean="0">
                <a:latin typeface="Calligraph421 BT" pitchFamily="66" charset="0"/>
              </a:rPr>
              <a:t> </a:t>
            </a:r>
            <a:r>
              <a:rPr lang="en-US" sz="3200" b="1" dirty="0" err="1" smtClean="0">
                <a:latin typeface="Calligraph421 BT" pitchFamily="66" charset="0"/>
              </a:rPr>
              <a:t>Bekerja</a:t>
            </a:r>
            <a:r>
              <a:rPr lang="en-US" sz="3200" b="1" dirty="0" smtClean="0">
                <a:latin typeface="Calligraph421 BT" pitchFamily="66" charset="0"/>
              </a:rPr>
              <a:t> </a:t>
            </a:r>
            <a:r>
              <a:rPr lang="en-US" sz="3200" b="1" dirty="0" err="1" smtClean="0">
                <a:latin typeface="Calligraph421 BT" pitchFamily="66" charset="0"/>
              </a:rPr>
              <a:t>Dengan</a:t>
            </a:r>
            <a:r>
              <a:rPr lang="en-US" sz="3200" b="1" dirty="0" smtClean="0">
                <a:latin typeface="Calligraph421 BT" pitchFamily="66" charset="0"/>
              </a:rPr>
              <a:t> Model &amp; Diagram ?</a:t>
            </a:r>
            <a:endParaRPr lang="id-ID" sz="3200" b="1" dirty="0" smtClean="0">
              <a:latin typeface="Calligraph421 BT" pitchFamily="66" charset="0"/>
            </a:endParaRPr>
          </a:p>
        </p:txBody>
      </p:sp>
      <p:sp>
        <p:nvSpPr>
          <p:cNvPr id="18" name="Content Placeholder 21"/>
          <p:cNvSpPr txBox="1">
            <a:spLocks/>
          </p:cNvSpPr>
          <p:nvPr/>
        </p:nvSpPr>
        <p:spPr bwMode="auto">
          <a:xfrm>
            <a:off x="457200" y="1524000"/>
            <a:ext cx="8305800" cy="4953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buFont typeface="Wingdings" pitchFamily="2" charset="2"/>
              <a:buChar char="Ø"/>
            </a:pPr>
            <a:endParaRPr lang="en-US" sz="2400" dirty="0" smtClean="0">
              <a:latin typeface="Times New Roman" pitchFamily="18" charset="0"/>
              <a:cs typeface="Times New Roman" pitchFamily="18" charset="0"/>
            </a:endParaRPr>
          </a:p>
          <a:p>
            <a:pPr lvl="1" algn="just">
              <a:buFont typeface="Wingdings" pitchFamily="2" charset="2"/>
              <a:buChar char="Ø"/>
            </a:pPr>
            <a:r>
              <a:rPr lang="en-US" sz="2400" dirty="0" smtClean="0">
                <a:latin typeface="Times New Roman" pitchFamily="18" charset="0"/>
                <a:cs typeface="Times New Roman" pitchFamily="18" charset="0"/>
              </a:rPr>
              <a:t>Model </a:t>
            </a:r>
            <a:r>
              <a:rPr lang="en-US" sz="2400" dirty="0" err="1" smtClean="0">
                <a:latin typeface="Times New Roman" pitchFamily="18" charset="0"/>
                <a:cs typeface="Times New Roman" pitchFamily="18" charset="0"/>
              </a:rPr>
              <a:t>Mudah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cepat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dibuat</a:t>
            </a:r>
            <a:endParaRPr lang="en-US" sz="2400" dirty="0" smtClean="0">
              <a:latin typeface="Times New Roman" pitchFamily="18" charset="0"/>
              <a:cs typeface="Times New Roman" pitchFamily="18" charset="0"/>
            </a:endParaRPr>
          </a:p>
          <a:p>
            <a:pPr lvl="1" algn="just">
              <a:buFont typeface="Wingdings" pitchFamily="2" charset="2"/>
              <a:buChar char="Ø"/>
            </a:pPr>
            <a:r>
              <a:rPr lang="en-US" sz="2400" dirty="0" smtClean="0">
                <a:latin typeface="Times New Roman" pitchFamily="18" charset="0"/>
                <a:cs typeface="Times New Roman" pitchFamily="18" charset="0"/>
              </a:rPr>
              <a:t>Model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simulasi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mempelajari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lebih</a:t>
            </a:r>
            <a:r>
              <a:rPr lang="en-US" sz="2400" dirty="0" smtClean="0">
                <a:latin typeface="Times New Roman" pitchFamily="18" charset="0"/>
                <a:cs typeface="Times New Roman" pitchFamily="18" charset="0"/>
              </a:rPr>
              <a:t> detail </a:t>
            </a:r>
            <a:r>
              <a:rPr lang="en-US" sz="2400" dirty="0" err="1" smtClean="0">
                <a:latin typeface="Times New Roman" pitchFamily="18" charset="0"/>
                <a:cs typeface="Times New Roman" pitchFamily="18" charset="0"/>
              </a:rPr>
              <a:t>tentang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sesuatu</a:t>
            </a:r>
            <a:endParaRPr lang="en-US" sz="2400" dirty="0" smtClean="0">
              <a:latin typeface="Times New Roman" pitchFamily="18" charset="0"/>
              <a:cs typeface="Times New Roman" pitchFamily="18" charset="0"/>
            </a:endParaRPr>
          </a:p>
          <a:p>
            <a:pPr lvl="1" algn="just">
              <a:buFont typeface="Wingdings" pitchFamily="2" charset="2"/>
              <a:buChar char="Ø"/>
            </a:pPr>
            <a:r>
              <a:rPr lang="en-US" sz="2400" dirty="0" smtClean="0">
                <a:latin typeface="Times New Roman" pitchFamily="18" charset="0"/>
                <a:cs typeface="Times New Roman" pitchFamily="18" charset="0"/>
              </a:rPr>
              <a:t>Model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dijalankan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sejalan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pemahaman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tentang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sesuatu</a:t>
            </a:r>
            <a:endParaRPr lang="en-US" sz="2400" dirty="0" smtClean="0">
              <a:latin typeface="Times New Roman" pitchFamily="18" charset="0"/>
              <a:cs typeface="Times New Roman" pitchFamily="18" charset="0"/>
            </a:endParaRPr>
          </a:p>
          <a:p>
            <a:pPr lvl="1" algn="just">
              <a:buFont typeface="Wingdings" pitchFamily="2" charset="2"/>
              <a:buChar char="Ø"/>
            </a:pPr>
            <a:r>
              <a:rPr lang="en-US" sz="2400" dirty="0" smtClean="0">
                <a:latin typeface="Times New Roman" pitchFamily="18" charset="0"/>
                <a:cs typeface="Times New Roman" pitchFamily="18" charset="0"/>
              </a:rPr>
              <a:t>Kita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menjelaskan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penjelasan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lebih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rinci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tentang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model</a:t>
            </a:r>
          </a:p>
          <a:p>
            <a:pPr lvl="1" algn="just">
              <a:buFont typeface="Wingdings" pitchFamily="2" charset="2"/>
              <a:buChar char="Ø"/>
            </a:pPr>
            <a:r>
              <a:rPr lang="en-US" sz="2400" dirty="0" smtClean="0">
                <a:latin typeface="Times New Roman" pitchFamily="18" charset="0"/>
                <a:cs typeface="Times New Roman" pitchFamily="18" charset="0"/>
              </a:rPr>
              <a:t>Model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melewati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sesuatu</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nyata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maupun</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tidak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nyata</a:t>
            </a:r>
            <a:r>
              <a:rPr lang="en-US" sz="2400" dirty="0" smtClean="0">
                <a:latin typeface="Times New Roman" pitchFamily="18" charset="0"/>
                <a:cs typeface="Times New Roman" pitchFamily="18" charset="0"/>
              </a:rPr>
              <a:t>.</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2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12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228600"/>
            <a:ext cx="8305800" cy="6400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0"/>
            <a:r>
              <a:rPr lang="en-US" sz="2200" dirty="0" smtClean="0">
                <a:latin typeface="Times New Roman" pitchFamily="18" charset="0"/>
                <a:cs typeface="Times New Roman" pitchFamily="18" charset="0"/>
              </a:rPr>
              <a:t>	</a:t>
            </a:r>
          </a:p>
          <a:p>
            <a:pPr lvl="0"/>
            <a:r>
              <a:rPr lang="en-US" sz="2200" dirty="0" err="1" smtClean="0">
                <a:latin typeface="Times New Roman" pitchFamily="18" charset="0"/>
                <a:cs typeface="Times New Roman" pitchFamily="18" charset="0"/>
              </a:rPr>
              <a:t>Disisi</a:t>
            </a:r>
            <a:r>
              <a:rPr lang="en-US" sz="2200" dirty="0" smtClean="0">
                <a:latin typeface="Times New Roman" pitchFamily="18" charset="0"/>
                <a:cs typeface="Times New Roman" pitchFamily="18" charset="0"/>
              </a:rPr>
              <a:t> lain, </a:t>
            </a:r>
            <a:r>
              <a:rPr lang="en-US" sz="2200" dirty="0" err="1" smtClean="0">
                <a:latin typeface="Times New Roman" pitchFamily="18" charset="0"/>
                <a:cs typeface="Times New Roman" pitchFamily="18" charset="0"/>
              </a:rPr>
              <a:t>ada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alat</a:t>
            </a:r>
            <a:r>
              <a:rPr lang="en-US" sz="2200" dirty="0" smtClean="0">
                <a:latin typeface="Times New Roman" pitchFamily="18" charset="0"/>
                <a:cs typeface="Times New Roman" pitchFamily="18" charset="0"/>
              </a:rPr>
              <a:t> bantu lain yang </a:t>
            </a:r>
            <a:r>
              <a:rPr lang="en-US" sz="2200" dirty="0" err="1" smtClean="0">
                <a:latin typeface="Times New Roman" pitchFamily="18" charset="0"/>
                <a:cs typeface="Times New Roman" pitchFamily="18" charset="0"/>
              </a:rPr>
              <a:t>sangat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sering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dipakai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oleh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sistem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analis</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perancang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Alat</a:t>
            </a:r>
            <a:r>
              <a:rPr lang="en-US" sz="2200" dirty="0" smtClean="0">
                <a:latin typeface="Times New Roman" pitchFamily="18" charset="0"/>
                <a:cs typeface="Times New Roman" pitchFamily="18" charset="0"/>
              </a:rPr>
              <a:t> bantu </a:t>
            </a:r>
            <a:r>
              <a:rPr lang="en-US" sz="2200" dirty="0" err="1" smtClean="0">
                <a:latin typeface="Times New Roman" pitchFamily="18" charset="0"/>
                <a:cs typeface="Times New Roman" pitchFamily="18" charset="0"/>
              </a:rPr>
              <a:t>tersebut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adalah</a:t>
            </a:r>
            <a:r>
              <a:rPr lang="en-US" sz="2200" dirty="0" smtClean="0">
                <a:latin typeface="Times New Roman" pitchFamily="18" charset="0"/>
                <a:cs typeface="Times New Roman" pitchFamily="18" charset="0"/>
              </a:rPr>
              <a:t> diagram, </a:t>
            </a:r>
            <a:r>
              <a:rPr lang="en-US" sz="2200" dirty="0" err="1" smtClean="0">
                <a:latin typeface="Times New Roman" pitchFamily="18" charset="0"/>
                <a:cs typeface="Times New Roman" pitchFamily="18" charset="0"/>
              </a:rPr>
              <a:t>Diagran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digunakan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untuk</a:t>
            </a:r>
            <a:r>
              <a:rPr lang="en-US" sz="2200" dirty="0" smtClean="0">
                <a:latin typeface="Times New Roman" pitchFamily="18" charset="0"/>
                <a:cs typeface="Times New Roman" pitchFamily="18" charset="0"/>
              </a:rPr>
              <a:t> :</a:t>
            </a:r>
          </a:p>
          <a:p>
            <a:pPr lvl="2">
              <a:buFont typeface="Wingdings" pitchFamily="2" charset="2"/>
              <a:buChar char="ü"/>
            </a:pPr>
            <a:r>
              <a:rPr lang="en-US" sz="2200" dirty="0" err="1" smtClean="0">
                <a:latin typeface="Times New Roman" pitchFamily="18" charset="0"/>
                <a:cs typeface="Times New Roman" pitchFamily="18" charset="0"/>
              </a:rPr>
              <a:t>Mengkomunikasikan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Ide</a:t>
            </a:r>
            <a:endParaRPr lang="en-US" sz="2200" dirty="0" smtClean="0">
              <a:latin typeface="Times New Roman" pitchFamily="18" charset="0"/>
              <a:cs typeface="Times New Roman" pitchFamily="18" charset="0"/>
            </a:endParaRPr>
          </a:p>
          <a:p>
            <a:pPr lvl="2">
              <a:buFont typeface="Wingdings" pitchFamily="2" charset="2"/>
              <a:buChar char="ü"/>
            </a:pPr>
            <a:r>
              <a:rPr lang="en-US" sz="2200" dirty="0" err="1" smtClean="0">
                <a:latin typeface="Times New Roman" pitchFamily="18" charset="0"/>
                <a:cs typeface="Times New Roman" pitchFamily="18" charset="0"/>
              </a:rPr>
              <a:t>Melahirkan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ide-ide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baru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peluang-peluang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baru</a:t>
            </a:r>
            <a:endParaRPr lang="en-US" sz="2200" dirty="0" smtClean="0">
              <a:latin typeface="Times New Roman" pitchFamily="18" charset="0"/>
              <a:cs typeface="Times New Roman" pitchFamily="18" charset="0"/>
            </a:endParaRPr>
          </a:p>
          <a:p>
            <a:pPr lvl="2">
              <a:buFont typeface="Wingdings" pitchFamily="2" charset="2"/>
              <a:buChar char="ü"/>
            </a:pPr>
            <a:r>
              <a:rPr lang="en-US" sz="2200" dirty="0" err="1" smtClean="0">
                <a:latin typeface="Times New Roman" pitchFamily="18" charset="0"/>
                <a:cs typeface="Times New Roman" pitchFamily="18" charset="0"/>
              </a:rPr>
              <a:t>Menguji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ide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membuat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prediksi</a:t>
            </a:r>
            <a:endParaRPr lang="en-US" sz="2200" dirty="0" smtClean="0">
              <a:latin typeface="Times New Roman" pitchFamily="18" charset="0"/>
              <a:cs typeface="Times New Roman" pitchFamily="18" charset="0"/>
            </a:endParaRPr>
          </a:p>
          <a:p>
            <a:pPr lvl="2">
              <a:buFont typeface="Wingdings" pitchFamily="2" charset="2"/>
              <a:buChar char="ü"/>
            </a:pPr>
            <a:r>
              <a:rPr lang="en-US" sz="2200" dirty="0" err="1" smtClean="0">
                <a:latin typeface="Times New Roman" pitchFamily="18" charset="0"/>
                <a:cs typeface="Times New Roman" pitchFamily="18" charset="0"/>
              </a:rPr>
              <a:t>Memahami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struktur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relasi-relasinya</a:t>
            </a:r>
            <a:endParaRPr lang="en-US" sz="2200" dirty="0" smtClean="0">
              <a:latin typeface="Times New Roman" pitchFamily="18" charset="0"/>
              <a:cs typeface="Times New Roman" pitchFamily="18" charset="0"/>
            </a:endParaRPr>
          </a:p>
          <a:p>
            <a:pPr lvl="2">
              <a:buFont typeface="Wingdings" pitchFamily="2" charset="2"/>
              <a:buChar char="ü"/>
            </a:pPr>
            <a:endParaRPr lang="en-US"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Perbedaan</a:t>
            </a:r>
            <a:r>
              <a:rPr lang="en-US" sz="2200" dirty="0" smtClean="0">
                <a:latin typeface="Times New Roman" pitchFamily="18" charset="0"/>
                <a:cs typeface="Times New Roman" pitchFamily="18" charset="0"/>
              </a:rPr>
              <a:t> Model </a:t>
            </a:r>
            <a:r>
              <a:rPr lang="en-US" sz="2200" dirty="0" err="1" smtClean="0">
                <a:latin typeface="Times New Roman" pitchFamily="18" charset="0"/>
                <a:cs typeface="Times New Roman" pitchFamily="18" charset="0"/>
              </a:rPr>
              <a:t>dan</a:t>
            </a:r>
            <a:r>
              <a:rPr lang="en-US" sz="2200" dirty="0" smtClean="0">
                <a:latin typeface="Times New Roman" pitchFamily="18" charset="0"/>
                <a:cs typeface="Times New Roman" pitchFamily="18" charset="0"/>
              </a:rPr>
              <a:t> Diagram </a:t>
            </a:r>
            <a:r>
              <a:rPr lang="en-US" sz="2200" dirty="0" err="1" smtClean="0">
                <a:latin typeface="Times New Roman" pitchFamily="18" charset="0"/>
                <a:cs typeface="Times New Roman" pitchFamily="18" charset="0"/>
              </a:rPr>
              <a:t>yaitu</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Diagram </a:t>
            </a:r>
            <a:r>
              <a:rPr lang="en-US" sz="2200" b="1" dirty="0" err="1" smtClean="0">
                <a:latin typeface="Times New Roman" pitchFamily="18" charset="0"/>
                <a:cs typeface="Times New Roman" pitchFamily="18" charset="0"/>
              </a:rPr>
              <a:t>menggambarkan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atau</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mengkomunikasikan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beberapa</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aspek</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dari</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sebuah</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sistem</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sedangkan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sebuah</a:t>
            </a:r>
            <a:r>
              <a:rPr lang="en-US" sz="2200" b="1" dirty="0" smtClean="0">
                <a:latin typeface="Times New Roman" pitchFamily="18" charset="0"/>
                <a:cs typeface="Times New Roman" pitchFamily="18" charset="0"/>
              </a:rPr>
              <a:t> model </a:t>
            </a:r>
            <a:r>
              <a:rPr lang="en-US" sz="2200" b="1" dirty="0" err="1" smtClean="0">
                <a:latin typeface="Times New Roman" pitchFamily="18" charset="0"/>
                <a:cs typeface="Times New Roman" pitchFamily="18" charset="0"/>
              </a:rPr>
              <a:t>menggambarkan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pandangan</a:t>
            </a:r>
            <a:r>
              <a:rPr lang="en-US" sz="2200" b="1" dirty="0" smtClean="0">
                <a:latin typeface="Times New Roman" pitchFamily="18" charset="0"/>
                <a:cs typeface="Times New Roman" pitchFamily="18" charset="0"/>
              </a:rPr>
              <a:t> yang </a:t>
            </a:r>
            <a:r>
              <a:rPr lang="en-US" sz="2200" b="1" dirty="0" err="1" smtClean="0">
                <a:latin typeface="Times New Roman" pitchFamily="18" charset="0"/>
                <a:cs typeface="Times New Roman" pitchFamily="18" charset="0"/>
              </a:rPr>
              <a:t>lengkap</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tentang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suatu</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sistem</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pada</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suatu</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tahapan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tertentu</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dan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dari</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perspektif</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tertentu</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Sebuah</a:t>
            </a:r>
            <a:r>
              <a:rPr lang="en-US" sz="2200" dirty="0" smtClean="0">
                <a:latin typeface="Times New Roman" pitchFamily="18" charset="0"/>
                <a:cs typeface="Times New Roman" pitchFamily="18" charset="0"/>
              </a:rPr>
              <a:t> model </a:t>
            </a:r>
            <a:r>
              <a:rPr lang="en-US" sz="2200" dirty="0" err="1" smtClean="0">
                <a:latin typeface="Times New Roman" pitchFamily="18" charset="0"/>
                <a:cs typeface="Times New Roman" pitchFamily="18" charset="0"/>
              </a:rPr>
              <a:t>mungkin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mengandung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satu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atau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lebih</a:t>
            </a:r>
            <a:r>
              <a:rPr lang="en-US" sz="2200" dirty="0" smtClean="0">
                <a:latin typeface="Times New Roman" pitchFamily="18" charset="0"/>
                <a:cs typeface="Times New Roman" pitchFamily="18" charset="0"/>
              </a:rPr>
              <a:t> diagram, </a:t>
            </a:r>
            <a:r>
              <a:rPr lang="en-US" sz="2200" dirty="0" err="1" smtClean="0">
                <a:latin typeface="Times New Roman" pitchFamily="18" charset="0"/>
                <a:cs typeface="Times New Roman" pitchFamily="18" charset="0"/>
              </a:rPr>
              <a:t>untuk</a:t>
            </a:r>
            <a:r>
              <a:rPr lang="en-US" sz="2200" dirty="0" smtClean="0">
                <a:latin typeface="Times New Roman" pitchFamily="18" charset="0"/>
                <a:cs typeface="Times New Roman" pitchFamily="18" charset="0"/>
              </a:rPr>
              <a:t> model </a:t>
            </a:r>
            <a:r>
              <a:rPr lang="en-US" sz="2200" dirty="0" err="1" smtClean="0">
                <a:latin typeface="Times New Roman" pitchFamily="18" charset="0"/>
                <a:cs typeface="Times New Roman" pitchFamily="18" charset="0"/>
              </a:rPr>
              <a:t>sederhana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satu</a:t>
            </a:r>
            <a:r>
              <a:rPr lang="en-US" sz="2200" dirty="0" smtClean="0">
                <a:latin typeface="Times New Roman" pitchFamily="18" charset="0"/>
                <a:cs typeface="Times New Roman" pitchFamily="18" charset="0"/>
              </a:rPr>
              <a:t> diagram </a:t>
            </a:r>
            <a:r>
              <a:rPr lang="en-US" sz="2200" dirty="0" err="1" smtClean="0">
                <a:latin typeface="Times New Roman" pitchFamily="18" charset="0"/>
                <a:cs typeface="Times New Roman" pitchFamily="18" charset="0"/>
              </a:rPr>
              <a:t>mungkin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mencukupi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akan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tetapi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biasanya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sebuah</a:t>
            </a:r>
            <a:r>
              <a:rPr lang="en-US" sz="2200" dirty="0" smtClean="0">
                <a:latin typeface="Times New Roman" pitchFamily="18" charset="0"/>
                <a:cs typeface="Times New Roman" pitchFamily="18" charset="0"/>
              </a:rPr>
              <a:t> model </a:t>
            </a:r>
            <a:r>
              <a:rPr lang="en-US" sz="2200" dirty="0" err="1" smtClean="0">
                <a:latin typeface="Times New Roman" pitchFamily="18" charset="0"/>
                <a:cs typeface="Times New Roman" pitchFamily="18" charset="0"/>
              </a:rPr>
              <a:t>terdiri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dari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banyak</a:t>
            </a:r>
            <a:r>
              <a:rPr lang="en-US" sz="2200" dirty="0" smtClean="0">
                <a:latin typeface="Times New Roman" pitchFamily="18" charset="0"/>
                <a:cs typeface="Times New Roman" pitchFamily="18" charset="0"/>
              </a:rPr>
              <a:t> diagram</a:t>
            </a:r>
            <a:r>
              <a:rPr lang="id-ID"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noGrp="1"/>
          </p:cNvGrpSpPr>
          <p:nvPr>
            <p:ph idx="1"/>
          </p:nvPr>
        </p:nvGrpSpPr>
        <p:grpSpPr bwMode="auto">
          <a:xfrm>
            <a:off x="304800" y="304800"/>
            <a:ext cx="1066800" cy="1446550"/>
            <a:chOff x="6324600" y="1587511"/>
            <a:chExt cx="2057400" cy="3082037"/>
          </a:xfrm>
        </p:grpSpPr>
        <p:sp>
          <p:nvSpPr>
            <p:cNvPr id="13" name="Oval 12"/>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4" name="TextBox 13"/>
            <p:cNvSpPr txBox="1"/>
            <p:nvPr/>
          </p:nvSpPr>
          <p:spPr>
            <a:xfrm>
              <a:off x="6721604" y="1587511"/>
              <a:ext cx="1219199" cy="3082037"/>
            </a:xfrm>
            <a:prstGeom prst="rect">
              <a:avLst/>
            </a:prstGeom>
            <a:noFill/>
          </p:spPr>
          <p:txBody>
            <a:bodyPr>
              <a:spAutoFit/>
            </a:bodyPr>
            <a:lstStyle/>
            <a:p>
              <a:pPr fontAlgn="auto">
                <a:spcBef>
                  <a:spcPts val="0"/>
                </a:spcBef>
                <a:spcAft>
                  <a:spcPts val="0"/>
                </a:spcAft>
                <a:defRPr/>
              </a:pPr>
              <a:r>
                <a:rPr lang="id-ID" sz="8800" b="1" dirty="0" smtClean="0">
                  <a:solidFill>
                    <a:srgbClr val="65B131">
                      <a:alpha val="64000"/>
                    </a:srgbClr>
                  </a:solidFill>
                  <a:latin typeface="+mj-lt"/>
                  <a:cs typeface="Arial" pitchFamily="34" charset="0"/>
                </a:rPr>
                <a:t>4</a:t>
              </a:r>
              <a:endParaRPr lang="en-US" sz="8800" b="1" dirty="0">
                <a:solidFill>
                  <a:srgbClr val="65B131">
                    <a:alpha val="64000"/>
                  </a:srgbClr>
                </a:solidFill>
                <a:latin typeface="+mj-lt"/>
                <a:cs typeface="Arial" pitchFamily="34" charset="0"/>
              </a:endParaRPr>
            </a:p>
          </p:txBody>
        </p:sp>
        <p:sp>
          <p:nvSpPr>
            <p:cNvPr id="15" name="Oval 14"/>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grpSp>
      <p:sp>
        <p:nvSpPr>
          <p:cNvPr id="16" name="Content Placeholder 21"/>
          <p:cNvSpPr txBox="1">
            <a:spLocks/>
          </p:cNvSpPr>
          <p:nvPr/>
        </p:nvSpPr>
        <p:spPr bwMode="auto">
          <a:xfrm>
            <a:off x="1600200" y="152400"/>
            <a:ext cx="6656387" cy="9906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defRPr/>
            </a:pPr>
            <a:r>
              <a:rPr lang="en-US" sz="3200" b="1" dirty="0" err="1" smtClean="0">
                <a:latin typeface="Calligraph421 BT" pitchFamily="66" charset="0"/>
              </a:rPr>
              <a:t>Mengapa</a:t>
            </a:r>
            <a:r>
              <a:rPr lang="en-US" sz="3200" b="1" dirty="0" smtClean="0">
                <a:latin typeface="Calligraph421 BT" pitchFamily="66" charset="0"/>
              </a:rPr>
              <a:t> </a:t>
            </a:r>
            <a:r>
              <a:rPr lang="en-US" sz="3200" b="1" dirty="0" err="1" smtClean="0">
                <a:latin typeface="Calligraph421 BT" pitchFamily="66" charset="0"/>
              </a:rPr>
              <a:t>Perlu</a:t>
            </a:r>
            <a:r>
              <a:rPr lang="en-US" sz="3200" b="1" dirty="0" smtClean="0">
                <a:latin typeface="Calligraph421 BT" pitchFamily="66" charset="0"/>
              </a:rPr>
              <a:t> </a:t>
            </a:r>
            <a:r>
              <a:rPr lang="en-US" sz="3200" b="1" dirty="0" err="1" smtClean="0">
                <a:latin typeface="Calligraph421 BT" pitchFamily="66" charset="0"/>
              </a:rPr>
              <a:t>Banyak</a:t>
            </a:r>
            <a:r>
              <a:rPr lang="en-US" sz="3200" b="1" dirty="0" smtClean="0">
                <a:latin typeface="Calligraph421 BT" pitchFamily="66" charset="0"/>
              </a:rPr>
              <a:t> Diagram</a:t>
            </a:r>
            <a:endParaRPr lang="id-ID" sz="3200" b="1" dirty="0" smtClean="0">
              <a:latin typeface="Calligraph421 BT" pitchFamily="66" charset="0"/>
            </a:endParaRPr>
          </a:p>
        </p:txBody>
      </p:sp>
      <p:sp>
        <p:nvSpPr>
          <p:cNvPr id="18" name="Content Placeholder 21"/>
          <p:cNvSpPr txBox="1">
            <a:spLocks/>
          </p:cNvSpPr>
          <p:nvPr/>
        </p:nvSpPr>
        <p:spPr bwMode="auto">
          <a:xfrm>
            <a:off x="457200" y="1524000"/>
            <a:ext cx="8305800" cy="4953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lgn="just"/>
            <a:r>
              <a:rPr lang="id-ID"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Umumnya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mempunyai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sejumlah</a:t>
            </a:r>
            <a:r>
              <a:rPr lang="en-US" sz="2400" dirty="0" smtClean="0">
                <a:latin typeface="Times New Roman" pitchFamily="18" charset="0"/>
                <a:cs typeface="Times New Roman" pitchFamily="18" charset="0"/>
              </a:rPr>
              <a:t> stakeholder.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contoh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ketika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merancang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seorang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pelanggan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berbeda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ketika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terapkan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pelanggan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jelas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butuh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sudut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pandang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demikian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tujuan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utama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memuaskan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stekeholder</a:t>
            </a:r>
            <a:r>
              <a:rPr lang="en-US" sz="2400" dirty="0" smtClean="0">
                <a:latin typeface="Times New Roman" pitchFamily="18" charset="0"/>
                <a:cs typeface="Times New Roman" pitchFamily="18" charset="0"/>
              </a:rPr>
              <a:t>.</a:t>
            </a:r>
          </a:p>
          <a:p>
            <a:pPr lvl="1" algn="just"/>
            <a:r>
              <a:rPr lang="id-ID"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UML </a:t>
            </a:r>
            <a:r>
              <a:rPr lang="en-US" sz="2400" dirty="0" err="1" smtClean="0">
                <a:latin typeface="Times New Roman" pitchFamily="18" charset="0"/>
                <a:cs typeface="Times New Roman" pitchFamily="18" charset="0"/>
              </a:rPr>
              <a:t>mempunyai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sejumlah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elemen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grafis</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dikombinasikan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menjadi</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Karena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merupakan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bahasa</a:t>
            </a:r>
            <a:r>
              <a:rPr lang="en-US" sz="2400" dirty="0" smtClean="0">
                <a:latin typeface="Times New Roman" pitchFamily="18" charset="0"/>
                <a:cs typeface="Times New Roman" pitchFamily="18" charset="0"/>
              </a:rPr>
              <a:t>, UML </a:t>
            </a:r>
            <a:r>
              <a:rPr lang="en-US" sz="2400" dirty="0" err="1" smtClean="0">
                <a:latin typeface="Times New Roman" pitchFamily="18" charset="0"/>
                <a:cs typeface="Times New Roman" pitchFamily="18" charset="0"/>
              </a:rPr>
              <a:t>mempunyai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aturan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menggabungkan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mengkombinasikan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elemmen-elemen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 </a:t>
            </a:r>
          </a:p>
          <a:p>
            <a:pPr lvl="1" algn="just"/>
            <a:r>
              <a:rPr lang="en-US" sz="2400" dirty="0" smtClean="0">
                <a:latin typeface="Times New Roman" pitchFamily="18" charset="0"/>
                <a:cs typeface="Times New Roman" pitchFamily="18" charset="0"/>
              </a:rPr>
              <a:t>	</a:t>
            </a:r>
          </a:p>
          <a:p>
            <a:pPr lvl="1" algn="just"/>
            <a:r>
              <a:rPr lang="en-US" sz="2400" dirty="0" smtClean="0">
                <a:latin typeface="Times New Roman" pitchFamily="18" charset="0"/>
                <a:cs typeface="Times New Roman" pitchFamily="18" charset="0"/>
              </a:rPr>
              <a:t>	</a:t>
            </a:r>
            <a:endParaRPr lang="id-ID" sz="3200" b="1"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2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12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381000" y="533400"/>
            <a:ext cx="8305800" cy="4953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514350" indent="-514350" algn="just">
              <a:buFont typeface="+mj-lt"/>
              <a:buAutoNum type="arabicPeriod"/>
            </a:pPr>
            <a:r>
              <a:rPr lang="id-ID" sz="2200" b="1" dirty="0" smtClean="0">
                <a:solidFill>
                  <a:srgbClr val="FF0000"/>
                </a:solidFill>
                <a:latin typeface="Calligraph421 BT" pitchFamily="66" charset="0"/>
              </a:rPr>
              <a:t>Use Case Diagram</a:t>
            </a:r>
          </a:p>
          <a:p>
            <a:pPr marL="514350" indent="-514350" algn="just"/>
            <a:r>
              <a:rPr lang="id-ID" sz="2200" dirty="0" smtClean="0">
                <a:latin typeface="Calligraph421 BT" pitchFamily="66" charset="0"/>
              </a:rPr>
              <a:t>	Diagram ini memperlihatkan himpunan use case dan aktor-aktor (suatu jenis khusus dari kelas). Diagram ini terutama sangat penting untuk mengorganisasikan dan memodelkan perilaku dari suatu sistem yang dibutuhkan serta diharapkan oleh pengguna.</a:t>
            </a:r>
          </a:p>
          <a:p>
            <a:pPr marL="514350" indent="-514350" algn="just">
              <a:buAutoNum type="arabicPeriod" startAt="2"/>
            </a:pPr>
            <a:r>
              <a:rPr lang="id-ID" sz="2200" b="1" dirty="0" smtClean="0">
                <a:solidFill>
                  <a:srgbClr val="FF0000"/>
                </a:solidFill>
                <a:latin typeface="Calligraph421 BT" pitchFamily="66" charset="0"/>
              </a:rPr>
              <a:t>Diagram Kelas</a:t>
            </a:r>
          </a:p>
          <a:p>
            <a:pPr marL="514350" indent="-514350" algn="just"/>
            <a:r>
              <a:rPr lang="id-ID" sz="2200" dirty="0" smtClean="0">
                <a:latin typeface="Calligraph421 BT" pitchFamily="66" charset="0"/>
              </a:rPr>
              <a:t>	Diagram ini memperlihatkan himpunaa kelas-kelas, antarmuka-antarmuka, klaborasi-kolaborasi serta relasi-relasi. Meskipun diagram ini bersifat statis tapi sering diagram kelas memuat kelas-kelas aktif.</a:t>
            </a:r>
          </a:p>
          <a:p>
            <a:pPr marL="514350" indent="-514350" algn="just">
              <a:buAutoNum type="arabicPeriod" startAt="3"/>
            </a:pPr>
            <a:r>
              <a:rPr lang="id-ID" sz="2200" b="1" dirty="0" smtClean="0">
                <a:solidFill>
                  <a:srgbClr val="FF0000"/>
                </a:solidFill>
                <a:latin typeface="Calligraph421 BT" pitchFamily="66" charset="0"/>
              </a:rPr>
              <a:t>Sequence Diagram</a:t>
            </a:r>
          </a:p>
          <a:p>
            <a:pPr marL="514350" indent="-514350" algn="just"/>
            <a:r>
              <a:rPr lang="id-ID" sz="2200" dirty="0" smtClean="0">
                <a:latin typeface="Calligraph421 BT" pitchFamily="66" charset="0"/>
              </a:rPr>
              <a:t>	Diagram urutan adalah diagram interaksi yang menekankan pada pengiriman pesan (message) dalam  suatu waktu tertentu.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marL="514350" indent="-514350" algn="just">
              <a:buAutoNum type="arabicPeriod" startAt="4"/>
            </a:pPr>
            <a:r>
              <a:rPr lang="id-ID" sz="2400" b="1" dirty="0" smtClean="0">
                <a:solidFill>
                  <a:srgbClr val="FF0000"/>
                </a:solidFill>
                <a:latin typeface="Calligraph421 BT" pitchFamily="66" charset="0"/>
              </a:rPr>
              <a:t>Collaboration Diagram</a:t>
            </a:r>
          </a:p>
          <a:p>
            <a:pPr marL="514350" indent="-514350" algn="just">
              <a:buNone/>
            </a:pPr>
            <a:r>
              <a:rPr lang="id-ID" sz="2400" dirty="0" smtClean="0">
                <a:latin typeface="Calligraph421 BT" pitchFamily="66" charset="0"/>
              </a:rPr>
              <a:t>	Diagram kolaborasi adalah diagram interaksi yang menekankan organisasa struktural dri objek-objek yang menerima serta mengirim pesan.</a:t>
            </a:r>
          </a:p>
          <a:p>
            <a:pPr marL="514350" indent="-514350" algn="just">
              <a:buAutoNum type="arabicPeriod" startAt="5"/>
            </a:pPr>
            <a:r>
              <a:rPr lang="id-ID" sz="2400" b="1" dirty="0" smtClean="0">
                <a:solidFill>
                  <a:srgbClr val="FF0000"/>
                </a:solidFill>
                <a:latin typeface="Calligraph421 BT" pitchFamily="66" charset="0"/>
              </a:rPr>
              <a:t>Statechart Diagram</a:t>
            </a:r>
          </a:p>
          <a:p>
            <a:pPr marL="514350" indent="-514350" algn="just">
              <a:buNone/>
            </a:pPr>
            <a:r>
              <a:rPr lang="id-ID" sz="2400" dirty="0" smtClean="0">
                <a:latin typeface="Calligraph421 BT" pitchFamily="66" charset="0"/>
              </a:rPr>
              <a:t>	Diagram ini memperlihatkan state-state pada sistem ; memuat state, transisi, event, serta aktivitas. Diagram ini teritama paling penting untuk memperlihatkan sifat dinamis dari antarmuka, kelas, kolaborasi dan terutama penting pada pemodelan sistem-sistem yang reaktif.</a:t>
            </a:r>
          </a:p>
          <a:p>
            <a:pPr marL="514350" indent="-514350" algn="just">
              <a:buAutoNum type="arabicPeriod" startAt="6"/>
            </a:pPr>
            <a:r>
              <a:rPr lang="id-ID" sz="2400" b="1" dirty="0" smtClean="0">
                <a:solidFill>
                  <a:srgbClr val="FF0000"/>
                </a:solidFill>
                <a:latin typeface="Calligraph421 BT" pitchFamily="66" charset="0"/>
              </a:rPr>
              <a:t>Activity Diagram</a:t>
            </a:r>
          </a:p>
          <a:p>
            <a:pPr marL="514350" indent="-514350" algn="just">
              <a:buNone/>
            </a:pPr>
            <a:r>
              <a:rPr lang="id-ID" sz="2400" dirty="0" smtClean="0">
                <a:latin typeface="Calligraph421 BT" pitchFamily="66" charset="0"/>
              </a:rPr>
              <a:t>	Diagram ini adalah tipe kkhusus dari diagram state yang memperlihatkan aliran data suatu aktifitas ke aktifitas lainnya dalam suatu sistem.</a:t>
            </a:r>
          </a:p>
          <a:p>
            <a:pPr marL="514350" indent="-514350" algn="just">
              <a:buAutoNum type="arabicPeriod" startAt="7"/>
            </a:pPr>
            <a:r>
              <a:rPr lang="id-ID" sz="2400" b="1" dirty="0" smtClean="0">
                <a:solidFill>
                  <a:srgbClr val="FF0000"/>
                </a:solidFill>
                <a:latin typeface="Calligraph421 BT" pitchFamily="66" charset="0"/>
              </a:rPr>
              <a:t>Deployment Diagram</a:t>
            </a:r>
          </a:p>
          <a:p>
            <a:pPr marL="514350" indent="-514350" algn="just">
              <a:buNone/>
            </a:pPr>
            <a:r>
              <a:rPr lang="id-ID" sz="2400" dirty="0" smtClean="0">
                <a:latin typeface="Calligraph421 BT" pitchFamily="66" charset="0"/>
              </a:rPr>
              <a:t>	Diagram ini memperlihatkan konfigurasi saat aplikasi dijalankan. Diagram ini memuat simpul-simpul serta komponen-komponen yang ada didalamnya.</a:t>
            </a:r>
            <a:endParaRPr lang="id-ID"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sz="3200" b="1" dirty="0" err="1" smtClean="0"/>
              <a:t>Apakah</a:t>
            </a:r>
            <a:r>
              <a:rPr lang="en-US" sz="3200" b="1" dirty="0" smtClean="0"/>
              <a:t> UML </a:t>
            </a:r>
            <a:r>
              <a:rPr lang="en-US" sz="3200" b="1" dirty="0" err="1" smtClean="0"/>
              <a:t>Saja</a:t>
            </a:r>
            <a:r>
              <a:rPr lang="en-US" sz="3200" b="1" dirty="0" smtClean="0"/>
              <a:t> </a:t>
            </a:r>
            <a:r>
              <a:rPr lang="en-US" sz="3200" b="1" dirty="0" err="1" smtClean="0"/>
              <a:t>Sudah</a:t>
            </a:r>
            <a:r>
              <a:rPr lang="en-US" sz="3200" b="1" dirty="0" smtClean="0"/>
              <a:t> </a:t>
            </a:r>
            <a:r>
              <a:rPr lang="en-US" sz="3200" b="1" dirty="0" err="1" smtClean="0"/>
              <a:t>Cukup</a:t>
            </a:r>
            <a:r>
              <a:rPr lang="en-US" sz="3200" b="1" dirty="0" smtClean="0"/>
              <a:t> ?</a:t>
            </a:r>
            <a:endParaRPr lang="en-US" sz="3200" b="1" dirty="0"/>
          </a:p>
        </p:txBody>
      </p:sp>
      <p:sp>
        <p:nvSpPr>
          <p:cNvPr id="3" name="Content Placeholder 2"/>
          <p:cNvSpPr>
            <a:spLocks noGrp="1"/>
          </p:cNvSpPr>
          <p:nvPr>
            <p:ph idx="1"/>
          </p:nvPr>
        </p:nvSpPr>
        <p:spPr/>
        <p:txBody>
          <a:bodyPr/>
          <a:lstStyle/>
          <a:p>
            <a:pPr marL="342900" lvl="1" indent="-342900"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Meskipun</a:t>
            </a:r>
            <a:r>
              <a:rPr lang="en-US" sz="2400" dirty="0" smtClean="0">
                <a:latin typeface="Times New Roman" pitchFamily="18" charset="0"/>
                <a:cs typeface="Times New Roman" pitchFamily="18" charset="0"/>
              </a:rPr>
              <a:t> UML </a:t>
            </a:r>
            <a:r>
              <a:rPr lang="en-US" sz="2400" dirty="0" err="1" smtClean="0">
                <a:latin typeface="Times New Roman" pitchFamily="18" charset="0"/>
                <a:cs typeface="Times New Roman" pitchFamily="18" charset="0"/>
              </a:rPr>
              <a:t>sudah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cukup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menyediakan</a:t>
            </a:r>
            <a:r>
              <a:rPr lang="en-US" sz="2400" dirty="0" smtClean="0">
                <a:latin typeface="Times New Roman" pitchFamily="18" charset="0"/>
                <a:cs typeface="Times New Roman" pitchFamily="18" charset="0"/>
              </a:rPr>
              <a:t> diagram yang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membantu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mendefenisikan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aplikasi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berarti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bahwa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semua</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ttersebut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menjawab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persoalan</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kasus</a:t>
            </a:r>
            <a:r>
              <a:rPr lang="en-US" sz="2400" dirty="0" smtClean="0">
                <a:latin typeface="Times New Roman" pitchFamily="18" charset="0"/>
                <a:cs typeface="Times New Roman" pitchFamily="18" charset="0"/>
              </a:rPr>
              <a:t> diagram lain </a:t>
            </a:r>
            <a:r>
              <a:rPr lang="en-US" sz="2400" dirty="0" err="1" smtClean="0">
                <a:latin typeface="Times New Roman" pitchFamily="18" charset="0"/>
                <a:cs typeface="Times New Roman" pitchFamily="18" charset="0"/>
              </a:rPr>
              <a:t>selain</a:t>
            </a:r>
            <a:r>
              <a:rPr lang="en-US" sz="2400" dirty="0" smtClean="0">
                <a:latin typeface="Times New Roman" pitchFamily="18" charset="0"/>
                <a:cs typeface="Times New Roman" pitchFamily="18" charset="0"/>
              </a:rPr>
              <a:t> UML </a:t>
            </a:r>
            <a:r>
              <a:rPr lang="en-US" sz="2400" dirty="0" err="1" smtClean="0">
                <a:latin typeface="Times New Roman" pitchFamily="18" charset="0"/>
                <a:cs typeface="Times New Roman" pitchFamily="18" charset="0"/>
              </a:rPr>
              <a:t>sangat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membantu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Oleh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karena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ragu-ragu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menggunakan</a:t>
            </a:r>
            <a:r>
              <a:rPr lang="en-US" sz="2400" dirty="0" smtClean="0">
                <a:latin typeface="Times New Roman" pitchFamily="18" charset="0"/>
                <a:cs typeface="Times New Roman" pitchFamily="18" charset="0"/>
              </a:rPr>
              <a:t> diagram lain </a:t>
            </a:r>
            <a:r>
              <a:rPr lang="en-US" sz="2400" dirty="0" err="1" smtClean="0">
                <a:latin typeface="Times New Roman" pitchFamily="18" charset="0"/>
                <a:cs typeface="Times New Roman" pitchFamily="18" charset="0"/>
              </a:rPr>
              <a:t>selain</a:t>
            </a:r>
            <a:r>
              <a:rPr lang="en-US" sz="2400" dirty="0" smtClean="0">
                <a:latin typeface="Times New Roman" pitchFamily="18" charset="0"/>
                <a:cs typeface="Times New Roman" pitchFamily="18" charset="0"/>
              </a:rPr>
              <a:t> UML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a:t>
            </a:r>
            <a:r>
              <a:rPr lang="en-US" sz="2400" dirty="0" smtClean="0">
                <a:latin typeface="Times New Roman" pitchFamily="18" charset="0"/>
                <a:cs typeface="Times New Roman" pitchFamily="18" charset="0"/>
              </a:rPr>
              <a:t> diagram UML yang </a:t>
            </a:r>
            <a:r>
              <a:rPr lang="en-US" sz="2400" dirty="0" err="1" smtClean="0">
                <a:latin typeface="Times New Roman" pitchFamily="18" charset="0"/>
                <a:cs typeface="Times New Roman" pitchFamily="18" charset="0"/>
              </a:rPr>
              <a:t>cocok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tujuan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2286000" y="990600"/>
            <a:ext cx="6656387" cy="761999"/>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4800" b="1" dirty="0" smtClean="0">
                <a:latin typeface="Bookman Old Style" pitchFamily="18" charset="0"/>
              </a:rPr>
              <a:t>USECASE DIAGRAM</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53" name="Title 4"/>
          <p:cNvSpPr txBox="1">
            <a:spLocks/>
          </p:cNvSpPr>
          <p:nvPr/>
        </p:nvSpPr>
        <p:spPr>
          <a:xfrm>
            <a:off x="35496" y="188640"/>
            <a:ext cx="8956652" cy="576064"/>
          </a:xfrm>
          <a:prstGeom prst="rect">
            <a:avLst/>
          </a:prstGeom>
          <a:extLst>
            <a:ext uri="{909E8E84-426E-40DD-AFC4-6F175D3DCCD1}"/>
            <a:ext uri="{91240B29-F687-4F45-9708-019B960494DF}"/>
          </a:extLst>
        </p:spPr>
        <p:txBody>
          <a:bodyPr rtlCol="0">
            <a:no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id-ID"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KKKF52120– rekayasa perangkat lunak </a:t>
            </a:r>
            <a:r>
              <a:rPr kumimoji="0" lang="en-US"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II (UML)</a:t>
            </a:r>
            <a:endParaRPr kumimoji="0" lang="en-US" sz="2000" b="0" i="0" u="none" strike="noStrike" kern="1200" cap="none" spc="0" normalizeH="0" baseline="0" noProof="0" dirty="0">
              <a:ln>
                <a:noFill/>
              </a:ln>
              <a:solidFill>
                <a:schemeClr val="accent2">
                  <a:lumMod val="75000"/>
                </a:schemeClr>
              </a:solidFill>
              <a:effectLst/>
              <a:uLnTx/>
              <a:uFillTx/>
              <a:latin typeface="Calligraph421 BT" pitchFamily="66" charset="0"/>
              <a:ea typeface="+mj-ea"/>
              <a:cs typeface="+mj-cs"/>
            </a:endParaRPr>
          </a:p>
        </p:txBody>
      </p:sp>
      <p:pic>
        <p:nvPicPr>
          <p:cNvPr id="55" name="Picture 54"/>
          <p:cNvPicPr>
            <a:picLocks noChangeAspect="1"/>
          </p:cNvPicPr>
          <p:nvPr/>
        </p:nvPicPr>
        <p:blipFill>
          <a:blip r:embed="rId4">
            <a:extLst>
              <a:ext uri="{28A0092B-C50C-407E-A947-70E740481C1C}"/>
            </a:extLst>
          </a:blip>
          <a:stretch>
            <a:fillRect/>
          </a:stretch>
        </p:blipFill>
        <p:spPr>
          <a:xfrm>
            <a:off x="154572" y="1916831"/>
            <a:ext cx="3610672" cy="208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Pengertian</a:t>
            </a:r>
            <a:r>
              <a:rPr lang="en-US" sz="3200" dirty="0" smtClean="0">
                <a:latin typeface="Times New Roman" pitchFamily="18" charset="0"/>
                <a:cs typeface="Times New Roman" pitchFamily="18" charset="0"/>
              </a:rPr>
              <a:t> Use Case Diagram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Autofit/>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membuat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langkah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awal</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dilakukan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b="1" dirty="0" err="1" smtClean="0">
                <a:solidFill>
                  <a:srgbClr val="002060"/>
                </a:solidFill>
                <a:latin typeface="Times New Roman" pitchFamily="18" charset="0"/>
                <a:cs typeface="Times New Roman" pitchFamily="18" charset="0"/>
              </a:rPr>
              <a:t>menentukan</a:t>
            </a:r>
            <a:r>
              <a:rPr lang="en-US" sz="2500" b="1" dirty="0" smtClean="0">
                <a:solidFill>
                  <a:srgbClr val="002060"/>
                </a:solidFill>
                <a:latin typeface="Times New Roman" pitchFamily="18" charset="0"/>
                <a:cs typeface="Times New Roman" pitchFamily="18" charset="0"/>
              </a:rPr>
              <a:t> </a:t>
            </a:r>
            <a:r>
              <a:rPr lang="en-US" sz="2500" b="1" dirty="0" err="1" smtClean="0">
                <a:solidFill>
                  <a:srgbClr val="002060"/>
                </a:solidFill>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Terdapat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jenis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yaitu</a:t>
            </a:r>
            <a:r>
              <a:rPr lang="en-US" sz="2500" dirty="0" smtClean="0">
                <a:latin typeface="Times New Roman" pitchFamily="18" charset="0"/>
                <a:cs typeface="Times New Roman" pitchFamily="18" charset="0"/>
              </a:rPr>
              <a:t> </a:t>
            </a:r>
            <a:r>
              <a:rPr lang="en-US" sz="2500" b="1" dirty="0" err="1" smtClean="0">
                <a:solidFill>
                  <a:srgbClr val="002060"/>
                </a:solidFill>
                <a:latin typeface="Times New Roman" pitchFamily="18" charset="0"/>
                <a:cs typeface="Times New Roman" pitchFamily="18" charset="0"/>
              </a:rPr>
              <a:t>kebutuhan</a:t>
            </a:r>
            <a:r>
              <a:rPr lang="en-US" sz="2500" b="1" dirty="0" smtClean="0">
                <a:solidFill>
                  <a:srgbClr val="002060"/>
                </a:solidFill>
                <a:latin typeface="Times New Roman" pitchFamily="18" charset="0"/>
                <a:cs typeface="Times New Roman" pitchFamily="18" charset="0"/>
              </a:rPr>
              <a:t> </a:t>
            </a:r>
            <a:r>
              <a:rPr lang="en-US" sz="2500" b="1" i="1" dirty="0" err="1" smtClean="0">
                <a:solidFill>
                  <a:srgbClr val="002060"/>
                </a:solidFill>
                <a:latin typeface="Times New Roman" pitchFamily="18" charset="0"/>
                <a:cs typeface="Times New Roman" pitchFamily="18" charset="0"/>
              </a:rPr>
              <a:t>fungsional</a:t>
            </a:r>
            <a:r>
              <a:rPr lang="en-US" sz="2500" b="1" dirty="0" smtClean="0">
                <a:solidFill>
                  <a:srgbClr val="002060"/>
                </a:solidFill>
                <a:latin typeface="Times New Roman" pitchFamily="18" charset="0"/>
                <a:cs typeface="Times New Roman" pitchFamily="18" charset="0"/>
              </a:rPr>
              <a:t> </a:t>
            </a:r>
            <a:r>
              <a:rPr lang="en-US" sz="2500" b="1" dirty="0" err="1" smtClean="0">
                <a:solidFill>
                  <a:srgbClr val="002060"/>
                </a:solidFill>
                <a:latin typeface="Times New Roman" pitchFamily="18" charset="0"/>
                <a:cs typeface="Times New Roman" pitchFamily="18" charset="0"/>
              </a:rPr>
              <a:t>dan</a:t>
            </a:r>
            <a:r>
              <a:rPr lang="en-US" sz="2500" b="1" dirty="0" smtClean="0">
                <a:solidFill>
                  <a:srgbClr val="002060"/>
                </a:solidFill>
                <a:latin typeface="Times New Roman" pitchFamily="18" charset="0"/>
                <a:cs typeface="Times New Roman" pitchFamily="18" charset="0"/>
              </a:rPr>
              <a:t> </a:t>
            </a:r>
            <a:r>
              <a:rPr lang="en-US" sz="2500" b="1" i="1" dirty="0" err="1" smtClean="0">
                <a:solidFill>
                  <a:srgbClr val="002060"/>
                </a:solidFill>
                <a:latin typeface="Times New Roman" pitchFamily="18" charset="0"/>
                <a:cs typeface="Times New Roman" pitchFamily="18" charset="0"/>
              </a:rPr>
              <a:t>kebutuhan</a:t>
            </a:r>
            <a:r>
              <a:rPr lang="en-US" sz="2500" b="1" i="1" dirty="0" smtClean="0">
                <a:solidFill>
                  <a:srgbClr val="002060"/>
                </a:solidFill>
                <a:latin typeface="Times New Roman" pitchFamily="18" charset="0"/>
                <a:cs typeface="Times New Roman" pitchFamily="18" charset="0"/>
              </a:rPr>
              <a:t> non </a:t>
            </a:r>
            <a:r>
              <a:rPr lang="en-US" sz="2500" b="1" i="1" dirty="0" err="1" smtClean="0">
                <a:solidFill>
                  <a:srgbClr val="002060"/>
                </a:solidFill>
                <a:latin typeface="Times New Roman" pitchFamily="18" charset="0"/>
                <a:cs typeface="Times New Roman" pitchFamily="18" charset="0"/>
              </a:rPr>
              <a:t>fungsional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fungsional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pengguna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stekeholder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sehari-hari</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dimiliki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oleh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dimana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oleh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pengguna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stekeholder</a:t>
            </a:r>
            <a:r>
              <a:rPr lang="en-US" sz="2500" dirty="0" smtClean="0">
                <a:latin typeface="Times New Roman" pitchFamily="18" charset="0"/>
                <a:cs typeface="Times New Roman" pitchFamily="18" charset="0"/>
              </a:rPr>
              <a:t>.</a:t>
            </a:r>
          </a:p>
          <a:p>
            <a:pPr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Sedangkan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i="1" dirty="0" smtClean="0">
                <a:latin typeface="Times New Roman" pitchFamily="18" charset="0"/>
                <a:cs typeface="Times New Roman" pitchFamily="18" charset="0"/>
              </a:rPr>
              <a:t>non</a:t>
            </a:r>
            <a:r>
              <a:rPr lang="en-US" sz="2500"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fungsional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memperhatikan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hal-hal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yaitu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performansi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kemudahan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kehandalan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keamanan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keuangan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operasional</a:t>
            </a:r>
            <a:r>
              <a:rPr lang="en-US" sz="2500" dirty="0" smtClean="0">
                <a:latin typeface="Times New Roman" pitchFamily="18" charset="0"/>
                <a:cs typeface="Times New Roman" pitchFamily="18" charset="0"/>
              </a:rPr>
              <a:t>.</a:t>
            </a:r>
          </a:p>
          <a:p>
            <a:pPr algn="just">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fungsional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digambarkan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melalui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diagram use case. Use case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diagram use case </a:t>
            </a:r>
            <a:r>
              <a:rPr lang="en-US" sz="2500" dirty="0" err="1" smtClean="0">
                <a:latin typeface="Times New Roman" pitchFamily="18" charset="0"/>
                <a:cs typeface="Times New Roman" pitchFamily="18" charset="0"/>
              </a:rPr>
              <a:t>merupakan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pemodelan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menggambarkan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kelakuan</a:t>
            </a:r>
            <a:r>
              <a:rPr lang="en-US" sz="2500" dirty="0" smtClean="0">
                <a:latin typeface="Times New Roman" pitchFamily="18" charset="0"/>
                <a:cs typeface="Times New Roman" pitchFamily="18" charset="0"/>
              </a:rPr>
              <a:t> (</a:t>
            </a:r>
            <a:r>
              <a:rPr lang="en-US" sz="2500" i="1" dirty="0" smtClean="0">
                <a:latin typeface="Times New Roman" pitchFamily="18" charset="0"/>
                <a:cs typeface="Times New Roman" pitchFamily="18" charset="0"/>
              </a:rPr>
              <a:t>behavior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dibuat</a:t>
            </a:r>
            <a:r>
              <a:rPr lang="en-US" sz="2500" dirty="0" smtClean="0">
                <a:latin typeface="Times New Roman" pitchFamily="18" charset="0"/>
                <a:cs typeface="Times New Roman" pitchFamily="18" charset="0"/>
              </a:rPr>
              <a:t>. Diagram use case </a:t>
            </a:r>
            <a:r>
              <a:rPr lang="en-US" sz="2500" dirty="0" err="1" smtClean="0">
                <a:latin typeface="Times New Roman" pitchFamily="18" charset="0"/>
                <a:cs typeface="Times New Roman" pitchFamily="18" charset="0"/>
              </a:rPr>
              <a:t>mendeskripsikan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interaksi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dibuat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pengertian</a:t>
            </a:r>
            <a:r>
              <a:rPr lang="en-US" sz="2500" dirty="0" smtClean="0">
                <a:latin typeface="Times New Roman" pitchFamily="18" charset="0"/>
                <a:cs typeface="Times New Roman" pitchFamily="18" charset="0"/>
              </a:rPr>
              <a:t> diagram use case </a:t>
            </a:r>
            <a:r>
              <a:rPr lang="en-US" sz="2500" dirty="0" err="1" smtClean="0">
                <a:latin typeface="Times New Roman" pitchFamily="18" charset="0"/>
                <a:cs typeface="Times New Roman" pitchFamily="18" charset="0"/>
              </a:rPr>
              <a:t>digunakan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mengetahui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fungsi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saja</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siapa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saja</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berhak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fungsi-fungsi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tersebut</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228600"/>
          <a:ext cx="8153400" cy="6620466"/>
        </p:xfrm>
        <a:graphic>
          <a:graphicData uri="http://schemas.openxmlformats.org/drawingml/2006/table">
            <a:tbl>
              <a:tblPr/>
              <a:tblGrid>
                <a:gridCol w="1124538"/>
                <a:gridCol w="1338737"/>
                <a:gridCol w="1606482"/>
                <a:gridCol w="4083643"/>
              </a:tblGrid>
              <a:tr h="327338">
                <a:tc>
                  <a:txBody>
                    <a:bodyPr/>
                    <a:lstStyle/>
                    <a:p>
                      <a:pPr marL="0" marR="0" algn="ctr">
                        <a:lnSpc>
                          <a:spcPct val="200000"/>
                        </a:lnSpc>
                        <a:spcBef>
                          <a:spcPts val="0"/>
                        </a:spcBef>
                        <a:spcAft>
                          <a:spcPts val="1000"/>
                        </a:spcAft>
                      </a:pPr>
                      <a:r>
                        <a:rPr lang="id-ID" sz="1300" b="1" dirty="0">
                          <a:latin typeface="Times New Roman"/>
                          <a:ea typeface="Times New Roman"/>
                          <a:cs typeface="Times New Roman"/>
                        </a:rPr>
                        <a:t>NO</a:t>
                      </a:r>
                      <a:endParaRPr lang="en-US" sz="1300" dirty="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b="1">
                          <a:latin typeface="Times New Roman"/>
                          <a:ea typeface="Times New Roman"/>
                          <a:cs typeface="Times New Roman"/>
                        </a:rPr>
                        <a:t>GAMBAR</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b="1">
                          <a:latin typeface="Times New Roman"/>
                          <a:ea typeface="Times New Roman"/>
                          <a:cs typeface="Times New Roman"/>
                        </a:rPr>
                        <a:t>NAMA</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b="1" dirty="0">
                          <a:latin typeface="Times New Roman"/>
                          <a:ea typeface="Times New Roman"/>
                          <a:cs typeface="Times New Roman"/>
                        </a:rPr>
                        <a:t>KETERANGAN</a:t>
                      </a:r>
                      <a:endParaRPr lang="en-US" sz="1300" dirty="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492">
                <a:tc>
                  <a:txBody>
                    <a:bodyPr/>
                    <a:lstStyle/>
                    <a:p>
                      <a:pPr marL="0" marR="0" algn="ctr">
                        <a:lnSpc>
                          <a:spcPct val="200000"/>
                        </a:lnSpc>
                        <a:spcBef>
                          <a:spcPts val="0"/>
                        </a:spcBef>
                        <a:spcAft>
                          <a:spcPts val="1000"/>
                        </a:spcAft>
                      </a:pPr>
                      <a:r>
                        <a:rPr lang="id-ID" sz="1300">
                          <a:latin typeface="Times New Roman"/>
                          <a:ea typeface="Times New Roman"/>
                          <a:cs typeface="Times New Roman"/>
                        </a:rPr>
                        <a:t>1.</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id-ID" sz="1300">
                        <a:latin typeface="Times New Roman"/>
                        <a:ea typeface="Calibri"/>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1000"/>
                        </a:spcAft>
                      </a:pPr>
                      <a:r>
                        <a:rPr lang="id-ID" sz="1300" i="1">
                          <a:latin typeface="Times New Roman"/>
                          <a:ea typeface="Times New Roman"/>
                          <a:cs typeface="Times New Roman"/>
                        </a:rPr>
                        <a:t>       Actor</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300">
                          <a:latin typeface="Times New Roman"/>
                          <a:ea typeface="Times New Roman"/>
                          <a:cs typeface="Times New Roman"/>
                        </a:rPr>
                        <a:t>Menspesifikasikan himpunan sebagai peran ketika berinteraksi dengan </a:t>
                      </a:r>
                      <a:r>
                        <a:rPr lang="id-ID" sz="1300" i="1">
                          <a:latin typeface="Times New Roman"/>
                          <a:ea typeface="Times New Roman"/>
                          <a:cs typeface="Times New Roman"/>
                        </a:rPr>
                        <a:t>use case</a:t>
                      </a:r>
                      <a:r>
                        <a:rPr lang="id-ID" sz="1300">
                          <a:latin typeface="Times New Roman"/>
                          <a:ea typeface="Times New Roman"/>
                          <a:cs typeface="Times New Roman"/>
                        </a:rPr>
                        <a:t>.</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46">
                <a:tc>
                  <a:txBody>
                    <a:bodyPr/>
                    <a:lstStyle/>
                    <a:p>
                      <a:pPr marL="0" marR="0" algn="ctr">
                        <a:lnSpc>
                          <a:spcPct val="200000"/>
                        </a:lnSpc>
                        <a:spcBef>
                          <a:spcPts val="0"/>
                        </a:spcBef>
                        <a:spcAft>
                          <a:spcPts val="1000"/>
                        </a:spcAft>
                      </a:pPr>
                      <a:r>
                        <a:rPr lang="id-ID" sz="1300">
                          <a:latin typeface="Times New Roman"/>
                          <a:ea typeface="Times New Roman"/>
                          <a:cs typeface="Times New Roman"/>
                        </a:rPr>
                        <a:t>2.</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nSpc>
                          <a:spcPct val="200000"/>
                        </a:lnSpc>
                        <a:spcBef>
                          <a:spcPts val="0"/>
                        </a:spcBef>
                        <a:spcAft>
                          <a:spcPts val="1000"/>
                        </a:spcAft>
                      </a:pPr>
                      <a:endParaRPr lang="id-ID" sz="1300" dirty="0">
                        <a:latin typeface="Times New Roman"/>
                        <a:ea typeface="Calibri"/>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300" i="1" dirty="0">
                          <a:latin typeface="Times New Roman"/>
                          <a:ea typeface="Times New Roman"/>
                          <a:cs typeface="Times New Roman"/>
                        </a:rPr>
                        <a:t> </a:t>
                      </a:r>
                      <a:r>
                        <a:rPr lang="en-US" sz="1300" i="1" dirty="0" smtClean="0">
                          <a:latin typeface="Times New Roman"/>
                          <a:ea typeface="Times New Roman"/>
                          <a:cs typeface="Times New Roman"/>
                        </a:rPr>
                        <a:t>Use</a:t>
                      </a:r>
                      <a:r>
                        <a:rPr lang="en-US" sz="1300" i="1" baseline="0" dirty="0" smtClean="0">
                          <a:latin typeface="Times New Roman"/>
                          <a:ea typeface="Times New Roman"/>
                          <a:cs typeface="Times New Roman"/>
                        </a:rPr>
                        <a:t> case</a:t>
                      </a:r>
                      <a:endParaRPr lang="en-US" sz="1300" dirty="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en-US" sz="1300" dirty="0" err="1" smtClean="0">
                          <a:latin typeface="Times New Roman"/>
                          <a:ea typeface="Times New Roman"/>
                          <a:cs typeface="Times New Roman"/>
                        </a:rPr>
                        <a:t>Fungsionalitas</a:t>
                      </a:r>
                      <a:r>
                        <a:rPr lang="en-US" sz="1300" dirty="0" smtClean="0">
                          <a:latin typeface="Times New Roman"/>
                          <a:ea typeface="Times New Roman"/>
                          <a:cs typeface="Times New Roman"/>
                        </a:rPr>
                        <a:t> yang </a:t>
                      </a:r>
                      <a:r>
                        <a:rPr lang="en-US" sz="1300" dirty="0" err="1" smtClean="0">
                          <a:latin typeface="Times New Roman"/>
                          <a:ea typeface="Times New Roman"/>
                          <a:cs typeface="Times New Roman"/>
                        </a:rPr>
                        <a:t>disediakan</a:t>
                      </a:r>
                      <a:r>
                        <a:rPr lang="en-US" sz="1300" dirty="0" smtClean="0">
                          <a:latin typeface="Times New Roman"/>
                          <a:ea typeface="Times New Roman"/>
                          <a:cs typeface="Times New Roman"/>
                        </a:rPr>
                        <a:t> </a:t>
                      </a:r>
                      <a:r>
                        <a:rPr lang="en-US" sz="1300" dirty="0" err="1" smtClean="0">
                          <a:latin typeface="Times New Roman"/>
                          <a:ea typeface="Times New Roman"/>
                          <a:cs typeface="Times New Roman"/>
                        </a:rPr>
                        <a:t>sistem</a:t>
                      </a:r>
                      <a:r>
                        <a:rPr lang="en-US" sz="1300" dirty="0" smtClean="0">
                          <a:latin typeface="Times New Roman"/>
                          <a:ea typeface="Times New Roman"/>
                          <a:cs typeface="Times New Roman"/>
                        </a:rPr>
                        <a:t> </a:t>
                      </a:r>
                      <a:r>
                        <a:rPr lang="en-US" sz="1300" dirty="0" err="1" smtClean="0">
                          <a:latin typeface="Times New Roman"/>
                          <a:ea typeface="Times New Roman"/>
                          <a:cs typeface="Times New Roman"/>
                        </a:rPr>
                        <a:t>sebagai</a:t>
                      </a:r>
                      <a:r>
                        <a:rPr lang="en-US" sz="1300" dirty="0" smtClean="0">
                          <a:latin typeface="Times New Roman"/>
                          <a:ea typeface="Times New Roman"/>
                          <a:cs typeface="Times New Roman"/>
                        </a:rPr>
                        <a:t> unit-unit yang </a:t>
                      </a:r>
                      <a:r>
                        <a:rPr lang="en-US" sz="1300" dirty="0" err="1" smtClean="0">
                          <a:latin typeface="Times New Roman"/>
                          <a:ea typeface="Times New Roman"/>
                          <a:cs typeface="Times New Roman"/>
                        </a:rPr>
                        <a:t>saling</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bertukar</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pesan</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antar</a:t>
                      </a:r>
                      <a:r>
                        <a:rPr lang="en-US" sz="1300" baseline="0" dirty="0" smtClean="0">
                          <a:latin typeface="Times New Roman"/>
                          <a:ea typeface="Times New Roman"/>
                          <a:cs typeface="Times New Roman"/>
                        </a:rPr>
                        <a:t> unit </a:t>
                      </a:r>
                      <a:r>
                        <a:rPr lang="en-US" sz="1300" baseline="0" dirty="0" err="1" smtClean="0">
                          <a:latin typeface="Times New Roman"/>
                          <a:ea typeface="Times New Roman"/>
                          <a:cs typeface="Times New Roman"/>
                        </a:rPr>
                        <a:t>atau</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aktor</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biasanya</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dinyatakan</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dengan</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menggunakan</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kata</a:t>
                      </a:r>
                      <a:r>
                        <a:rPr lang="en-US" sz="1300" baseline="0" dirty="0" smtClean="0">
                          <a:latin typeface="Times New Roman"/>
                          <a:ea typeface="Times New Roman"/>
                          <a:cs typeface="Times New Roman"/>
                        </a:rPr>
                        <a:t> </a:t>
                      </a:r>
                      <a:r>
                        <a:rPr lang="en-US" sz="1300" baseline="0" dirty="0" err="1" smtClean="0">
                          <a:latin typeface="Times New Roman"/>
                          <a:ea typeface="Times New Roman"/>
                          <a:cs typeface="Times New Roman"/>
                        </a:rPr>
                        <a:t>kerja</a:t>
                      </a:r>
                      <a:endParaRPr lang="en-US" sz="1300" dirty="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8419">
                <a:tc>
                  <a:txBody>
                    <a:bodyPr/>
                    <a:lstStyle/>
                    <a:p>
                      <a:pPr marL="0" marR="0" algn="ctr">
                        <a:lnSpc>
                          <a:spcPct val="200000"/>
                        </a:lnSpc>
                        <a:spcBef>
                          <a:spcPts val="0"/>
                        </a:spcBef>
                        <a:spcAft>
                          <a:spcPts val="1000"/>
                        </a:spcAft>
                      </a:pPr>
                      <a:r>
                        <a:rPr lang="id-ID" sz="1300">
                          <a:latin typeface="Times New Roman"/>
                          <a:ea typeface="Times New Roman"/>
                          <a:cs typeface="Times New Roman"/>
                        </a:rPr>
                        <a:t>3.</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nSpc>
                          <a:spcPct val="200000"/>
                        </a:lnSpc>
                        <a:spcBef>
                          <a:spcPts val="0"/>
                        </a:spcBef>
                        <a:spcAft>
                          <a:spcPts val="1000"/>
                        </a:spcAft>
                      </a:pPr>
                      <a:endParaRPr lang="id-ID" sz="1300">
                        <a:latin typeface="Times New Roman"/>
                        <a:ea typeface="Calibri"/>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i="1">
                          <a:latin typeface="Times New Roman"/>
                          <a:ea typeface="Times New Roman"/>
                          <a:cs typeface="Times New Roman"/>
                        </a:rPr>
                        <a:t>Genera-lization</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300">
                          <a:latin typeface="Times New Roman"/>
                          <a:ea typeface="Times New Roman"/>
                          <a:cs typeface="Times New Roman"/>
                        </a:rPr>
                        <a:t>Hubungan dimana objek anak (</a:t>
                      </a:r>
                      <a:r>
                        <a:rPr lang="id-ID" sz="1300" i="1">
                          <a:latin typeface="Times New Roman"/>
                          <a:ea typeface="Times New Roman"/>
                          <a:cs typeface="Times New Roman"/>
                        </a:rPr>
                        <a:t>descendent</a:t>
                      </a:r>
                      <a:r>
                        <a:rPr lang="id-ID" sz="1300">
                          <a:latin typeface="Times New Roman"/>
                          <a:ea typeface="Times New Roman"/>
                          <a:cs typeface="Times New Roman"/>
                        </a:rPr>
                        <a:t>) berbagi perilaku dan struktur data dari objek yang ada di atasnya objek induk (</a:t>
                      </a:r>
                      <a:r>
                        <a:rPr lang="id-ID" sz="1300" i="1">
                          <a:latin typeface="Times New Roman"/>
                          <a:ea typeface="Times New Roman"/>
                          <a:cs typeface="Times New Roman"/>
                        </a:rPr>
                        <a:t>ancestor</a:t>
                      </a:r>
                      <a:r>
                        <a:rPr lang="id-ID" sz="1300">
                          <a:latin typeface="Times New Roman"/>
                          <a:ea typeface="Times New Roman"/>
                          <a:cs typeface="Times New Roman"/>
                        </a:rPr>
                        <a:t>).</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492">
                <a:tc>
                  <a:txBody>
                    <a:bodyPr/>
                    <a:lstStyle/>
                    <a:p>
                      <a:pPr marL="0" marR="0" algn="ctr">
                        <a:lnSpc>
                          <a:spcPct val="200000"/>
                        </a:lnSpc>
                        <a:spcBef>
                          <a:spcPts val="0"/>
                        </a:spcBef>
                        <a:spcAft>
                          <a:spcPts val="1000"/>
                        </a:spcAft>
                      </a:pPr>
                      <a:r>
                        <a:rPr lang="id-ID" sz="1300">
                          <a:latin typeface="Times New Roman"/>
                          <a:ea typeface="Times New Roman"/>
                          <a:cs typeface="Times New Roman"/>
                        </a:rPr>
                        <a:t>4.</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nSpc>
                          <a:spcPct val="200000"/>
                        </a:lnSpc>
                        <a:spcBef>
                          <a:spcPts val="0"/>
                        </a:spcBef>
                        <a:spcAft>
                          <a:spcPts val="1000"/>
                        </a:spcAft>
                      </a:pPr>
                      <a:endParaRPr lang="id-ID" sz="1300">
                        <a:latin typeface="Times New Roman"/>
                        <a:ea typeface="Calibri"/>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i="1">
                          <a:latin typeface="Times New Roman"/>
                          <a:ea typeface="Times New Roman"/>
                          <a:cs typeface="Times New Roman"/>
                        </a:rPr>
                        <a:t>Include</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300">
                          <a:latin typeface="Times New Roman"/>
                          <a:ea typeface="Times New Roman"/>
                          <a:cs typeface="Times New Roman"/>
                        </a:rPr>
                        <a:t>Menspesifikasikan bahwa </a:t>
                      </a:r>
                      <a:r>
                        <a:rPr lang="id-ID" sz="1300" i="1">
                          <a:latin typeface="Times New Roman"/>
                          <a:ea typeface="Times New Roman"/>
                          <a:cs typeface="Times New Roman"/>
                        </a:rPr>
                        <a:t>use case</a:t>
                      </a:r>
                      <a:r>
                        <a:rPr lang="id-ID" sz="1300">
                          <a:latin typeface="Times New Roman"/>
                          <a:ea typeface="Times New Roman"/>
                          <a:cs typeface="Times New Roman"/>
                        </a:rPr>
                        <a:t> sebagai sumber secara </a:t>
                      </a:r>
                      <a:r>
                        <a:rPr lang="id-ID" sz="1300" i="1">
                          <a:latin typeface="Times New Roman"/>
                          <a:ea typeface="Times New Roman"/>
                          <a:cs typeface="Times New Roman"/>
                        </a:rPr>
                        <a:t>eksplisit</a:t>
                      </a:r>
                      <a:r>
                        <a:rPr lang="id-ID" sz="1300">
                          <a:latin typeface="Times New Roman"/>
                          <a:ea typeface="Times New Roman"/>
                          <a:cs typeface="Times New Roman"/>
                        </a:rPr>
                        <a:t>.</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8419">
                <a:tc>
                  <a:txBody>
                    <a:bodyPr/>
                    <a:lstStyle/>
                    <a:p>
                      <a:pPr marL="0" marR="0" algn="ctr">
                        <a:lnSpc>
                          <a:spcPct val="200000"/>
                        </a:lnSpc>
                        <a:spcBef>
                          <a:spcPts val="0"/>
                        </a:spcBef>
                        <a:spcAft>
                          <a:spcPts val="1000"/>
                        </a:spcAft>
                      </a:pPr>
                      <a:r>
                        <a:rPr lang="id-ID" sz="1300">
                          <a:latin typeface="Times New Roman"/>
                          <a:ea typeface="Times New Roman"/>
                          <a:cs typeface="Times New Roman"/>
                        </a:rPr>
                        <a:t>5.</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nSpc>
                          <a:spcPct val="200000"/>
                        </a:lnSpc>
                        <a:spcBef>
                          <a:spcPts val="0"/>
                        </a:spcBef>
                        <a:spcAft>
                          <a:spcPts val="1000"/>
                        </a:spcAft>
                      </a:pPr>
                      <a:endParaRPr lang="id-ID" sz="1300">
                        <a:latin typeface="Times New Roman"/>
                        <a:ea typeface="Calibri"/>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i="1">
                          <a:latin typeface="Times New Roman"/>
                          <a:ea typeface="Times New Roman"/>
                          <a:cs typeface="Times New Roman"/>
                        </a:rPr>
                        <a:t>Extend</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300" dirty="0">
                          <a:latin typeface="Times New Roman"/>
                          <a:ea typeface="Times New Roman"/>
                          <a:cs typeface="Times New Roman"/>
                        </a:rPr>
                        <a:t>Menspesifikasikan bahwa </a:t>
                      </a:r>
                      <a:r>
                        <a:rPr lang="id-ID" sz="1300" i="1" dirty="0">
                          <a:latin typeface="Times New Roman"/>
                          <a:ea typeface="Times New Roman"/>
                          <a:cs typeface="Times New Roman"/>
                        </a:rPr>
                        <a:t>use case</a:t>
                      </a:r>
                      <a:r>
                        <a:rPr lang="id-ID" sz="1300" dirty="0">
                          <a:latin typeface="Times New Roman"/>
                          <a:ea typeface="Times New Roman"/>
                          <a:cs typeface="Times New Roman"/>
                        </a:rPr>
                        <a:t> target memperluas perilaku dari </a:t>
                      </a:r>
                      <a:r>
                        <a:rPr lang="id-ID" sz="1300" i="1" dirty="0">
                          <a:latin typeface="Times New Roman"/>
                          <a:ea typeface="Times New Roman"/>
                          <a:cs typeface="Times New Roman"/>
                        </a:rPr>
                        <a:t>use case</a:t>
                      </a:r>
                      <a:r>
                        <a:rPr lang="id-ID" sz="1300" dirty="0">
                          <a:latin typeface="Times New Roman"/>
                          <a:ea typeface="Times New Roman"/>
                          <a:cs typeface="Times New Roman"/>
                        </a:rPr>
                        <a:t> sumber pada suatu titik yang diberikan.</a:t>
                      </a:r>
                      <a:endParaRPr lang="en-US" sz="1300" dirty="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492">
                <a:tc>
                  <a:txBody>
                    <a:bodyPr/>
                    <a:lstStyle/>
                    <a:p>
                      <a:pPr marL="0" marR="0" algn="ctr">
                        <a:lnSpc>
                          <a:spcPct val="200000"/>
                        </a:lnSpc>
                        <a:spcBef>
                          <a:spcPts val="0"/>
                        </a:spcBef>
                        <a:spcAft>
                          <a:spcPts val="1000"/>
                        </a:spcAft>
                      </a:pPr>
                      <a:r>
                        <a:rPr lang="id-ID" sz="1300">
                          <a:latin typeface="Times New Roman"/>
                          <a:ea typeface="Times New Roman"/>
                          <a:cs typeface="Times New Roman"/>
                        </a:rPr>
                        <a:t>6.</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nSpc>
                          <a:spcPct val="200000"/>
                        </a:lnSpc>
                        <a:spcBef>
                          <a:spcPts val="0"/>
                        </a:spcBef>
                        <a:spcAft>
                          <a:spcPts val="1000"/>
                        </a:spcAft>
                      </a:pPr>
                      <a:endParaRPr lang="id-ID" sz="1300">
                        <a:latin typeface="Times New Roman"/>
                        <a:ea typeface="Calibri"/>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300" i="1">
                          <a:latin typeface="Times New Roman"/>
                          <a:ea typeface="Times New Roman"/>
                          <a:cs typeface="Times New Roman"/>
                        </a:rPr>
                        <a:t>Association</a:t>
                      </a:r>
                      <a:endParaRPr lang="en-US" sz="130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300" dirty="0">
                          <a:latin typeface="Times New Roman"/>
                          <a:ea typeface="Times New Roman"/>
                          <a:cs typeface="Times New Roman"/>
                        </a:rPr>
                        <a:t>Apa yang menghubungkan antara objek satu dengan objek lainnya</a:t>
                      </a:r>
                      <a:r>
                        <a:rPr lang="id-ID" sz="1300" dirty="0" smtClean="0">
                          <a:latin typeface="Times New Roman"/>
                          <a:ea typeface="Times New Roman"/>
                          <a:cs typeface="Times New Roman"/>
                        </a:rPr>
                        <a:t>.</a:t>
                      </a:r>
                      <a:endParaRPr lang="en-US" sz="1300" dirty="0">
                        <a:latin typeface="Calibri"/>
                        <a:ea typeface="Times New Roman"/>
                        <a:cs typeface="Times New Roman"/>
                      </a:endParaRPr>
                    </a:p>
                  </a:txBody>
                  <a:tcPr marL="34636" marR="34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054" name="Picture 2"/>
          <p:cNvPicPr>
            <a:picLocks noChangeAspect="1" noChangeArrowheads="1"/>
          </p:cNvPicPr>
          <p:nvPr/>
        </p:nvPicPr>
        <p:blipFill>
          <a:blip r:embed="rId2"/>
          <a:srcRect/>
          <a:stretch>
            <a:fillRect/>
          </a:stretch>
        </p:blipFill>
        <p:spPr bwMode="auto">
          <a:xfrm>
            <a:off x="1828800" y="685800"/>
            <a:ext cx="590550" cy="663575"/>
          </a:xfrm>
          <a:prstGeom prst="rect">
            <a:avLst/>
          </a:prstGeom>
          <a:noFill/>
        </p:spPr>
      </p:pic>
      <p:pic>
        <p:nvPicPr>
          <p:cNvPr id="2052" name="Picture 4"/>
          <p:cNvPicPr>
            <a:picLocks noChangeAspect="1" noChangeArrowheads="1"/>
          </p:cNvPicPr>
          <p:nvPr/>
        </p:nvPicPr>
        <p:blipFill>
          <a:blip r:embed="rId3"/>
          <a:srcRect/>
          <a:stretch>
            <a:fillRect/>
          </a:stretch>
        </p:blipFill>
        <p:spPr bwMode="auto">
          <a:xfrm>
            <a:off x="1828800" y="3352800"/>
            <a:ext cx="568325" cy="396876"/>
          </a:xfrm>
          <a:prstGeom prst="rect">
            <a:avLst/>
          </a:prstGeom>
          <a:noFill/>
        </p:spPr>
      </p:pic>
      <p:pic>
        <p:nvPicPr>
          <p:cNvPr id="2051" name="Picture 5"/>
          <p:cNvPicPr>
            <a:picLocks noChangeAspect="1" noChangeArrowheads="1"/>
          </p:cNvPicPr>
          <p:nvPr/>
        </p:nvPicPr>
        <p:blipFill>
          <a:blip r:embed="rId4"/>
          <a:srcRect/>
          <a:stretch>
            <a:fillRect/>
          </a:stretch>
        </p:blipFill>
        <p:spPr bwMode="auto">
          <a:xfrm>
            <a:off x="1828800" y="4267200"/>
            <a:ext cx="542925" cy="269876"/>
          </a:xfrm>
          <a:prstGeom prst="rect">
            <a:avLst/>
          </a:prstGeom>
          <a:noFill/>
        </p:spPr>
      </p:pic>
      <p:pic>
        <p:nvPicPr>
          <p:cNvPr id="2050" name="Picture 6"/>
          <p:cNvPicPr>
            <a:picLocks noChangeAspect="1" noChangeArrowheads="1"/>
          </p:cNvPicPr>
          <p:nvPr/>
        </p:nvPicPr>
        <p:blipFill>
          <a:blip r:embed="rId5"/>
          <a:srcRect/>
          <a:stretch>
            <a:fillRect/>
          </a:stretch>
        </p:blipFill>
        <p:spPr bwMode="auto">
          <a:xfrm>
            <a:off x="1828800" y="5181600"/>
            <a:ext cx="544513" cy="304800"/>
          </a:xfrm>
          <a:prstGeom prst="rect">
            <a:avLst/>
          </a:prstGeom>
          <a:noFill/>
        </p:spPr>
      </p:pic>
      <p:pic>
        <p:nvPicPr>
          <p:cNvPr id="2049" name="Picture 7"/>
          <p:cNvPicPr>
            <a:picLocks noChangeAspect="1" noChangeArrowheads="1"/>
          </p:cNvPicPr>
          <p:nvPr/>
        </p:nvPicPr>
        <p:blipFill>
          <a:blip r:embed="rId6"/>
          <a:srcRect/>
          <a:stretch>
            <a:fillRect/>
          </a:stretch>
        </p:blipFill>
        <p:spPr bwMode="auto">
          <a:xfrm>
            <a:off x="1828800" y="6172200"/>
            <a:ext cx="584200" cy="260351"/>
          </a:xfrm>
          <a:prstGeom prst="rect">
            <a:avLst/>
          </a:prstGeom>
          <a:noFill/>
        </p:spPr>
      </p:pic>
      <p:pic>
        <p:nvPicPr>
          <p:cNvPr id="2055" name="Picture 7"/>
          <p:cNvPicPr>
            <a:picLocks noChangeAspect="1" noChangeArrowheads="1"/>
          </p:cNvPicPr>
          <p:nvPr/>
        </p:nvPicPr>
        <p:blipFill>
          <a:blip r:embed="rId7"/>
          <a:srcRect/>
          <a:stretch>
            <a:fillRect/>
          </a:stretch>
        </p:blipFill>
        <p:spPr bwMode="auto">
          <a:xfrm>
            <a:off x="1066800" y="1905000"/>
            <a:ext cx="2333294" cy="91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solidFill>
                  <a:schemeClr val="accent2">
                    <a:lumMod val="75000"/>
                  </a:schemeClr>
                </a:solidFill>
                <a:latin typeface="Calligraph421 BT" pitchFamily="66" charset="0"/>
              </a:rPr>
              <a:t>Pemograman Berorientasi Objek</a:t>
            </a:r>
            <a:br>
              <a:rPr lang="id-ID" b="1" dirty="0" smtClean="0">
                <a:solidFill>
                  <a:schemeClr val="accent2">
                    <a:lumMod val="75000"/>
                  </a:schemeClr>
                </a:solidFill>
                <a:latin typeface="Calligraph421 BT" pitchFamily="66" charset="0"/>
              </a:rPr>
            </a:br>
            <a:endParaRPr lang="id-ID" dirty="0"/>
          </a:p>
        </p:txBody>
      </p:sp>
      <p:sp>
        <p:nvSpPr>
          <p:cNvPr id="3" name="Content Placeholder 2"/>
          <p:cNvSpPr>
            <a:spLocks noGrp="1"/>
          </p:cNvSpPr>
          <p:nvPr>
            <p:ph idx="1"/>
          </p:nvPr>
        </p:nvSpPr>
        <p:spPr/>
        <p:txBody>
          <a:bodyPr>
            <a:normAutofit fontScale="92500" lnSpcReduction="20000"/>
          </a:bodyPr>
          <a:lstStyle/>
          <a:p>
            <a:pPr algn="just">
              <a:buNone/>
            </a:pPr>
            <a:r>
              <a:rPr lang="id-ID" sz="2400" dirty="0" smtClean="0"/>
              <a:t>		Pemrograman berorientasi objek atau sering disebut dengan OOP (Object Oriented Programming) merupakan paradigma baru dalam pengembangan sistem/perangkat lunak. Tidak seperti pendahulunya, yaitu pemograman dengan teknik terstruktur (Struktured Programming) yang sering mengalami kegagalan dalam hal sistem/perangkat lunak yang tidak sesuai dengan kebutuhan dan harapan pengguna serta kerap kali tidak dapat memenuhi jadwal yang telah ditentukan sebelumnya.</a:t>
            </a:r>
          </a:p>
          <a:p>
            <a:pPr algn="just">
              <a:buNone/>
            </a:pPr>
            <a:r>
              <a:rPr lang="id-ID" sz="2400" dirty="0" smtClean="0"/>
              <a:t>		Pemrograman berorientasi objek dengan paradigma barunya menjanjikan tingkat penggunaan ulang, kinerja serta keandalan yang lebih tinggi. Contoh beberapa pemrograman yang sudah berorientasi objek adalah C++, Java, Visual Basic. NET, Visul C++.NET, Delphi dan sebagainya.</a:t>
            </a:r>
            <a:endParaRPr lang="id-ID"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err="1" smtClean="0">
                <a:latin typeface="Times New Roman" pitchFamily="18" charset="0"/>
                <a:cs typeface="Times New Roman" pitchFamily="18" charset="0"/>
              </a:rPr>
              <a:t>Menemukan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Pekerjaan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awal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mendesain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fungsionalitas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membatasi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dibuat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Pembatasan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penting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Karna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disinilah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menentukan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apakah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sesuatu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apakah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tersebut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berbentuk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orang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segala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diluar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tersebut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melakukan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sesuatu</a:t>
            </a:r>
            <a:r>
              <a:rPr lang="en-US" sz="2500" dirty="0" smtClean="0">
                <a:latin typeface="Times New Roman" pitchFamily="18" charset="0"/>
                <a:cs typeface="Times New Roman" pitchFamily="18" charset="0"/>
              </a:rPr>
              <a:t>.</a:t>
            </a:r>
          </a:p>
          <a:p>
            <a:pPr algn="just">
              <a:buNone/>
            </a:pPr>
            <a:r>
              <a:rPr lang="en-US" sz="2500" dirty="0" err="1" smtClean="0">
                <a:latin typeface="Times New Roman" pitchFamily="18" charset="0"/>
                <a:cs typeface="Times New Roman" pitchFamily="18" charset="0"/>
              </a:rPr>
              <a:t>Dilihat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pengertiannya</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dipahami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memisahkan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dibangun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Oleh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karena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membatasi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dibuat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segala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sesuatu</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berinteraksi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Cara </a:t>
            </a:r>
            <a:r>
              <a:rPr lang="en-US" sz="2500" dirty="0" err="1" smtClean="0">
                <a:latin typeface="Times New Roman" pitchFamily="18" charset="0"/>
                <a:cs typeface="Times New Roman" pitchFamily="18" charset="0"/>
              </a:rPr>
              <a:t>mudah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bertanya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hal-hal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a:t>
            </a:r>
            <a:r>
              <a:rPr lang="en-US" sz="2500" dirty="0" smtClean="0">
                <a:latin typeface="Times New Roman" pitchFamily="18" charset="0"/>
                <a:cs typeface="Times New Roman" pitchFamily="18" charset="0"/>
              </a:rPr>
              <a:t> :</a:t>
            </a:r>
          </a:p>
          <a:p>
            <a:pPr lvl="1" algn="just"/>
            <a:r>
              <a:rPr lang="en-US" sz="2500" dirty="0" smtClean="0">
                <a:latin typeface="Times New Roman" pitchFamily="18" charset="0"/>
                <a:cs typeface="Times New Roman" pitchFamily="18" charset="0"/>
              </a:rPr>
              <a:t>SIAPA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a:t>
            </a:r>
          </a:p>
          <a:p>
            <a:pPr lvl="1" algn="just"/>
            <a:r>
              <a:rPr lang="en-US" sz="2500" dirty="0" smtClean="0">
                <a:latin typeface="Times New Roman" pitchFamily="18" charset="0"/>
                <a:cs typeface="Times New Roman" pitchFamily="18" charset="0"/>
              </a:rPr>
              <a:t>APAKAH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tersebut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memberikan</a:t>
            </a:r>
            <a:r>
              <a:rPr lang="en-US" sz="2500" dirty="0" smtClean="0">
                <a:latin typeface="Times New Roman" pitchFamily="18" charset="0"/>
                <a:cs typeface="Times New Roman" pitchFamily="18" charset="0"/>
              </a:rPr>
              <a:t> NILAI </a:t>
            </a:r>
            <a:r>
              <a:rPr lang="en-US" sz="2500" dirty="0" err="1" smtClean="0">
                <a:latin typeface="Times New Roman" pitchFamily="18" charset="0"/>
                <a:cs typeface="Times New Roman" pitchFamily="18" charset="0"/>
              </a:rPr>
              <a:t>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a:t>
            </a:r>
          </a:p>
          <a:p>
            <a:pPr algn="just">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Namun</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diingat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solidFill>
                  <a:schemeClr val="accent6">
                    <a:lumMod val="50000"/>
                  </a:schemeClr>
                </a:solidFill>
                <a:latin typeface="Times New Roman" pitchFamily="18" charset="0"/>
                <a:cs typeface="Times New Roman" pitchFamily="18" charset="0"/>
              </a:rPr>
              <a:t>tidak</a:t>
            </a:r>
            <a:r>
              <a:rPr lang="en-US" sz="2500" dirty="0" smtClean="0">
                <a:solidFill>
                  <a:schemeClr val="accent6">
                    <a:lumMod val="50000"/>
                  </a:schemeClr>
                </a:solidFill>
                <a:latin typeface="Times New Roman" pitchFamily="18" charset="0"/>
                <a:cs typeface="Times New Roman" pitchFamily="18" charset="0"/>
              </a:rPr>
              <a:t> </a:t>
            </a:r>
            <a:r>
              <a:rPr lang="en-US" sz="2500" dirty="0" err="1" smtClean="0">
                <a:solidFill>
                  <a:schemeClr val="accent6">
                    <a:lumMod val="50000"/>
                  </a:schemeClr>
                </a:solidFill>
                <a:latin typeface="Times New Roman" pitchFamily="18" charset="0"/>
                <a:cs typeface="Times New Roman" pitchFamily="18" charset="0"/>
              </a:rPr>
              <a:t>semua</a:t>
            </a:r>
            <a:r>
              <a:rPr lang="en-US" sz="2500" dirty="0" smtClean="0">
                <a:solidFill>
                  <a:schemeClr val="accent6">
                    <a:lumMod val="50000"/>
                  </a:schemeClr>
                </a:solidFill>
                <a:latin typeface="Times New Roman" pitchFamily="18" charset="0"/>
                <a:cs typeface="Times New Roman" pitchFamily="18" charset="0"/>
              </a:rPr>
              <a:t> </a:t>
            </a:r>
            <a:r>
              <a:rPr lang="en-US" sz="2500" dirty="0" err="1" smtClean="0">
                <a:solidFill>
                  <a:schemeClr val="accent6">
                    <a:lumMod val="50000"/>
                  </a:schemeClr>
                </a:solidFill>
                <a:latin typeface="Times New Roman" pitchFamily="18" charset="0"/>
                <a:cs typeface="Times New Roman" pitchFamily="18" charset="0"/>
              </a:rPr>
              <a:t>aktor</a:t>
            </a:r>
            <a:r>
              <a:rPr lang="en-US" sz="2500" dirty="0" smtClean="0">
                <a:solidFill>
                  <a:schemeClr val="accent6">
                    <a:lumMod val="50000"/>
                  </a:schemeClr>
                </a:solidFill>
                <a:latin typeface="Times New Roman" pitchFamily="18" charset="0"/>
                <a:cs typeface="Times New Roman" pitchFamily="18" charset="0"/>
              </a:rPr>
              <a:t> </a:t>
            </a:r>
            <a:r>
              <a:rPr lang="en-US" sz="2500" dirty="0" err="1" smtClean="0">
                <a:solidFill>
                  <a:schemeClr val="accent6">
                    <a:lumMod val="50000"/>
                  </a:schemeClr>
                </a:solidFill>
                <a:latin typeface="Times New Roman" pitchFamily="18" charset="0"/>
                <a:cs typeface="Times New Roman" pitchFamily="18" charset="0"/>
              </a:rPr>
              <a:t>adalah</a:t>
            </a:r>
            <a:r>
              <a:rPr lang="en-US" sz="2500" dirty="0" smtClean="0">
                <a:solidFill>
                  <a:schemeClr val="accent6">
                    <a:lumMod val="50000"/>
                  </a:schemeClr>
                </a:solidFill>
                <a:latin typeface="Times New Roman" pitchFamily="18" charset="0"/>
                <a:cs typeface="Times New Roman" pitchFamily="18" charset="0"/>
              </a:rPr>
              <a:t> </a:t>
            </a:r>
            <a:r>
              <a:rPr lang="en-US" sz="2500" dirty="0" err="1" smtClean="0">
                <a:solidFill>
                  <a:schemeClr val="accent6">
                    <a:lumMod val="50000"/>
                  </a:schemeClr>
                </a:solidFill>
                <a:latin typeface="Times New Roman" pitchFamily="18" charset="0"/>
                <a:cs typeface="Times New Roman" pitchFamily="18" charset="0"/>
              </a:rPr>
              <a:t>manusia</a:t>
            </a:r>
            <a:r>
              <a:rPr lang="en-US" sz="2500" dirty="0" smtClean="0">
                <a:solidFill>
                  <a:schemeClr val="accent6">
                    <a:lumMod val="50000"/>
                  </a:schemeClr>
                </a:solidFill>
                <a:latin typeface="Times New Roman" pitchFamily="18" charset="0"/>
                <a:cs typeface="Times New Roman" pitchFamily="18" charset="0"/>
              </a:rPr>
              <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bisa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saja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yang </a:t>
            </a:r>
            <a:r>
              <a:rPr lang="en-US" sz="2500" dirty="0" err="1" smtClean="0">
                <a:latin typeface="Times New Roman" pitchFamily="18" charset="0"/>
                <a:cs typeface="Times New Roman" pitchFamily="18" charset="0"/>
              </a:rPr>
              <a:t>berinteraksi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dibuat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sebagai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hal-hal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dibawah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bisa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pertimbangan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bergantung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melaksanakan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sesuatu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itu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itu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meminta</a:t>
            </a:r>
            <a:r>
              <a:rPr lang="en-US" sz="2500" dirty="0" smtClean="0">
                <a:latin typeface="Times New Roman" pitchFamily="18" charset="0"/>
                <a:cs typeface="Times New Roman" pitchFamily="18" charset="0"/>
              </a:rPr>
              <a:t> (</a:t>
            </a:r>
            <a:r>
              <a:rPr lang="en-US" sz="2500" i="1" dirty="0" smtClean="0">
                <a:latin typeface="Times New Roman" pitchFamily="18" charset="0"/>
                <a:cs typeface="Times New Roman" pitchFamily="18" charset="0"/>
              </a:rPr>
              <a:t>request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informasi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itu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penamaan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diberi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sesuai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PERAN-</a:t>
            </a:r>
            <a:r>
              <a:rPr lang="en-US" sz="2500" dirty="0" err="1" smtClean="0">
                <a:latin typeface="Times New Roman" pitchFamily="18" charset="0"/>
                <a:cs typeface="Times New Roman" pitchFamily="18" charset="0"/>
              </a:rPr>
              <a:t>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Contoh</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pencatatan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penjualan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
            </a:r>
            <a:r>
              <a:rPr lang="en-US" sz="2500" dirty="0" smtClean="0">
                <a:latin typeface="Times New Roman" pitchFamily="18" charset="0"/>
                <a:cs typeface="Times New Roman" pitchFamily="18" charset="0"/>
              </a:rPr>
              <a:t> Supermarket.</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228600"/>
          <a:ext cx="8534400" cy="6420818"/>
        </p:xfrm>
        <a:graphic>
          <a:graphicData uri="http://schemas.openxmlformats.org/drawingml/2006/table">
            <a:tbl>
              <a:tblPr firstRow="1" bandRow="1">
                <a:tableStyleId>{5C22544A-7EE6-4342-B048-85BDC9FD1C3A}</a:tableStyleId>
              </a:tblPr>
              <a:tblGrid>
                <a:gridCol w="3318933"/>
                <a:gridCol w="5215467"/>
              </a:tblGrid>
              <a:tr h="395117">
                <a:tc>
                  <a:txBody>
                    <a:bodyPr/>
                    <a:lstStyle/>
                    <a:p>
                      <a:pPr algn="ctr"/>
                      <a:r>
                        <a:rPr lang="en-US" sz="1600" dirty="0" err="1" smtClean="0">
                          <a:solidFill>
                            <a:schemeClr val="bg1"/>
                          </a:solidFill>
                        </a:rPr>
                        <a:t>Pertanyaan</a:t>
                      </a:r>
                      <a:endParaRPr lang="en-US" sz="1600" dirty="0">
                        <a:solidFill>
                          <a:schemeClr val="bg1"/>
                        </a:solidFill>
                      </a:endParaRPr>
                    </a:p>
                  </a:txBody>
                  <a:tcPr/>
                </a:tc>
                <a:tc>
                  <a:txBody>
                    <a:bodyPr/>
                    <a:lstStyle/>
                    <a:p>
                      <a:pPr algn="ctr"/>
                      <a:r>
                        <a:rPr lang="en-US" sz="1600" dirty="0" err="1" smtClean="0">
                          <a:solidFill>
                            <a:schemeClr val="bg1"/>
                          </a:solidFill>
                        </a:rPr>
                        <a:t>Analisis</a:t>
                      </a:r>
                      <a:endParaRPr lang="en-US" sz="1600" dirty="0">
                        <a:solidFill>
                          <a:schemeClr val="bg1"/>
                        </a:solidFill>
                      </a:endParaRPr>
                    </a:p>
                  </a:txBody>
                  <a:tcPr/>
                </a:tc>
              </a:tr>
              <a:tr h="1534463">
                <a:tc>
                  <a:txBody>
                    <a:bodyPr/>
                    <a:lstStyle/>
                    <a:p>
                      <a:pPr algn="just"/>
                      <a:r>
                        <a:rPr lang="en-US" sz="1600" dirty="0" err="1" smtClean="0">
                          <a:solidFill>
                            <a:schemeClr val="bg1"/>
                          </a:solidFill>
                        </a:rPr>
                        <a:t>Siapa</a:t>
                      </a:r>
                      <a:r>
                        <a:rPr lang="en-US" sz="1600" dirty="0" smtClean="0">
                          <a:solidFill>
                            <a:schemeClr val="bg1"/>
                          </a:solidFill>
                        </a:rPr>
                        <a:t> </a:t>
                      </a:r>
                      <a:r>
                        <a:rPr lang="en-US" sz="1600" dirty="0" err="1" smtClean="0">
                          <a:solidFill>
                            <a:schemeClr val="bg1"/>
                          </a:solidFill>
                        </a:rPr>
                        <a:t>sajakah</a:t>
                      </a:r>
                      <a:r>
                        <a:rPr lang="en-US" sz="1600" dirty="0" smtClean="0">
                          <a:solidFill>
                            <a:schemeClr val="bg1"/>
                          </a:solidFill>
                        </a:rPr>
                        <a:t> yang </a:t>
                      </a:r>
                      <a:r>
                        <a:rPr lang="en-US" sz="1600" dirty="0" err="1" smtClean="0">
                          <a:solidFill>
                            <a:schemeClr val="bg1"/>
                          </a:solidFill>
                        </a:rPr>
                        <a:t>berinteraksi</a:t>
                      </a:r>
                      <a:r>
                        <a:rPr lang="en-US" sz="1600" dirty="0" smtClean="0">
                          <a:solidFill>
                            <a:schemeClr val="bg1"/>
                          </a:solidFill>
                        </a:rPr>
                        <a:t> </a:t>
                      </a:r>
                      <a:r>
                        <a:rPr lang="en-US" sz="1600" dirty="0" err="1" smtClean="0">
                          <a:solidFill>
                            <a:schemeClr val="bg1"/>
                          </a:solidFill>
                        </a:rPr>
                        <a:t>dengan</a:t>
                      </a:r>
                      <a:r>
                        <a:rPr lang="en-US" sz="1600" dirty="0" smtClean="0">
                          <a:solidFill>
                            <a:schemeClr val="bg1"/>
                          </a:solidFill>
                        </a:rPr>
                        <a:t> </a:t>
                      </a:r>
                      <a:r>
                        <a:rPr lang="en-US" sz="1600" dirty="0" err="1" smtClean="0">
                          <a:solidFill>
                            <a:schemeClr val="bg1"/>
                          </a:solidFill>
                        </a:rPr>
                        <a:t>sistem</a:t>
                      </a:r>
                      <a:r>
                        <a:rPr lang="en-US" sz="1600" dirty="0" smtClean="0">
                          <a:solidFill>
                            <a:schemeClr val="bg1"/>
                          </a:solidFill>
                        </a:rPr>
                        <a:t> </a:t>
                      </a:r>
                      <a:r>
                        <a:rPr lang="en-US" sz="1600" dirty="0" err="1" smtClean="0">
                          <a:solidFill>
                            <a:schemeClr val="bg1"/>
                          </a:solidFill>
                        </a:rPr>
                        <a:t>pencatatan</a:t>
                      </a:r>
                      <a:r>
                        <a:rPr lang="en-US" sz="1600" dirty="0" smtClean="0">
                          <a:solidFill>
                            <a:schemeClr val="bg1"/>
                          </a:solidFill>
                        </a:rPr>
                        <a:t> </a:t>
                      </a:r>
                      <a:r>
                        <a:rPr lang="en-US" sz="1600" dirty="0" err="1" smtClean="0">
                          <a:solidFill>
                            <a:schemeClr val="bg1"/>
                          </a:solidFill>
                        </a:rPr>
                        <a:t>penjualan</a:t>
                      </a:r>
                      <a:r>
                        <a:rPr lang="en-US" sz="1600" dirty="0" smtClean="0">
                          <a:solidFill>
                            <a:schemeClr val="bg1"/>
                          </a:solidFill>
                        </a:rPr>
                        <a:t> </a:t>
                      </a:r>
                      <a:r>
                        <a:rPr lang="en-US" sz="1600" dirty="0" err="1" smtClean="0">
                          <a:solidFill>
                            <a:schemeClr val="bg1"/>
                          </a:solidFill>
                        </a:rPr>
                        <a:t>di</a:t>
                      </a:r>
                      <a:r>
                        <a:rPr lang="en-US" sz="1600" dirty="0" smtClean="0">
                          <a:solidFill>
                            <a:schemeClr val="bg1"/>
                          </a:solidFill>
                        </a:rPr>
                        <a:t> supermarket…?</a:t>
                      </a:r>
                      <a:endParaRPr lang="en-US" sz="1600" dirty="0">
                        <a:solidFill>
                          <a:schemeClr val="bg1"/>
                        </a:solidFill>
                      </a:endParaRPr>
                    </a:p>
                  </a:txBody>
                  <a:tcPr/>
                </a:tc>
                <a:tc>
                  <a:txBody>
                    <a:bodyPr/>
                    <a:lstStyle/>
                    <a:p>
                      <a:pPr algn="just">
                        <a:buFont typeface="Wingdings" pitchFamily="2" charset="2"/>
                        <a:buChar char="q"/>
                      </a:pPr>
                      <a:r>
                        <a:rPr lang="en-US" sz="1600" dirty="0" err="1" smtClean="0">
                          <a:solidFill>
                            <a:schemeClr val="bg1"/>
                          </a:solidFill>
                        </a:rPr>
                        <a:t>Bagian</a:t>
                      </a:r>
                      <a:r>
                        <a:rPr lang="en-US" sz="1600" dirty="0" smtClean="0">
                          <a:solidFill>
                            <a:schemeClr val="bg1"/>
                          </a:solidFill>
                        </a:rPr>
                        <a:t> yang </a:t>
                      </a:r>
                      <a:r>
                        <a:rPr lang="en-US" sz="1600" dirty="0" err="1" smtClean="0">
                          <a:solidFill>
                            <a:schemeClr val="bg1"/>
                          </a:solidFill>
                        </a:rPr>
                        <a:t>akan</a:t>
                      </a:r>
                      <a:r>
                        <a:rPr lang="en-US" sz="1600" dirty="0" smtClean="0">
                          <a:solidFill>
                            <a:schemeClr val="bg1"/>
                          </a:solidFill>
                        </a:rPr>
                        <a:t> </a:t>
                      </a:r>
                      <a:r>
                        <a:rPr lang="en-US" sz="1600" dirty="0" err="1" smtClean="0">
                          <a:solidFill>
                            <a:schemeClr val="bg1"/>
                          </a:solidFill>
                        </a:rPr>
                        <a:t>mencatat</a:t>
                      </a:r>
                      <a:r>
                        <a:rPr lang="en-US" sz="1600" dirty="0" smtClean="0">
                          <a:solidFill>
                            <a:schemeClr val="bg1"/>
                          </a:solidFill>
                        </a:rPr>
                        <a:t> </a:t>
                      </a:r>
                      <a:r>
                        <a:rPr lang="en-US" sz="1600" dirty="0" err="1" smtClean="0">
                          <a:solidFill>
                            <a:schemeClr val="bg1"/>
                          </a:solidFill>
                        </a:rPr>
                        <a:t>penjualan</a:t>
                      </a:r>
                      <a:r>
                        <a:rPr lang="en-US" sz="1600" dirty="0" smtClean="0">
                          <a:solidFill>
                            <a:schemeClr val="bg1"/>
                          </a:solidFill>
                        </a:rPr>
                        <a:t>     </a:t>
                      </a:r>
                      <a:r>
                        <a:rPr lang="en-US" sz="1600" dirty="0" err="1" smtClean="0">
                          <a:solidFill>
                            <a:schemeClr val="bg1"/>
                          </a:solidFill>
                        </a:rPr>
                        <a:t>barang</a:t>
                      </a:r>
                      <a:endParaRPr lang="en-US" sz="1600" dirty="0" smtClean="0">
                        <a:solidFill>
                          <a:schemeClr val="bg1"/>
                        </a:solidFill>
                      </a:endParaRPr>
                    </a:p>
                    <a:p>
                      <a:pPr algn="just">
                        <a:buFont typeface="Wingdings" pitchFamily="2" charset="2"/>
                        <a:buChar char="q"/>
                      </a:pPr>
                      <a:r>
                        <a:rPr lang="en-US" sz="1600" dirty="0" err="1" smtClean="0">
                          <a:solidFill>
                            <a:schemeClr val="bg1"/>
                          </a:solidFill>
                        </a:rPr>
                        <a:t>Bagian</a:t>
                      </a:r>
                      <a:r>
                        <a:rPr lang="en-US" sz="1600" dirty="0" smtClean="0">
                          <a:solidFill>
                            <a:schemeClr val="bg1"/>
                          </a:solidFill>
                        </a:rPr>
                        <a:t> yang </a:t>
                      </a:r>
                      <a:r>
                        <a:rPr lang="en-US" sz="1600" dirty="0" err="1" smtClean="0">
                          <a:solidFill>
                            <a:schemeClr val="bg1"/>
                          </a:solidFill>
                        </a:rPr>
                        <a:t>ingin</a:t>
                      </a:r>
                      <a:r>
                        <a:rPr lang="en-US" sz="1600" dirty="0" smtClean="0">
                          <a:solidFill>
                            <a:schemeClr val="bg1"/>
                          </a:solidFill>
                        </a:rPr>
                        <a:t> </a:t>
                      </a:r>
                      <a:r>
                        <a:rPr lang="en-US" sz="1600" dirty="0" err="1" smtClean="0">
                          <a:solidFill>
                            <a:schemeClr val="bg1"/>
                          </a:solidFill>
                        </a:rPr>
                        <a:t>tahu</a:t>
                      </a:r>
                      <a:r>
                        <a:rPr lang="en-US" sz="1600" dirty="0" smtClean="0">
                          <a:solidFill>
                            <a:schemeClr val="bg1"/>
                          </a:solidFill>
                        </a:rPr>
                        <a:t> </a:t>
                      </a:r>
                      <a:r>
                        <a:rPr lang="en-US" sz="1600" dirty="0" err="1" smtClean="0">
                          <a:solidFill>
                            <a:schemeClr val="bg1"/>
                          </a:solidFill>
                        </a:rPr>
                        <a:t>berapa</a:t>
                      </a:r>
                      <a:r>
                        <a:rPr lang="en-US" sz="1600" dirty="0" smtClean="0">
                          <a:solidFill>
                            <a:schemeClr val="bg1"/>
                          </a:solidFill>
                        </a:rPr>
                        <a:t> </a:t>
                      </a:r>
                      <a:r>
                        <a:rPr lang="en-US" sz="1600" dirty="0" err="1" smtClean="0">
                          <a:solidFill>
                            <a:schemeClr val="bg1"/>
                          </a:solidFill>
                        </a:rPr>
                        <a:t>besar</a:t>
                      </a:r>
                      <a:r>
                        <a:rPr lang="en-US" sz="1600" dirty="0" smtClean="0">
                          <a:solidFill>
                            <a:schemeClr val="bg1"/>
                          </a:solidFill>
                        </a:rPr>
                        <a:t> </a:t>
                      </a:r>
                      <a:r>
                        <a:rPr lang="en-US" sz="1600" dirty="0" err="1" smtClean="0">
                          <a:solidFill>
                            <a:schemeClr val="bg1"/>
                          </a:solidFill>
                        </a:rPr>
                        <a:t>keuntungan</a:t>
                      </a:r>
                      <a:r>
                        <a:rPr lang="en-US" sz="1600" dirty="0" smtClean="0">
                          <a:solidFill>
                            <a:schemeClr val="bg1"/>
                          </a:solidFill>
                        </a:rPr>
                        <a:t> yang </a:t>
                      </a:r>
                      <a:r>
                        <a:rPr lang="en-US" sz="1600" dirty="0" err="1" smtClean="0">
                          <a:solidFill>
                            <a:schemeClr val="bg1"/>
                          </a:solidFill>
                        </a:rPr>
                        <a:t>didapatkan</a:t>
                      </a:r>
                      <a:endParaRPr lang="en-US" sz="1600" dirty="0" smtClean="0">
                        <a:solidFill>
                          <a:schemeClr val="bg1"/>
                        </a:solidFill>
                      </a:endParaRPr>
                    </a:p>
                    <a:p>
                      <a:pPr algn="just">
                        <a:buFont typeface="Wingdings" pitchFamily="2" charset="2"/>
                        <a:buChar char="q"/>
                      </a:pPr>
                      <a:r>
                        <a:rPr lang="en-US" sz="1600" dirty="0" err="1" smtClean="0">
                          <a:solidFill>
                            <a:schemeClr val="bg1"/>
                          </a:solidFill>
                        </a:rPr>
                        <a:t>Bagian</a:t>
                      </a:r>
                      <a:r>
                        <a:rPr lang="en-US" sz="1600" dirty="0" smtClean="0">
                          <a:solidFill>
                            <a:schemeClr val="bg1"/>
                          </a:solidFill>
                        </a:rPr>
                        <a:t> yang </a:t>
                      </a:r>
                      <a:r>
                        <a:rPr lang="en-US" sz="1600" dirty="0" err="1" smtClean="0">
                          <a:solidFill>
                            <a:schemeClr val="bg1"/>
                          </a:solidFill>
                        </a:rPr>
                        <a:t>ingin</a:t>
                      </a:r>
                      <a:r>
                        <a:rPr lang="en-US" sz="1600" dirty="0" smtClean="0">
                          <a:solidFill>
                            <a:schemeClr val="bg1"/>
                          </a:solidFill>
                        </a:rPr>
                        <a:t> </a:t>
                      </a:r>
                      <a:r>
                        <a:rPr lang="en-US" sz="1600" dirty="0" err="1" smtClean="0">
                          <a:solidFill>
                            <a:schemeClr val="bg1"/>
                          </a:solidFill>
                        </a:rPr>
                        <a:t>tahu</a:t>
                      </a:r>
                      <a:r>
                        <a:rPr lang="en-US" sz="1600" dirty="0" smtClean="0">
                          <a:solidFill>
                            <a:schemeClr val="bg1"/>
                          </a:solidFill>
                        </a:rPr>
                        <a:t> </a:t>
                      </a:r>
                      <a:r>
                        <a:rPr lang="en-US" sz="1600" dirty="0" err="1" smtClean="0">
                          <a:solidFill>
                            <a:schemeClr val="bg1"/>
                          </a:solidFill>
                        </a:rPr>
                        <a:t>berapa</a:t>
                      </a:r>
                      <a:r>
                        <a:rPr lang="en-US" sz="1600" dirty="0" smtClean="0">
                          <a:solidFill>
                            <a:schemeClr val="bg1"/>
                          </a:solidFill>
                        </a:rPr>
                        <a:t> </a:t>
                      </a:r>
                      <a:r>
                        <a:rPr lang="en-US" sz="1600" dirty="0" err="1" smtClean="0">
                          <a:solidFill>
                            <a:schemeClr val="bg1"/>
                          </a:solidFill>
                        </a:rPr>
                        <a:t>banyak</a:t>
                      </a:r>
                      <a:r>
                        <a:rPr lang="en-US" sz="1600" dirty="0" smtClean="0">
                          <a:solidFill>
                            <a:schemeClr val="bg1"/>
                          </a:solidFill>
                        </a:rPr>
                        <a:t> </a:t>
                      </a:r>
                      <a:r>
                        <a:rPr lang="en-US" sz="1600" dirty="0" err="1" smtClean="0">
                          <a:solidFill>
                            <a:schemeClr val="bg1"/>
                          </a:solidFill>
                        </a:rPr>
                        <a:t>produk</a:t>
                      </a:r>
                      <a:r>
                        <a:rPr lang="en-US" sz="1600" dirty="0" smtClean="0">
                          <a:solidFill>
                            <a:schemeClr val="bg1"/>
                          </a:solidFill>
                        </a:rPr>
                        <a:t> yang </a:t>
                      </a:r>
                      <a:r>
                        <a:rPr lang="en-US" sz="1600" dirty="0" err="1" smtClean="0">
                          <a:solidFill>
                            <a:schemeClr val="bg1"/>
                          </a:solidFill>
                        </a:rPr>
                        <a:t>berkurang</a:t>
                      </a:r>
                      <a:endParaRPr lang="en-US" sz="1600" dirty="0" smtClean="0">
                        <a:solidFill>
                          <a:schemeClr val="bg1"/>
                        </a:solidFill>
                      </a:endParaRPr>
                    </a:p>
                  </a:txBody>
                  <a:tcPr/>
                </a:tc>
              </a:tr>
              <a:tr h="596950">
                <a:tc>
                  <a:txBody>
                    <a:bodyPr/>
                    <a:lstStyle/>
                    <a:p>
                      <a:pPr algn="just"/>
                      <a:r>
                        <a:rPr lang="en-US" sz="1600" dirty="0" err="1" smtClean="0">
                          <a:solidFill>
                            <a:schemeClr val="bg1"/>
                          </a:solidFill>
                        </a:rPr>
                        <a:t>Peran</a:t>
                      </a:r>
                      <a:r>
                        <a:rPr lang="en-US" sz="1600" dirty="0" smtClean="0">
                          <a:solidFill>
                            <a:schemeClr val="bg1"/>
                          </a:solidFill>
                        </a:rPr>
                        <a:t> </a:t>
                      </a:r>
                      <a:r>
                        <a:rPr lang="en-US" sz="1600" dirty="0" err="1" smtClean="0">
                          <a:solidFill>
                            <a:schemeClr val="bg1"/>
                          </a:solidFill>
                        </a:rPr>
                        <a:t>apa</a:t>
                      </a:r>
                      <a:r>
                        <a:rPr lang="en-US" sz="1600" dirty="0" smtClean="0">
                          <a:solidFill>
                            <a:schemeClr val="bg1"/>
                          </a:solidFill>
                        </a:rPr>
                        <a:t> </a:t>
                      </a:r>
                      <a:r>
                        <a:rPr lang="en-US" sz="1600" dirty="0" err="1" smtClean="0">
                          <a:solidFill>
                            <a:schemeClr val="bg1"/>
                          </a:solidFill>
                        </a:rPr>
                        <a:t>sajakah</a:t>
                      </a:r>
                      <a:r>
                        <a:rPr lang="en-US" sz="1600" baseline="0" dirty="0" smtClean="0">
                          <a:solidFill>
                            <a:schemeClr val="bg1"/>
                          </a:solidFill>
                        </a:rPr>
                        <a:t> yang </a:t>
                      </a:r>
                      <a:r>
                        <a:rPr lang="en-US" sz="1600" baseline="0" dirty="0" err="1" smtClean="0">
                          <a:solidFill>
                            <a:schemeClr val="bg1"/>
                          </a:solidFill>
                        </a:rPr>
                        <a:t>terlibat</a:t>
                      </a:r>
                      <a:r>
                        <a:rPr lang="en-US" sz="1600" baseline="0" dirty="0" smtClean="0">
                          <a:solidFill>
                            <a:schemeClr val="bg1"/>
                          </a:solidFill>
                        </a:rPr>
                        <a:t>..?</a:t>
                      </a:r>
                      <a:endParaRPr lang="en-US" sz="1600" dirty="0">
                        <a:solidFill>
                          <a:schemeClr val="bg1"/>
                        </a:solidFill>
                      </a:endParaRPr>
                    </a:p>
                  </a:txBody>
                  <a:tcPr/>
                </a:tc>
                <a:tc>
                  <a:txBody>
                    <a:bodyPr/>
                    <a:lstStyle/>
                    <a:p>
                      <a:pPr algn="just"/>
                      <a:r>
                        <a:rPr lang="en-US" sz="1600" dirty="0" err="1" smtClean="0">
                          <a:solidFill>
                            <a:schemeClr val="bg1"/>
                          </a:solidFill>
                        </a:rPr>
                        <a:t>Kasir</a:t>
                      </a:r>
                      <a:r>
                        <a:rPr lang="en-US" sz="1600" dirty="0" smtClean="0">
                          <a:solidFill>
                            <a:schemeClr val="bg1"/>
                          </a:solidFill>
                        </a:rPr>
                        <a:t>, </a:t>
                      </a:r>
                      <a:r>
                        <a:rPr lang="en-US" sz="1600" dirty="0" err="1" smtClean="0">
                          <a:solidFill>
                            <a:schemeClr val="bg1"/>
                          </a:solidFill>
                        </a:rPr>
                        <a:t>manajer</a:t>
                      </a:r>
                      <a:r>
                        <a:rPr lang="en-US" sz="1600" dirty="0" smtClean="0">
                          <a:solidFill>
                            <a:schemeClr val="bg1"/>
                          </a:solidFill>
                        </a:rPr>
                        <a:t>, </a:t>
                      </a:r>
                      <a:r>
                        <a:rPr lang="en-US" sz="1600" dirty="0" err="1" smtClean="0">
                          <a:solidFill>
                            <a:schemeClr val="bg1"/>
                          </a:solidFill>
                        </a:rPr>
                        <a:t>bagian</a:t>
                      </a:r>
                      <a:r>
                        <a:rPr lang="en-US" sz="1600" dirty="0" smtClean="0">
                          <a:solidFill>
                            <a:schemeClr val="bg1"/>
                          </a:solidFill>
                        </a:rPr>
                        <a:t> </a:t>
                      </a:r>
                      <a:r>
                        <a:rPr lang="en-US" sz="1600" dirty="0" err="1" smtClean="0">
                          <a:solidFill>
                            <a:schemeClr val="bg1"/>
                          </a:solidFill>
                        </a:rPr>
                        <a:t>gudang</a:t>
                      </a:r>
                      <a:endParaRPr lang="en-US" sz="1600" dirty="0">
                        <a:solidFill>
                          <a:schemeClr val="bg1"/>
                        </a:solidFill>
                      </a:endParaRPr>
                    </a:p>
                  </a:txBody>
                  <a:tcPr/>
                </a:tc>
              </a:tr>
              <a:tr h="2607730">
                <a:tc>
                  <a:txBody>
                    <a:bodyPr/>
                    <a:lstStyle/>
                    <a:p>
                      <a:pPr algn="just"/>
                      <a:r>
                        <a:rPr lang="en-US" sz="1600" dirty="0" err="1" smtClean="0">
                          <a:solidFill>
                            <a:schemeClr val="bg1"/>
                          </a:solidFill>
                        </a:rPr>
                        <a:t>Nilai</a:t>
                      </a:r>
                      <a:r>
                        <a:rPr lang="en-US" sz="1600" dirty="0" smtClean="0">
                          <a:solidFill>
                            <a:schemeClr val="bg1"/>
                          </a:solidFill>
                        </a:rPr>
                        <a:t> </a:t>
                      </a:r>
                      <a:r>
                        <a:rPr lang="en-US" sz="1600" dirty="0" err="1" smtClean="0">
                          <a:solidFill>
                            <a:schemeClr val="bg1"/>
                          </a:solidFill>
                        </a:rPr>
                        <a:t>apa</a:t>
                      </a:r>
                      <a:r>
                        <a:rPr lang="en-US" sz="1600" dirty="0" smtClean="0">
                          <a:solidFill>
                            <a:schemeClr val="bg1"/>
                          </a:solidFill>
                        </a:rPr>
                        <a:t> </a:t>
                      </a:r>
                      <a:r>
                        <a:rPr lang="en-US" sz="1600" dirty="0" err="1" smtClean="0">
                          <a:solidFill>
                            <a:schemeClr val="bg1"/>
                          </a:solidFill>
                        </a:rPr>
                        <a:t>sajakah</a:t>
                      </a:r>
                      <a:r>
                        <a:rPr lang="en-US" sz="1600" dirty="0" smtClean="0">
                          <a:solidFill>
                            <a:schemeClr val="bg1"/>
                          </a:solidFill>
                        </a:rPr>
                        <a:t> yang </a:t>
                      </a:r>
                      <a:r>
                        <a:rPr lang="en-US" sz="1600" dirty="0" err="1" smtClean="0">
                          <a:solidFill>
                            <a:schemeClr val="bg1"/>
                          </a:solidFill>
                        </a:rPr>
                        <a:t>akan</a:t>
                      </a:r>
                      <a:r>
                        <a:rPr lang="en-US" sz="1600" dirty="0" smtClean="0">
                          <a:solidFill>
                            <a:schemeClr val="bg1"/>
                          </a:solidFill>
                        </a:rPr>
                        <a:t> </a:t>
                      </a:r>
                      <a:r>
                        <a:rPr lang="en-US" sz="1600" dirty="0" err="1" smtClean="0">
                          <a:solidFill>
                            <a:schemeClr val="bg1"/>
                          </a:solidFill>
                        </a:rPr>
                        <a:t>diberikan</a:t>
                      </a:r>
                      <a:r>
                        <a:rPr lang="en-US" sz="1600" dirty="0" smtClean="0">
                          <a:solidFill>
                            <a:schemeClr val="bg1"/>
                          </a:solidFill>
                        </a:rPr>
                        <a:t> </a:t>
                      </a:r>
                      <a:r>
                        <a:rPr lang="en-US" sz="1600" dirty="0" err="1" smtClean="0">
                          <a:solidFill>
                            <a:schemeClr val="bg1"/>
                          </a:solidFill>
                        </a:rPr>
                        <a:t>sistem</a:t>
                      </a:r>
                      <a:r>
                        <a:rPr lang="en-US" sz="1600" baseline="0" dirty="0" smtClean="0">
                          <a:solidFill>
                            <a:schemeClr val="bg1"/>
                          </a:solidFill>
                        </a:rPr>
                        <a:t> </a:t>
                      </a:r>
                      <a:r>
                        <a:rPr lang="en-US" sz="1600" baseline="0" dirty="0" err="1" smtClean="0">
                          <a:solidFill>
                            <a:schemeClr val="bg1"/>
                          </a:solidFill>
                        </a:rPr>
                        <a:t>kepada</a:t>
                      </a:r>
                      <a:r>
                        <a:rPr lang="en-US" sz="1600" baseline="0" dirty="0" smtClean="0">
                          <a:solidFill>
                            <a:schemeClr val="bg1"/>
                          </a:solidFill>
                        </a:rPr>
                        <a:t> </a:t>
                      </a:r>
                      <a:r>
                        <a:rPr lang="en-US" sz="1600" baseline="0" dirty="0" err="1" smtClean="0">
                          <a:solidFill>
                            <a:schemeClr val="bg1"/>
                          </a:solidFill>
                        </a:rPr>
                        <a:t>aktor</a:t>
                      </a:r>
                      <a:r>
                        <a:rPr lang="en-US" sz="1600" baseline="0" dirty="0" smtClean="0">
                          <a:solidFill>
                            <a:schemeClr val="bg1"/>
                          </a:solidFill>
                        </a:rPr>
                        <a:t>..?</a:t>
                      </a:r>
                      <a:endParaRPr lang="en-US" sz="1600" dirty="0">
                        <a:solidFill>
                          <a:schemeClr val="bg1"/>
                        </a:solidFill>
                      </a:endParaRPr>
                    </a:p>
                  </a:txBody>
                  <a:tcPr/>
                </a:tc>
                <a:tc>
                  <a:txBody>
                    <a:bodyPr/>
                    <a:lstStyle/>
                    <a:p>
                      <a:pPr algn="just"/>
                      <a:r>
                        <a:rPr lang="en-US" sz="1600" b="1" dirty="0" err="1" smtClean="0">
                          <a:solidFill>
                            <a:schemeClr val="accent6">
                              <a:lumMod val="50000"/>
                            </a:schemeClr>
                          </a:solidFill>
                        </a:rPr>
                        <a:t>Nilai</a:t>
                      </a:r>
                      <a:r>
                        <a:rPr lang="en-US" sz="1600" b="1" dirty="0" smtClean="0">
                          <a:solidFill>
                            <a:schemeClr val="accent6">
                              <a:lumMod val="50000"/>
                            </a:schemeClr>
                          </a:solidFill>
                        </a:rPr>
                        <a:t> </a:t>
                      </a:r>
                      <a:r>
                        <a:rPr lang="en-US" sz="1600" b="1" dirty="0" err="1" smtClean="0">
                          <a:solidFill>
                            <a:schemeClr val="accent6">
                              <a:lumMod val="50000"/>
                            </a:schemeClr>
                          </a:solidFill>
                        </a:rPr>
                        <a:t>bagi</a:t>
                      </a:r>
                      <a:r>
                        <a:rPr lang="en-US" sz="1600" b="1" dirty="0" smtClean="0">
                          <a:solidFill>
                            <a:schemeClr val="accent6">
                              <a:lumMod val="50000"/>
                            </a:schemeClr>
                          </a:solidFill>
                        </a:rPr>
                        <a:t> </a:t>
                      </a:r>
                      <a:r>
                        <a:rPr lang="en-US" sz="1600" b="1" dirty="0" err="1" smtClean="0">
                          <a:solidFill>
                            <a:schemeClr val="accent6">
                              <a:lumMod val="50000"/>
                            </a:schemeClr>
                          </a:solidFill>
                        </a:rPr>
                        <a:t>kasir</a:t>
                      </a:r>
                      <a:r>
                        <a:rPr lang="en-US" sz="1600" b="1" dirty="0" smtClean="0">
                          <a:solidFill>
                            <a:schemeClr val="accent6">
                              <a:lumMod val="50000"/>
                            </a:schemeClr>
                          </a:solidFill>
                        </a:rPr>
                        <a:t> :</a:t>
                      </a:r>
                    </a:p>
                    <a:p>
                      <a:pPr algn="just">
                        <a:buFont typeface="Wingdings" pitchFamily="2" charset="2"/>
                        <a:buChar char="q"/>
                      </a:pPr>
                      <a:r>
                        <a:rPr lang="en-US" sz="1600" dirty="0" err="1" smtClean="0">
                          <a:solidFill>
                            <a:schemeClr val="bg1"/>
                          </a:solidFill>
                        </a:rPr>
                        <a:t>Ia</a:t>
                      </a:r>
                      <a:r>
                        <a:rPr lang="en-US" sz="1600" dirty="0" smtClean="0">
                          <a:solidFill>
                            <a:schemeClr val="bg1"/>
                          </a:solidFill>
                        </a:rPr>
                        <a:t> </a:t>
                      </a:r>
                      <a:r>
                        <a:rPr lang="en-US" sz="1600" dirty="0" err="1" smtClean="0">
                          <a:solidFill>
                            <a:schemeClr val="bg1"/>
                          </a:solidFill>
                        </a:rPr>
                        <a:t>akan</a:t>
                      </a:r>
                      <a:r>
                        <a:rPr lang="en-US" sz="1600" dirty="0" smtClean="0">
                          <a:solidFill>
                            <a:schemeClr val="bg1"/>
                          </a:solidFill>
                        </a:rPr>
                        <a:t> </a:t>
                      </a:r>
                      <a:r>
                        <a:rPr lang="en-US" sz="1600" dirty="0" err="1" smtClean="0">
                          <a:solidFill>
                            <a:schemeClr val="bg1"/>
                          </a:solidFill>
                        </a:rPr>
                        <a:t>mendapatkan</a:t>
                      </a:r>
                      <a:r>
                        <a:rPr lang="en-US" sz="1600" dirty="0" smtClean="0">
                          <a:solidFill>
                            <a:schemeClr val="bg1"/>
                          </a:solidFill>
                        </a:rPr>
                        <a:t> </a:t>
                      </a:r>
                      <a:r>
                        <a:rPr lang="en-US" sz="1600" dirty="0" err="1" smtClean="0">
                          <a:solidFill>
                            <a:schemeClr val="bg1"/>
                          </a:solidFill>
                        </a:rPr>
                        <a:t>struk</a:t>
                      </a:r>
                      <a:r>
                        <a:rPr lang="en-US" sz="1600" dirty="0" smtClean="0">
                          <a:solidFill>
                            <a:schemeClr val="bg1"/>
                          </a:solidFill>
                        </a:rPr>
                        <a:t> </a:t>
                      </a:r>
                      <a:r>
                        <a:rPr lang="en-US" sz="1600" dirty="0" err="1" smtClean="0">
                          <a:solidFill>
                            <a:schemeClr val="bg1"/>
                          </a:solidFill>
                        </a:rPr>
                        <a:t>belanja</a:t>
                      </a:r>
                      <a:endParaRPr lang="en-US" sz="1600" dirty="0" smtClean="0">
                        <a:solidFill>
                          <a:schemeClr val="bg1"/>
                        </a:solidFill>
                      </a:endParaRPr>
                    </a:p>
                    <a:p>
                      <a:pPr algn="just">
                        <a:buFont typeface="Wingdings" pitchFamily="2" charset="2"/>
                        <a:buChar char="q"/>
                      </a:pPr>
                      <a:r>
                        <a:rPr lang="en-US" sz="1600" dirty="0" smtClean="0">
                          <a:solidFill>
                            <a:schemeClr val="bg1"/>
                          </a:solidFill>
                        </a:rPr>
                        <a:t>Lama </a:t>
                      </a:r>
                      <a:r>
                        <a:rPr lang="en-US" sz="1600" dirty="0" err="1" smtClean="0">
                          <a:solidFill>
                            <a:schemeClr val="bg1"/>
                          </a:solidFill>
                        </a:rPr>
                        <a:t>aktivitas</a:t>
                      </a:r>
                      <a:r>
                        <a:rPr lang="en-US" sz="1600" dirty="0" smtClean="0">
                          <a:solidFill>
                            <a:schemeClr val="bg1"/>
                          </a:solidFill>
                        </a:rPr>
                        <a:t> </a:t>
                      </a:r>
                      <a:r>
                        <a:rPr lang="en-US" sz="1600" dirty="0" err="1" smtClean="0">
                          <a:solidFill>
                            <a:schemeClr val="bg1"/>
                          </a:solidFill>
                        </a:rPr>
                        <a:t>kerja</a:t>
                      </a:r>
                      <a:r>
                        <a:rPr lang="en-US" sz="1600" dirty="0" smtClean="0">
                          <a:solidFill>
                            <a:schemeClr val="bg1"/>
                          </a:solidFill>
                        </a:rPr>
                        <a:t> </a:t>
                      </a:r>
                      <a:r>
                        <a:rPr lang="en-US" sz="1600" dirty="0" err="1" smtClean="0">
                          <a:solidFill>
                            <a:schemeClr val="bg1"/>
                          </a:solidFill>
                        </a:rPr>
                        <a:t>akan</a:t>
                      </a:r>
                      <a:r>
                        <a:rPr lang="en-US" sz="1600" dirty="0" smtClean="0">
                          <a:solidFill>
                            <a:schemeClr val="bg1"/>
                          </a:solidFill>
                        </a:rPr>
                        <a:t> </a:t>
                      </a:r>
                      <a:r>
                        <a:rPr lang="en-US" sz="1600" dirty="0" err="1" smtClean="0">
                          <a:solidFill>
                            <a:schemeClr val="bg1"/>
                          </a:solidFill>
                        </a:rPr>
                        <a:t>terekan</a:t>
                      </a:r>
                      <a:r>
                        <a:rPr lang="en-US" sz="1600" dirty="0" smtClean="0">
                          <a:solidFill>
                            <a:schemeClr val="bg1"/>
                          </a:solidFill>
                        </a:rPr>
                        <a:t> </a:t>
                      </a:r>
                      <a:r>
                        <a:rPr lang="en-US" sz="1600" dirty="0" err="1" smtClean="0">
                          <a:solidFill>
                            <a:schemeClr val="bg1"/>
                          </a:solidFill>
                        </a:rPr>
                        <a:t>ke</a:t>
                      </a:r>
                      <a:r>
                        <a:rPr lang="en-US" sz="1600" dirty="0" smtClean="0">
                          <a:solidFill>
                            <a:schemeClr val="bg1"/>
                          </a:solidFill>
                        </a:rPr>
                        <a:t> </a:t>
                      </a:r>
                      <a:r>
                        <a:rPr lang="en-US" sz="1600" dirty="0" err="1" smtClean="0">
                          <a:solidFill>
                            <a:schemeClr val="bg1"/>
                          </a:solidFill>
                        </a:rPr>
                        <a:t>dalam</a:t>
                      </a:r>
                      <a:r>
                        <a:rPr lang="en-US" sz="1600" dirty="0" smtClean="0">
                          <a:solidFill>
                            <a:schemeClr val="bg1"/>
                          </a:solidFill>
                        </a:rPr>
                        <a:t> </a:t>
                      </a:r>
                      <a:r>
                        <a:rPr lang="en-US" sz="1600" dirty="0" err="1" smtClean="0">
                          <a:solidFill>
                            <a:schemeClr val="bg1"/>
                          </a:solidFill>
                        </a:rPr>
                        <a:t>sistem</a:t>
                      </a:r>
                      <a:endParaRPr lang="en-US" sz="1600" dirty="0" smtClean="0">
                        <a:solidFill>
                          <a:schemeClr val="bg1"/>
                        </a:solidFill>
                      </a:endParaRPr>
                    </a:p>
                    <a:p>
                      <a:pPr algn="just">
                        <a:buFont typeface="Wingdings" pitchFamily="2" charset="2"/>
                        <a:buNone/>
                      </a:pPr>
                      <a:r>
                        <a:rPr lang="en-US" sz="1600" b="1" dirty="0" err="1" smtClean="0">
                          <a:solidFill>
                            <a:schemeClr val="accent6">
                              <a:lumMod val="50000"/>
                            </a:schemeClr>
                          </a:solidFill>
                        </a:rPr>
                        <a:t>Nilai</a:t>
                      </a:r>
                      <a:r>
                        <a:rPr lang="en-US" sz="1600" b="1" dirty="0" smtClean="0">
                          <a:solidFill>
                            <a:schemeClr val="accent6">
                              <a:lumMod val="50000"/>
                            </a:schemeClr>
                          </a:solidFill>
                        </a:rPr>
                        <a:t> </a:t>
                      </a:r>
                      <a:r>
                        <a:rPr lang="en-US" sz="1600" b="1" dirty="0" err="1" smtClean="0">
                          <a:solidFill>
                            <a:schemeClr val="accent6">
                              <a:lumMod val="50000"/>
                            </a:schemeClr>
                          </a:solidFill>
                        </a:rPr>
                        <a:t>bagi</a:t>
                      </a:r>
                      <a:r>
                        <a:rPr lang="en-US" sz="1600" b="1" dirty="0" smtClean="0">
                          <a:solidFill>
                            <a:schemeClr val="accent6">
                              <a:lumMod val="50000"/>
                            </a:schemeClr>
                          </a:solidFill>
                        </a:rPr>
                        <a:t> </a:t>
                      </a:r>
                      <a:r>
                        <a:rPr lang="en-US" sz="1600" b="1" dirty="0" err="1" smtClean="0">
                          <a:solidFill>
                            <a:schemeClr val="accent6">
                              <a:lumMod val="50000"/>
                            </a:schemeClr>
                          </a:solidFill>
                        </a:rPr>
                        <a:t>manajer</a:t>
                      </a:r>
                      <a:r>
                        <a:rPr lang="en-US" sz="1600" b="1" dirty="0" smtClean="0">
                          <a:solidFill>
                            <a:schemeClr val="accent6">
                              <a:lumMod val="50000"/>
                            </a:schemeClr>
                          </a:solidFill>
                        </a:rPr>
                        <a:t> :</a:t>
                      </a:r>
                    </a:p>
                    <a:p>
                      <a:pPr algn="just">
                        <a:buFont typeface="Wingdings" pitchFamily="2" charset="2"/>
                        <a:buChar char="q"/>
                      </a:pPr>
                      <a:r>
                        <a:rPr lang="en-US" sz="1600" dirty="0" err="1" smtClean="0">
                          <a:solidFill>
                            <a:schemeClr val="bg1"/>
                          </a:solidFill>
                        </a:rPr>
                        <a:t>Ia</a:t>
                      </a:r>
                      <a:r>
                        <a:rPr lang="en-US" sz="1600" dirty="0" smtClean="0">
                          <a:solidFill>
                            <a:schemeClr val="bg1"/>
                          </a:solidFill>
                        </a:rPr>
                        <a:t> </a:t>
                      </a:r>
                      <a:r>
                        <a:rPr lang="en-US" sz="1600" dirty="0" err="1" smtClean="0">
                          <a:solidFill>
                            <a:schemeClr val="bg1"/>
                          </a:solidFill>
                        </a:rPr>
                        <a:t>perlu</a:t>
                      </a:r>
                      <a:r>
                        <a:rPr lang="en-US" sz="1600" baseline="0" dirty="0" smtClean="0">
                          <a:solidFill>
                            <a:schemeClr val="bg1"/>
                          </a:solidFill>
                        </a:rPr>
                        <a:t> </a:t>
                      </a:r>
                      <a:r>
                        <a:rPr lang="en-US" sz="1600" baseline="0" dirty="0" err="1" smtClean="0">
                          <a:solidFill>
                            <a:schemeClr val="bg1"/>
                          </a:solidFill>
                        </a:rPr>
                        <a:t>mengetahui</a:t>
                      </a:r>
                      <a:r>
                        <a:rPr lang="en-US" sz="1600" baseline="0" dirty="0" smtClean="0">
                          <a:solidFill>
                            <a:schemeClr val="bg1"/>
                          </a:solidFill>
                        </a:rPr>
                        <a:t> </a:t>
                      </a:r>
                      <a:r>
                        <a:rPr lang="en-US" sz="1600" baseline="0" dirty="0" err="1" smtClean="0">
                          <a:solidFill>
                            <a:schemeClr val="bg1"/>
                          </a:solidFill>
                        </a:rPr>
                        <a:t>laporan</a:t>
                      </a:r>
                      <a:r>
                        <a:rPr lang="en-US" sz="1600" baseline="0" dirty="0" smtClean="0">
                          <a:solidFill>
                            <a:schemeClr val="bg1"/>
                          </a:solidFill>
                        </a:rPr>
                        <a:t> </a:t>
                      </a:r>
                      <a:r>
                        <a:rPr lang="en-US" sz="1600" baseline="0" dirty="0" err="1" smtClean="0">
                          <a:solidFill>
                            <a:schemeClr val="bg1"/>
                          </a:solidFill>
                        </a:rPr>
                        <a:t>keuntungan</a:t>
                      </a:r>
                      <a:r>
                        <a:rPr lang="en-US" sz="1600" baseline="0" dirty="0" smtClean="0">
                          <a:solidFill>
                            <a:schemeClr val="bg1"/>
                          </a:solidFill>
                        </a:rPr>
                        <a:t> </a:t>
                      </a:r>
                      <a:r>
                        <a:rPr lang="en-US" sz="1600" baseline="0" dirty="0" err="1" smtClean="0">
                          <a:solidFill>
                            <a:schemeClr val="bg1"/>
                          </a:solidFill>
                        </a:rPr>
                        <a:t>dalam</a:t>
                      </a:r>
                      <a:r>
                        <a:rPr lang="en-US" sz="1600" baseline="0" dirty="0" smtClean="0">
                          <a:solidFill>
                            <a:schemeClr val="bg1"/>
                          </a:solidFill>
                        </a:rPr>
                        <a:t> </a:t>
                      </a:r>
                      <a:r>
                        <a:rPr lang="en-US" sz="1600" baseline="0" dirty="0" err="1" smtClean="0">
                          <a:solidFill>
                            <a:schemeClr val="bg1"/>
                          </a:solidFill>
                        </a:rPr>
                        <a:t>rentang</a:t>
                      </a:r>
                      <a:r>
                        <a:rPr lang="en-US" sz="1600" baseline="0" dirty="0" smtClean="0">
                          <a:solidFill>
                            <a:schemeClr val="bg1"/>
                          </a:solidFill>
                        </a:rPr>
                        <a:t> </a:t>
                      </a:r>
                      <a:r>
                        <a:rPr lang="en-US" sz="1600" baseline="0" dirty="0" err="1" smtClean="0">
                          <a:solidFill>
                            <a:schemeClr val="bg1"/>
                          </a:solidFill>
                        </a:rPr>
                        <a:t>waktu</a:t>
                      </a:r>
                      <a:r>
                        <a:rPr lang="en-US" sz="1600" baseline="0" dirty="0" smtClean="0">
                          <a:solidFill>
                            <a:schemeClr val="bg1"/>
                          </a:solidFill>
                        </a:rPr>
                        <a:t> </a:t>
                      </a:r>
                      <a:r>
                        <a:rPr lang="en-US" sz="1600" baseline="0" dirty="0" err="1" smtClean="0">
                          <a:solidFill>
                            <a:schemeClr val="bg1"/>
                          </a:solidFill>
                        </a:rPr>
                        <a:t>tertentu</a:t>
                      </a:r>
                      <a:r>
                        <a:rPr lang="en-US" sz="1600" baseline="0" dirty="0" smtClean="0">
                          <a:solidFill>
                            <a:schemeClr val="bg1"/>
                          </a:solidFill>
                        </a:rPr>
                        <a:t>.</a:t>
                      </a:r>
                    </a:p>
                    <a:p>
                      <a:pPr algn="just">
                        <a:buFont typeface="Wingdings" pitchFamily="2" charset="2"/>
                        <a:buNone/>
                      </a:pPr>
                      <a:r>
                        <a:rPr lang="en-US" sz="1600" b="1" baseline="0" dirty="0" err="1" smtClean="0">
                          <a:solidFill>
                            <a:schemeClr val="accent6">
                              <a:lumMod val="50000"/>
                            </a:schemeClr>
                          </a:solidFill>
                        </a:rPr>
                        <a:t>Nilai</a:t>
                      </a:r>
                      <a:r>
                        <a:rPr lang="en-US" sz="1600" b="1" baseline="0" dirty="0" smtClean="0">
                          <a:solidFill>
                            <a:schemeClr val="accent6">
                              <a:lumMod val="50000"/>
                            </a:schemeClr>
                          </a:solidFill>
                        </a:rPr>
                        <a:t> </a:t>
                      </a:r>
                      <a:r>
                        <a:rPr lang="en-US" sz="1600" b="1" baseline="0" dirty="0" err="1" smtClean="0">
                          <a:solidFill>
                            <a:schemeClr val="accent6">
                              <a:lumMod val="50000"/>
                            </a:schemeClr>
                          </a:solidFill>
                        </a:rPr>
                        <a:t>bagi</a:t>
                      </a:r>
                      <a:r>
                        <a:rPr lang="en-US" sz="1600" b="1" baseline="0" dirty="0" smtClean="0">
                          <a:solidFill>
                            <a:schemeClr val="accent6">
                              <a:lumMod val="50000"/>
                            </a:schemeClr>
                          </a:solidFill>
                        </a:rPr>
                        <a:t> </a:t>
                      </a:r>
                      <a:r>
                        <a:rPr lang="en-US" sz="1600" b="1" baseline="0" dirty="0" err="1" smtClean="0">
                          <a:solidFill>
                            <a:schemeClr val="accent6">
                              <a:lumMod val="50000"/>
                            </a:schemeClr>
                          </a:solidFill>
                        </a:rPr>
                        <a:t>bagian</a:t>
                      </a:r>
                      <a:r>
                        <a:rPr lang="en-US" sz="1600" b="1" baseline="0" dirty="0" smtClean="0">
                          <a:solidFill>
                            <a:schemeClr val="accent6">
                              <a:lumMod val="50000"/>
                            </a:schemeClr>
                          </a:solidFill>
                        </a:rPr>
                        <a:t> </a:t>
                      </a:r>
                      <a:r>
                        <a:rPr lang="en-US" sz="1600" b="1" baseline="0" dirty="0" err="1" smtClean="0">
                          <a:solidFill>
                            <a:schemeClr val="accent6">
                              <a:lumMod val="50000"/>
                            </a:schemeClr>
                          </a:solidFill>
                        </a:rPr>
                        <a:t>gudang</a:t>
                      </a:r>
                      <a:r>
                        <a:rPr lang="en-US" sz="1600" b="1" baseline="0" dirty="0" smtClean="0">
                          <a:solidFill>
                            <a:schemeClr val="accent6">
                              <a:lumMod val="50000"/>
                            </a:schemeClr>
                          </a:solidFill>
                        </a:rPr>
                        <a:t> :</a:t>
                      </a:r>
                    </a:p>
                    <a:p>
                      <a:pPr algn="just">
                        <a:buFont typeface="Wingdings" pitchFamily="2" charset="2"/>
                        <a:buChar char="q"/>
                      </a:pPr>
                      <a:r>
                        <a:rPr lang="en-US" sz="1600" baseline="0" dirty="0" err="1" smtClean="0">
                          <a:solidFill>
                            <a:schemeClr val="bg1"/>
                          </a:solidFill>
                        </a:rPr>
                        <a:t>Ia</a:t>
                      </a:r>
                      <a:r>
                        <a:rPr lang="en-US" sz="1600" baseline="0" dirty="0" smtClean="0">
                          <a:solidFill>
                            <a:schemeClr val="bg1"/>
                          </a:solidFill>
                        </a:rPr>
                        <a:t> </a:t>
                      </a:r>
                      <a:r>
                        <a:rPr lang="en-US" sz="1600" baseline="0" dirty="0" err="1" smtClean="0">
                          <a:solidFill>
                            <a:schemeClr val="bg1"/>
                          </a:solidFill>
                        </a:rPr>
                        <a:t>perlu</a:t>
                      </a:r>
                      <a:r>
                        <a:rPr lang="en-US" sz="1600" baseline="0" dirty="0" smtClean="0">
                          <a:solidFill>
                            <a:schemeClr val="bg1"/>
                          </a:solidFill>
                        </a:rPr>
                        <a:t> </a:t>
                      </a:r>
                      <a:r>
                        <a:rPr lang="en-US" sz="1600" baseline="0" dirty="0" err="1" smtClean="0">
                          <a:solidFill>
                            <a:schemeClr val="bg1"/>
                          </a:solidFill>
                        </a:rPr>
                        <a:t>mengetahui</a:t>
                      </a:r>
                      <a:r>
                        <a:rPr lang="en-US" sz="1600" baseline="0" dirty="0" smtClean="0">
                          <a:solidFill>
                            <a:schemeClr val="bg1"/>
                          </a:solidFill>
                        </a:rPr>
                        <a:t> </a:t>
                      </a:r>
                      <a:r>
                        <a:rPr lang="en-US" sz="1600" baseline="0" dirty="0" err="1" smtClean="0">
                          <a:solidFill>
                            <a:schemeClr val="bg1"/>
                          </a:solidFill>
                        </a:rPr>
                        <a:t>produk</a:t>
                      </a:r>
                      <a:r>
                        <a:rPr lang="en-US" sz="1600" baseline="0" dirty="0" smtClean="0">
                          <a:solidFill>
                            <a:schemeClr val="bg1"/>
                          </a:solidFill>
                        </a:rPr>
                        <a:t> </a:t>
                      </a:r>
                      <a:r>
                        <a:rPr lang="en-US" sz="1600" baseline="0" dirty="0" err="1" smtClean="0">
                          <a:solidFill>
                            <a:schemeClr val="bg1"/>
                          </a:solidFill>
                        </a:rPr>
                        <a:t>apa</a:t>
                      </a:r>
                      <a:r>
                        <a:rPr lang="en-US" sz="1600" baseline="0" dirty="0" smtClean="0">
                          <a:solidFill>
                            <a:schemeClr val="bg1"/>
                          </a:solidFill>
                        </a:rPr>
                        <a:t> </a:t>
                      </a:r>
                      <a:r>
                        <a:rPr lang="en-US" sz="1600" baseline="0" dirty="0" err="1" smtClean="0">
                          <a:solidFill>
                            <a:schemeClr val="bg1"/>
                          </a:solidFill>
                        </a:rPr>
                        <a:t>saja</a:t>
                      </a:r>
                      <a:r>
                        <a:rPr lang="en-US" sz="1600" baseline="0" dirty="0" smtClean="0">
                          <a:solidFill>
                            <a:schemeClr val="bg1"/>
                          </a:solidFill>
                        </a:rPr>
                        <a:t> yang </a:t>
                      </a:r>
                      <a:r>
                        <a:rPr lang="en-US" sz="1600" baseline="0" dirty="0" err="1" smtClean="0">
                          <a:solidFill>
                            <a:schemeClr val="bg1"/>
                          </a:solidFill>
                        </a:rPr>
                        <a:t>berkurang</a:t>
                      </a:r>
                      <a:endParaRPr lang="en-US" sz="1600" dirty="0">
                        <a:solidFill>
                          <a:schemeClr val="bg1"/>
                        </a:solidFill>
                      </a:endParaRPr>
                    </a:p>
                  </a:txBody>
                  <a:tcPr/>
                </a:tc>
              </a:tr>
              <a:tr h="1266541">
                <a:tc>
                  <a:txBody>
                    <a:bodyPr/>
                    <a:lstStyle/>
                    <a:p>
                      <a:pPr algn="just"/>
                      <a:r>
                        <a:rPr lang="en-US" sz="1600" dirty="0" err="1" smtClean="0">
                          <a:solidFill>
                            <a:schemeClr val="bg1"/>
                          </a:solidFill>
                        </a:rPr>
                        <a:t>Apakah</a:t>
                      </a:r>
                      <a:r>
                        <a:rPr lang="en-US" sz="1600" dirty="0" smtClean="0">
                          <a:solidFill>
                            <a:schemeClr val="bg1"/>
                          </a:solidFill>
                        </a:rPr>
                        <a:t> </a:t>
                      </a:r>
                      <a:r>
                        <a:rPr lang="en-US" sz="1600" dirty="0" err="1" smtClean="0">
                          <a:solidFill>
                            <a:schemeClr val="bg1"/>
                          </a:solidFill>
                        </a:rPr>
                        <a:t>sistem</a:t>
                      </a:r>
                      <a:r>
                        <a:rPr lang="en-US" sz="1600" dirty="0" smtClean="0">
                          <a:solidFill>
                            <a:schemeClr val="bg1"/>
                          </a:solidFill>
                        </a:rPr>
                        <a:t> </a:t>
                      </a:r>
                      <a:r>
                        <a:rPr lang="en-US" sz="1600" dirty="0" err="1" smtClean="0">
                          <a:solidFill>
                            <a:schemeClr val="bg1"/>
                          </a:solidFill>
                        </a:rPr>
                        <a:t>pencatan</a:t>
                      </a:r>
                      <a:r>
                        <a:rPr lang="en-US" sz="1600" dirty="0" smtClean="0">
                          <a:solidFill>
                            <a:schemeClr val="bg1"/>
                          </a:solidFill>
                        </a:rPr>
                        <a:t> </a:t>
                      </a:r>
                      <a:r>
                        <a:rPr lang="en-US" sz="1600" dirty="0" err="1" smtClean="0">
                          <a:solidFill>
                            <a:schemeClr val="bg1"/>
                          </a:solidFill>
                        </a:rPr>
                        <a:t>penjualan</a:t>
                      </a:r>
                      <a:r>
                        <a:rPr lang="en-US" sz="1600" dirty="0" smtClean="0">
                          <a:solidFill>
                            <a:schemeClr val="bg1"/>
                          </a:solidFill>
                        </a:rPr>
                        <a:t> </a:t>
                      </a:r>
                      <a:r>
                        <a:rPr lang="en-US" sz="1600" dirty="0" err="1" smtClean="0">
                          <a:solidFill>
                            <a:schemeClr val="bg1"/>
                          </a:solidFill>
                        </a:rPr>
                        <a:t>bergantung</a:t>
                      </a:r>
                      <a:r>
                        <a:rPr lang="en-US" sz="1600" dirty="0" smtClean="0">
                          <a:solidFill>
                            <a:schemeClr val="bg1"/>
                          </a:solidFill>
                        </a:rPr>
                        <a:t> </a:t>
                      </a:r>
                      <a:r>
                        <a:rPr lang="en-US" sz="1600" dirty="0" err="1" smtClean="0">
                          <a:solidFill>
                            <a:schemeClr val="bg1"/>
                          </a:solidFill>
                        </a:rPr>
                        <a:t>pada</a:t>
                      </a:r>
                      <a:r>
                        <a:rPr lang="en-US" sz="1600" dirty="0" smtClean="0">
                          <a:solidFill>
                            <a:schemeClr val="bg1"/>
                          </a:solidFill>
                        </a:rPr>
                        <a:t> </a:t>
                      </a:r>
                      <a:r>
                        <a:rPr lang="en-US" sz="1600" dirty="0" err="1" smtClean="0">
                          <a:solidFill>
                            <a:schemeClr val="bg1"/>
                          </a:solidFill>
                        </a:rPr>
                        <a:t>sesuatu</a:t>
                      </a:r>
                      <a:r>
                        <a:rPr lang="en-US" sz="1600" dirty="0" smtClean="0">
                          <a:solidFill>
                            <a:schemeClr val="bg1"/>
                          </a:solidFill>
                        </a:rPr>
                        <a:t>..?</a:t>
                      </a:r>
                      <a:endParaRPr lang="en-US" sz="1600" dirty="0">
                        <a:solidFill>
                          <a:schemeClr val="bg1"/>
                        </a:solidFill>
                      </a:endParaRPr>
                    </a:p>
                  </a:txBody>
                  <a:tcPr/>
                </a:tc>
                <a:tc>
                  <a:txBody>
                    <a:bodyPr/>
                    <a:lstStyle/>
                    <a:p>
                      <a:pPr algn="just"/>
                      <a:r>
                        <a:rPr lang="en-US" sz="1600" dirty="0" smtClean="0">
                          <a:solidFill>
                            <a:schemeClr val="bg1"/>
                          </a:solidFill>
                        </a:rPr>
                        <a:t>Printer :</a:t>
                      </a:r>
                    </a:p>
                    <a:p>
                      <a:pPr algn="just"/>
                      <a:r>
                        <a:rPr lang="en-US" sz="1600" dirty="0" err="1" smtClean="0">
                          <a:solidFill>
                            <a:schemeClr val="bg1"/>
                          </a:solidFill>
                        </a:rPr>
                        <a:t>Untuk</a:t>
                      </a:r>
                      <a:r>
                        <a:rPr lang="en-US" sz="1600" dirty="0" smtClean="0">
                          <a:solidFill>
                            <a:schemeClr val="bg1"/>
                          </a:solidFill>
                        </a:rPr>
                        <a:t> </a:t>
                      </a:r>
                      <a:r>
                        <a:rPr lang="en-US" sz="1600" dirty="0" err="1" smtClean="0">
                          <a:solidFill>
                            <a:schemeClr val="bg1"/>
                          </a:solidFill>
                        </a:rPr>
                        <a:t>mencetak</a:t>
                      </a:r>
                      <a:r>
                        <a:rPr lang="en-US" sz="1600" baseline="0" dirty="0" smtClean="0">
                          <a:solidFill>
                            <a:schemeClr val="bg1"/>
                          </a:solidFill>
                        </a:rPr>
                        <a:t> </a:t>
                      </a:r>
                      <a:r>
                        <a:rPr lang="en-US" sz="1600" baseline="0" dirty="0" err="1" smtClean="0">
                          <a:solidFill>
                            <a:schemeClr val="bg1"/>
                          </a:solidFill>
                        </a:rPr>
                        <a:t>struk</a:t>
                      </a:r>
                      <a:r>
                        <a:rPr lang="en-US" sz="1600" baseline="0" dirty="0" smtClean="0">
                          <a:solidFill>
                            <a:schemeClr val="bg1"/>
                          </a:solidFill>
                        </a:rPr>
                        <a:t> </a:t>
                      </a:r>
                      <a:r>
                        <a:rPr lang="en-US" sz="1600" baseline="0" dirty="0" err="1" smtClean="0">
                          <a:solidFill>
                            <a:schemeClr val="bg1"/>
                          </a:solidFill>
                        </a:rPr>
                        <a:t>Mesin</a:t>
                      </a:r>
                      <a:r>
                        <a:rPr lang="en-US" sz="1600" baseline="0" dirty="0" smtClean="0">
                          <a:solidFill>
                            <a:schemeClr val="bg1"/>
                          </a:solidFill>
                        </a:rPr>
                        <a:t> debit ATM</a:t>
                      </a:r>
                    </a:p>
                    <a:p>
                      <a:pPr algn="just"/>
                      <a:r>
                        <a:rPr lang="en-US" sz="1600" baseline="0" dirty="0" err="1" smtClean="0">
                          <a:solidFill>
                            <a:schemeClr val="bg1"/>
                          </a:solidFill>
                        </a:rPr>
                        <a:t>Untuk</a:t>
                      </a:r>
                      <a:r>
                        <a:rPr lang="en-US" sz="1600" baseline="0" dirty="0" smtClean="0">
                          <a:solidFill>
                            <a:schemeClr val="bg1"/>
                          </a:solidFill>
                        </a:rPr>
                        <a:t> </a:t>
                      </a:r>
                      <a:r>
                        <a:rPr lang="en-US" sz="1600" baseline="0" dirty="0" err="1" smtClean="0">
                          <a:solidFill>
                            <a:schemeClr val="bg1"/>
                          </a:solidFill>
                        </a:rPr>
                        <a:t>menarik</a:t>
                      </a:r>
                      <a:r>
                        <a:rPr lang="en-US" sz="1600" baseline="0" dirty="0" smtClean="0">
                          <a:solidFill>
                            <a:schemeClr val="bg1"/>
                          </a:solidFill>
                        </a:rPr>
                        <a:t> </a:t>
                      </a:r>
                      <a:r>
                        <a:rPr lang="en-US" sz="1600" baseline="0" dirty="0" err="1" smtClean="0">
                          <a:solidFill>
                            <a:schemeClr val="bg1"/>
                          </a:solidFill>
                        </a:rPr>
                        <a:t>sejumlah</a:t>
                      </a:r>
                      <a:r>
                        <a:rPr lang="en-US" sz="1600" baseline="0" dirty="0" smtClean="0">
                          <a:solidFill>
                            <a:schemeClr val="bg1"/>
                          </a:solidFill>
                        </a:rPr>
                        <a:t> </a:t>
                      </a:r>
                      <a:r>
                        <a:rPr lang="en-US" sz="1600" baseline="0" dirty="0" err="1" smtClean="0">
                          <a:solidFill>
                            <a:schemeClr val="bg1"/>
                          </a:solidFill>
                        </a:rPr>
                        <a:t>uang</a:t>
                      </a:r>
                      <a:r>
                        <a:rPr lang="en-US" sz="1600" baseline="0" dirty="0" smtClean="0">
                          <a:solidFill>
                            <a:schemeClr val="bg1"/>
                          </a:solidFill>
                        </a:rPr>
                        <a:t> </a:t>
                      </a:r>
                      <a:r>
                        <a:rPr lang="en-US" sz="1600" baseline="0" dirty="0" err="1" smtClean="0">
                          <a:solidFill>
                            <a:schemeClr val="bg1"/>
                          </a:solidFill>
                        </a:rPr>
                        <a:t>pada</a:t>
                      </a:r>
                      <a:r>
                        <a:rPr lang="en-US" sz="1600" baseline="0" dirty="0" smtClean="0">
                          <a:solidFill>
                            <a:schemeClr val="bg1"/>
                          </a:solidFill>
                        </a:rPr>
                        <a:t> account </a:t>
                      </a:r>
                      <a:r>
                        <a:rPr lang="en-US" sz="1600" baseline="0" dirty="0" err="1" smtClean="0">
                          <a:solidFill>
                            <a:schemeClr val="bg1"/>
                          </a:solidFill>
                        </a:rPr>
                        <a:t>seseorang</a:t>
                      </a:r>
                      <a:endParaRPr lang="en-US" sz="1600" dirty="0">
                        <a:solidFill>
                          <a:schemeClr val="bg1"/>
                        </a:solidFill>
                      </a:endParaRPr>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pencatatan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penjualan</a:t>
            </a:r>
            <a:r>
              <a:rPr lang="en-US" sz="2500" dirty="0" smtClean="0">
                <a:latin typeface="Times New Roman" pitchFamily="18" charset="0"/>
                <a:cs typeface="Times New Roman" pitchFamily="18" charset="0"/>
              </a:rPr>
              <a:t> supermarket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kasir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manajer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gudang</a:t>
            </a:r>
            <a:r>
              <a:rPr lang="en-US" sz="2500" dirty="0" smtClean="0">
                <a:latin typeface="Times New Roman" pitchFamily="18" charset="0"/>
                <a:cs typeface="Times New Roman" pitchFamily="18" charset="0"/>
              </a:rPr>
              <a:t>, printer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ATM.</a:t>
            </a:r>
          </a:p>
          <a:p>
            <a:pPr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memperhatikan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tabel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pertanyaan</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muncul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mengapa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struk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belanja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nilai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kasir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bukannya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pelanggan</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Struk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belanja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memang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nilai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pelanggan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namun</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diingat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pelanggan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tidak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berinteraksi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langsung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kasirlah</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berinteraksi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langsung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Pelanggan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mendapatkan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nilainya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melalui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kasir</a:t>
            </a:r>
            <a:r>
              <a:rPr lang="en-US" sz="2500" dirty="0" smtClean="0">
                <a:latin typeface="Times New Roman" pitchFamily="18" charset="0"/>
                <a:cs typeface="Times New Roman" pitchFamily="18" charset="0"/>
              </a:rPr>
              <a:t>.</a:t>
            </a:r>
          </a:p>
          <a:p>
            <a:pPr algn="just">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dibangun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menyediakan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kebutuhan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nanti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stekeholder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menentukan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bahwa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pencatatan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penjualan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berinteraksi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pelanggan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diataspun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tentu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saja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berubah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Inilah</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dimaksud</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batasan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p>
          <a:p>
            <a:pPr algn="just">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latin typeface="Times New Roman" pitchFamily="18" charset="0"/>
                <a:cs typeface="Times New Roman" pitchFamily="18" charset="0"/>
              </a:rPr>
              <a:t>Menemukan</a:t>
            </a:r>
            <a:r>
              <a:rPr lang="en-US" dirty="0" smtClean="0">
                <a:latin typeface="Times New Roman" pitchFamily="18" charset="0"/>
                <a:cs typeface="Times New Roman" pitchFamily="18" charset="0"/>
              </a:rPr>
              <a:t> Use 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sedah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berhasil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menemukan</a:t>
            </a:r>
            <a:r>
              <a:rPr lang="en-US" sz="2500" dirty="0" smtClean="0">
                <a:latin typeface="Times New Roman" pitchFamily="18" charset="0"/>
                <a:cs typeface="Times New Roman" pitchFamily="18" charset="0"/>
              </a:rPr>
              <a:t> use case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mudah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dilakukan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use case </a:t>
            </a:r>
            <a:r>
              <a:rPr lang="en-US" sz="2500" dirty="0" err="1" smtClean="0">
                <a:latin typeface="Times New Roman" pitchFamily="18" charset="0"/>
                <a:cs typeface="Times New Roman" pitchFamily="18" charset="0"/>
              </a:rPr>
              <a:t>harus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mendeskripsikan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pekerjaan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dimana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pekerjaan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tersebut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memberikan</a:t>
            </a:r>
            <a:r>
              <a:rPr lang="en-US" sz="2500" dirty="0" smtClean="0">
                <a:latin typeface="Times New Roman" pitchFamily="18" charset="0"/>
                <a:cs typeface="Times New Roman" pitchFamily="18" charset="0"/>
              </a:rPr>
              <a:t> NILAI yang </a:t>
            </a:r>
            <a:r>
              <a:rPr lang="en-US" sz="2500" dirty="0" err="1" smtClean="0">
                <a:latin typeface="Times New Roman" pitchFamily="18" charset="0"/>
                <a:cs typeface="Times New Roman" pitchFamily="18" charset="0"/>
              </a:rPr>
              <a:t>bermanfaat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Pengertian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penting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diingat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karena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menentukan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bahwa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use case </a:t>
            </a:r>
            <a:r>
              <a:rPr lang="en-US" sz="2500" dirty="0" err="1" smtClean="0">
                <a:latin typeface="Times New Roman" pitchFamily="18" charset="0"/>
                <a:cs typeface="Times New Roman" pitchFamily="18" charset="0"/>
              </a:rPr>
              <a:t>tidak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terlalu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kecil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Karena</a:t>
            </a:r>
            <a:r>
              <a:rPr lang="en-US" sz="2500" dirty="0" smtClean="0">
                <a:latin typeface="Times New Roman" pitchFamily="18" charset="0"/>
                <a:cs typeface="Times New Roman" pitchFamily="18" charset="0"/>
              </a:rPr>
              <a:t> use case yang </a:t>
            </a:r>
            <a:r>
              <a:rPr lang="en-US" sz="2500" dirty="0" err="1" smtClean="0">
                <a:latin typeface="Times New Roman" pitchFamily="18" charset="0"/>
                <a:cs typeface="Times New Roman" pitchFamily="18" charset="0"/>
              </a:rPr>
              <a:t>terlalu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kecil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memberikan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nilai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solidFill>
            <a:schemeClr val="bg2"/>
          </a:solidFill>
          <a:ln>
            <a:solidFill>
              <a:schemeClr val="bg1"/>
            </a:solidFill>
          </a:ln>
        </p:spPr>
        <p:txBody>
          <a:bodyPr>
            <a:normAutofit/>
          </a:bodyPr>
          <a:lstStyle/>
          <a:p>
            <a:pPr algn="ctr"/>
            <a:r>
              <a:rPr lang="en-US" sz="2500" dirty="0" err="1" smtClean="0">
                <a:solidFill>
                  <a:schemeClr val="bg1"/>
                </a:solidFill>
                <a:effectLst/>
                <a:latin typeface="Times New Roman" pitchFamily="18" charset="0"/>
                <a:cs typeface="Times New Roman" pitchFamily="18" charset="0"/>
              </a:rPr>
              <a:t>Untuk</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menemukan</a:t>
            </a:r>
            <a:r>
              <a:rPr lang="en-US" sz="2500" dirty="0" smtClean="0">
                <a:solidFill>
                  <a:schemeClr val="bg1"/>
                </a:solidFill>
                <a:effectLst/>
                <a:latin typeface="Times New Roman" pitchFamily="18" charset="0"/>
                <a:cs typeface="Times New Roman" pitchFamily="18" charset="0"/>
              </a:rPr>
              <a:t> use case, </a:t>
            </a:r>
            <a:r>
              <a:rPr lang="en-US" sz="2500" dirty="0" err="1" smtClean="0">
                <a:solidFill>
                  <a:schemeClr val="bg1"/>
                </a:solidFill>
                <a:effectLst/>
                <a:latin typeface="Times New Roman" pitchFamily="18" charset="0"/>
                <a:cs typeface="Times New Roman" pitchFamily="18" charset="0"/>
              </a:rPr>
              <a:t>mulailah</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dari</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sudut</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pandang</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aktor</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misalnya</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dengan</a:t>
            </a:r>
            <a:r>
              <a:rPr lang="en-US" sz="2500" dirty="0" smtClean="0">
                <a:solidFill>
                  <a:schemeClr val="bg1"/>
                </a:solidFill>
                <a:effectLst/>
                <a:latin typeface="Times New Roman" pitchFamily="18" charset="0"/>
                <a:cs typeface="Times New Roman" pitchFamily="18" charset="0"/>
              </a:rPr>
              <a:t> </a:t>
            </a:r>
            <a:r>
              <a:rPr lang="en-US" sz="2500" dirty="0" err="1" smtClean="0">
                <a:solidFill>
                  <a:schemeClr val="bg1"/>
                </a:solidFill>
                <a:effectLst/>
                <a:latin typeface="Times New Roman" pitchFamily="18" charset="0"/>
                <a:cs typeface="Times New Roman" pitchFamily="18" charset="0"/>
              </a:rPr>
              <a:t>bertanya</a:t>
            </a:r>
            <a:r>
              <a:rPr lang="en-US" sz="2500" dirty="0">
                <a:solidFill>
                  <a:schemeClr val="bg1"/>
                </a:solidFill>
                <a:effectLst/>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1676400"/>
          </a:xfrm>
        </p:spPr>
        <p:txBody>
          <a:bodyPr>
            <a:noAutofit/>
          </a:bodyPr>
          <a:lstStyle/>
          <a:p>
            <a:r>
              <a:rPr lang="en-US" sz="2500" dirty="0" err="1" smtClean="0">
                <a:latin typeface="Times New Roman" pitchFamily="18" charset="0"/>
                <a:cs typeface="Times New Roman" pitchFamily="18" charset="0"/>
              </a:rPr>
              <a:t>Informasi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apa</a:t>
            </a:r>
            <a:r>
              <a:rPr lang="id-ID"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sajakah</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didapatkan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a:t>
            </a:r>
          </a:p>
          <a:p>
            <a:r>
              <a:rPr lang="en-US" sz="2500" dirty="0" err="1" smtClean="0">
                <a:latin typeface="Times New Roman" pitchFamily="18" charset="0"/>
                <a:cs typeface="Times New Roman" pitchFamily="18" charset="0"/>
              </a:rPr>
              <a:t>Apakah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kejadian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diberitahukan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aktor</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
        <p:nvSpPr>
          <p:cNvPr id="4" name="Title 1"/>
          <p:cNvSpPr txBox="1">
            <a:spLocks/>
          </p:cNvSpPr>
          <p:nvPr/>
        </p:nvSpPr>
        <p:spPr>
          <a:xfrm>
            <a:off x="533400" y="3657600"/>
            <a:ext cx="82296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Sedangkan</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dari</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sudut</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pandang</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sistem</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misalnya</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dengan</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pertanyaan</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sebagai</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US" sz="2400" b="1" i="0" u="none" strike="noStrike" kern="1200" cap="none" spc="0" normalizeH="0" baseline="0" noProof="0" dirty="0" err="1" smtClean="0">
                <a:ln>
                  <a:noFill/>
                </a:ln>
                <a:solidFill>
                  <a:schemeClr val="bg1"/>
                </a:solidFill>
                <a:effectLst/>
                <a:uLnTx/>
                <a:uFillTx/>
                <a:latin typeface="Times New Roman" pitchFamily="18" charset="0"/>
                <a:ea typeface="+mj-ea"/>
                <a:cs typeface="Times New Roman" pitchFamily="18" charset="0"/>
              </a:rPr>
              <a:t>berikut</a:t>
            </a:r>
            <a:r>
              <a:rPr kumimoji="0" lang="en-US" sz="24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p>
        </p:txBody>
      </p:sp>
      <p:sp>
        <p:nvSpPr>
          <p:cNvPr id="5" name="Content Placeholder 2"/>
          <p:cNvSpPr txBox="1">
            <a:spLocks/>
          </p:cNvSpPr>
          <p:nvPr/>
        </p:nvSpPr>
        <p:spPr>
          <a:xfrm>
            <a:off x="609600" y="4953000"/>
            <a:ext cx="8229600" cy="12954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Apakah</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ada</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informasi</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yang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perlu</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disimpan</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atau</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diambil</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dari</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sistem</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err="1" smtClean="0">
                <a:latin typeface="Times New Roman" pitchFamily="18" charset="0"/>
                <a:cs typeface="Times New Roman" pitchFamily="18" charset="0"/>
              </a:rPr>
              <a:t>Apakah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ada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informasi</a:t>
            </a:r>
            <a:r>
              <a:rPr lang="en-US" sz="3200" dirty="0" smtClean="0">
                <a:latin typeface="Times New Roman" pitchFamily="18" charset="0"/>
                <a:cs typeface="Times New Roman" pitchFamily="18" charset="0"/>
              </a:rPr>
              <a:t> yang </a:t>
            </a:r>
            <a:r>
              <a:rPr lang="en-US" sz="3200" dirty="0" err="1" smtClean="0">
                <a:latin typeface="Times New Roman" pitchFamily="18" charset="0"/>
                <a:cs typeface="Times New Roman" pitchFamily="18" charset="0"/>
              </a:rPr>
              <a:t>harus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dimasukkan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oleh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aktor</a:t>
            </a:r>
            <a:r>
              <a:rPr lang="en-US" sz="3200" dirty="0" smtClean="0">
                <a:latin typeface="Times New Roman" pitchFamily="18" charset="0"/>
                <a:cs typeface="Times New Roman" pitchFamily="18" charset="0"/>
              </a:rPr>
              <a:t>?</a:t>
            </a:r>
            <a:endPar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6" name="Text Placeholder 1"/>
          <p:cNvSpPr txBox="1">
            <a:spLocks/>
          </p:cNvSpPr>
          <p:nvPr/>
        </p:nvSpPr>
        <p:spPr>
          <a:xfrm>
            <a:off x="304800" y="6324600"/>
            <a:ext cx="8534400" cy="376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spcAft>
                <a:spcPts val="0"/>
              </a:spcAft>
              <a:buFont typeface="Arial" pitchFamily="34" charset="0"/>
              <a:buNone/>
              <a:defRPr/>
            </a:pPr>
            <a:r>
              <a:rPr lang="en-US" sz="1800" b="1" dirty="0" smtClean="0">
                <a:latin typeface="Calligraph421 BT" pitchFamily="66" charset="0"/>
              </a:rPr>
              <a:t>Teri Ade Putra</a:t>
            </a:r>
            <a:r>
              <a:rPr lang="id-ID" sz="1800" b="1" dirty="0" smtClean="0">
                <a:latin typeface="Calligraph421 BT" pitchFamily="66" charset="0"/>
              </a:rPr>
              <a:t>, S.</a:t>
            </a:r>
            <a:r>
              <a:rPr lang="en-US" sz="1800" b="1" dirty="0" smtClean="0">
                <a:latin typeface="Calligraph421 BT" pitchFamily="66" charset="0"/>
              </a:rPr>
              <a:t> </a:t>
            </a:r>
            <a:r>
              <a:rPr lang="id-ID" sz="1800" b="1" dirty="0" smtClean="0">
                <a:latin typeface="Calligraph421 BT" pitchFamily="66" charset="0"/>
              </a:rPr>
              <a:t>Kom</a:t>
            </a:r>
            <a:r>
              <a:rPr lang="en-US" sz="1800" b="1" dirty="0" smtClean="0">
                <a:latin typeface="Calligraph421 BT" pitchFamily="66" charset="0"/>
              </a:rPr>
              <a:t>, M. </a:t>
            </a:r>
            <a:r>
              <a:rPr lang="en-US" sz="1800" b="1" dirty="0" err="1" smtClean="0">
                <a:latin typeface="Calligraph421 BT" pitchFamily="66" charset="0"/>
              </a:rPr>
              <a:t>Kom</a:t>
            </a:r>
            <a:r>
              <a:rPr lang="id-ID" sz="1800" b="1" dirty="0" smtClean="0">
                <a:latin typeface="Calligraph421 BT" pitchFamily="66" charset="0"/>
              </a:rPr>
              <a:t> – </a:t>
            </a:r>
            <a:r>
              <a:rPr lang="en-US" sz="1800" b="1" dirty="0" err="1" smtClean="0">
                <a:latin typeface="Calligraph421 BT" pitchFamily="66" charset="0"/>
              </a:rPr>
              <a:t>Rekayasa</a:t>
            </a:r>
            <a:r>
              <a:rPr lang="en-US" sz="1800" b="1" dirty="0" smtClean="0">
                <a:latin typeface="Calligraph421 BT" pitchFamily="66" charset="0"/>
              </a:rPr>
              <a:t> </a:t>
            </a:r>
            <a:r>
              <a:rPr lang="en-US" sz="1800" b="1" dirty="0" err="1" smtClean="0">
                <a:latin typeface="Calligraph421 BT" pitchFamily="66" charset="0"/>
              </a:rPr>
              <a:t>Perangkat</a:t>
            </a:r>
            <a:r>
              <a:rPr lang="en-US" sz="1800" b="1" dirty="0" smtClean="0">
                <a:latin typeface="Calligraph421 BT" pitchFamily="66" charset="0"/>
              </a:rPr>
              <a:t> </a:t>
            </a:r>
            <a:r>
              <a:rPr lang="en-US" sz="1800" b="1" dirty="0" err="1" smtClean="0">
                <a:latin typeface="Calligraph421 BT" pitchFamily="66" charset="0"/>
              </a:rPr>
              <a:t>Lunak</a:t>
            </a:r>
            <a:r>
              <a:rPr lang="en-US" sz="1800" b="1" dirty="0" smtClean="0">
                <a:latin typeface="Calligraph421 BT" pitchFamily="66" charset="0"/>
              </a:rPr>
              <a:t> II (UML)_</a:t>
            </a:r>
            <a:r>
              <a:rPr lang="en-US" sz="1800" b="1" dirty="0" err="1" smtClean="0">
                <a:latin typeface="Calligraph421 BT" pitchFamily="66" charset="0"/>
              </a:rPr>
              <a:t>Teknik</a:t>
            </a:r>
            <a:r>
              <a:rPr lang="en-US" sz="1800" b="1" dirty="0" smtClean="0">
                <a:latin typeface="Calligraph421 BT" pitchFamily="66" charset="0"/>
              </a:rPr>
              <a:t> </a:t>
            </a:r>
            <a:r>
              <a:rPr lang="en-US" sz="1800" b="1" dirty="0" err="1" smtClean="0">
                <a:latin typeface="Calligraph421 BT" pitchFamily="66" charset="0"/>
              </a:rPr>
              <a:t>Informatika</a:t>
            </a:r>
            <a:r>
              <a:rPr lang="id-ID" sz="1800" b="1" dirty="0" smtClean="0">
                <a:latin typeface="Calligraph421 BT" pitchFamily="66" charset="0"/>
              </a:rPr>
              <a:t> </a:t>
            </a:r>
            <a:endParaRPr lang="id-ID" sz="1800" b="1" dirty="0">
              <a:latin typeface="Calligraph421 BT" pitchFamily="66"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Setiap</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harus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menjelaskan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alur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prosesnya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melaluisebuah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deskripsi</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skenario</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Deskripsi</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berisi</a:t>
            </a:r>
            <a:r>
              <a:rPr lang="en-US" sz="24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Nama</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penamaan</a:t>
            </a:r>
            <a:r>
              <a:rPr lang="en-US" sz="2400" dirty="0" smtClean="0">
                <a:latin typeface="Times New Roman" pitchFamily="18" charset="0"/>
                <a:cs typeface="Times New Roman" pitchFamily="18" charset="0"/>
              </a:rPr>
              <a:t> use case yang </a:t>
            </a:r>
            <a:r>
              <a:rPr lang="en-US" sz="2400" dirty="0" err="1" smtClean="0">
                <a:latin typeface="Times New Roman" pitchFamily="18" charset="0"/>
                <a:cs typeface="Times New Roman" pitchFamily="18" charset="0"/>
              </a:rPr>
              <a:t>menggunakan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kerja</a:t>
            </a:r>
            <a:endParaRPr lang="en-US" sz="2400" dirty="0" smtClean="0">
              <a:latin typeface="Times New Roman" pitchFamily="18" charset="0"/>
              <a:cs typeface="Times New Roman" pitchFamily="18" charset="0"/>
            </a:endParaRPr>
          </a:p>
          <a:p>
            <a:pPr lvl="1" algn="just"/>
            <a:r>
              <a:rPr lang="en-US" sz="2400" dirty="0" err="1" smtClean="0">
                <a:latin typeface="Times New Roman" pitchFamily="18" charset="0"/>
                <a:cs typeface="Times New Roman" pitchFamily="18" charset="0"/>
              </a:rPr>
              <a:t>Deskripsi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penjelasan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mengenai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tujuan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usecase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didapatkan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oleh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aktor</a:t>
            </a:r>
            <a:r>
              <a:rPr lang="en-US" sz="24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Kondisi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sebelum</a:t>
            </a:r>
            <a:r>
              <a:rPr lang="en-US" sz="2400" dirty="0" smtClean="0">
                <a:latin typeface="Times New Roman" pitchFamily="18" charset="0"/>
                <a:cs typeface="Times New Roman" pitchFamily="18" charset="0"/>
              </a:rPr>
              <a:t> (pre-condition)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kondisi-kondisi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perlu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sebelum</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dilakukan</a:t>
            </a:r>
            <a:r>
              <a:rPr lang="en-US" sz="24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Kondisi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sesudah</a:t>
            </a:r>
            <a:r>
              <a:rPr lang="en-US" sz="2400" dirty="0" smtClean="0">
                <a:latin typeface="Times New Roman" pitchFamily="18" charset="0"/>
                <a:cs typeface="Times New Roman" pitchFamily="18" charset="0"/>
              </a:rPr>
              <a:t> (post-condition)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kondisi-kondisi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sudah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dipenuhi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ketika</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sudah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dilaksanakan</a:t>
            </a:r>
            <a:r>
              <a:rPr lang="en-US" sz="24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Kondisi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alur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dasar</a:t>
            </a:r>
            <a:r>
              <a:rPr lang="en-US" sz="2400" dirty="0" smtClean="0">
                <a:latin typeface="Times New Roman" pitchFamily="18" charset="0"/>
                <a:cs typeface="Times New Roman" pitchFamily="18" charset="0"/>
              </a:rPr>
              <a:t> (basic flow)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alur</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menceritakan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akses</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dilakukan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benar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proses</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harusnya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terjadi</a:t>
            </a:r>
            <a:r>
              <a:rPr lang="en-US" sz="24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Alur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alternatif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alternatif</a:t>
            </a:r>
            <a:r>
              <a:rPr lang="en-US" sz="2400" dirty="0" smtClean="0">
                <a:latin typeface="Times New Roman" pitchFamily="18" charset="0"/>
                <a:cs typeface="Times New Roman" pitchFamily="18" charset="0"/>
              </a:rPr>
              <a:t> flow) </a:t>
            </a:r>
            <a:r>
              <a:rPr lang="en-US" sz="2400" dirty="0" err="1" smtClean="0">
                <a:latin typeface="Times New Roman" pitchFamily="18" charset="0"/>
                <a:cs typeface="Times New Roman" pitchFamily="18" charset="0"/>
              </a:rPr>
              <a:t>alur</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menceritakan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alternatif</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berbeda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alur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dasar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458200" cy="2133600"/>
          </a:xfrm>
        </p:spPr>
        <p:txBody>
          <a:bodyPr/>
          <a:lstStyle/>
          <a:p>
            <a:pPr algn="just">
              <a:buNone/>
            </a:pPr>
            <a:r>
              <a:rPr lang="en-US" dirty="0" smtClean="0"/>
              <a:t>	</a:t>
            </a:r>
            <a:r>
              <a:rPr lang="en-US" sz="2500" dirty="0" err="1" smtClean="0">
                <a:latin typeface="Times New Roman" pitchFamily="18" charset="0"/>
                <a:cs typeface="Times New Roman" pitchFamily="18" charset="0"/>
              </a:rPr>
              <a:t>Kesalahan</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sering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muncul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
            </a:r>
            <a:r>
              <a:rPr lang="en-US" sz="2500" dirty="0" smtClean="0">
                <a:latin typeface="Times New Roman" pitchFamily="18" charset="0"/>
                <a:cs typeface="Times New Roman" pitchFamily="18" charset="0"/>
              </a:rPr>
              <a:t> diagram use case, </a:t>
            </a:r>
            <a:r>
              <a:rPr lang="en-US" sz="2500" dirty="0" err="1" smtClean="0">
                <a:latin typeface="Times New Roman" pitchFamily="18" charset="0"/>
                <a:cs typeface="Times New Roman" pitchFamily="18" charset="0"/>
              </a:rPr>
              <a:t>seringkali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usecase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dianggap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sebagai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function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item menu, </a:t>
            </a:r>
            <a:r>
              <a:rPr lang="en-US" sz="2500" dirty="0" err="1" smtClean="0">
                <a:latin typeface="Times New Roman" pitchFamily="18" charset="0"/>
                <a:cs typeface="Times New Roman" pitchFamily="18" charset="0"/>
              </a:rPr>
              <a:t>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Perhatikan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contoh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a:t>
            </a:r>
            <a:r>
              <a:rPr lang="en-US" sz="2500" dirty="0" smtClean="0">
                <a:latin typeface="Times New Roman" pitchFamily="18" charset="0"/>
                <a:cs typeface="Times New Roman" pitchFamily="18" charset="0"/>
              </a:rPr>
              <a:t>:</a:t>
            </a:r>
          </a:p>
          <a:p>
            <a:pPr algn="just">
              <a:buNone/>
            </a:pPr>
            <a:endParaRPr lang="en-US" sz="2500" dirty="0" smtClean="0">
              <a:latin typeface="Times New Roman" pitchFamily="18" charset="0"/>
              <a:cs typeface="Times New Roman" pitchFamily="18" charset="0"/>
            </a:endParaRPr>
          </a:p>
          <a:p>
            <a:pPr algn="just">
              <a:buNone/>
            </a:pPr>
            <a:endParaRPr lang="en-US" sz="25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676400" y="2133600"/>
            <a:ext cx="5334000" cy="4419600"/>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248400"/>
          </a:xfrm>
        </p:spPr>
        <p:txBody>
          <a:bodyPr>
            <a:normAutofit fontScale="92500" lnSpcReduction="10000"/>
          </a:bodyPr>
          <a:lstStyle/>
          <a:p>
            <a:pPr algn="just">
              <a:buNone/>
            </a:pPr>
            <a:r>
              <a:rPr lang="en-US" sz="25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Use case </a:t>
            </a:r>
            <a:r>
              <a:rPr lang="en-US" sz="2600" dirty="0" err="1" smtClean="0">
                <a:latin typeface="Times New Roman" pitchFamily="18" charset="0"/>
                <a:cs typeface="Times New Roman" pitchFamily="18" charset="0"/>
              </a:rPr>
              <a:t>diatas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menggambarkan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mengenai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apa</a:t>
            </a:r>
            <a:r>
              <a:rPr lang="en-US" sz="2600" dirty="0" smtClean="0">
                <a:latin typeface="Times New Roman" pitchFamily="18" charset="0"/>
                <a:cs typeface="Times New Roman" pitchFamily="18" charset="0"/>
              </a:rPr>
              <a:t> yang </a:t>
            </a:r>
            <a:r>
              <a:rPr lang="en-US" sz="2600" dirty="0" err="1" smtClean="0">
                <a:latin typeface="Times New Roman" pitchFamily="18" charset="0"/>
                <a:cs typeface="Times New Roman" pitchFamily="18" charset="0"/>
              </a:rPr>
              <a:t>harus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dilakukan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oleh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sistem</a:t>
            </a:r>
            <a:r>
              <a:rPr lang="en-US" sz="2600" dirty="0" smtClean="0">
                <a:latin typeface="Times New Roman" pitchFamily="18" charset="0"/>
                <a:cs typeface="Times New Roman" pitchFamily="18" charset="0"/>
              </a:rPr>
              <a:t> yang </a:t>
            </a:r>
            <a:r>
              <a:rPr lang="en-US" sz="2600" dirty="0" err="1" smtClean="0">
                <a:latin typeface="Times New Roman" pitchFamily="18" charset="0"/>
                <a:cs typeface="Times New Roman" pitchFamily="18" charset="0"/>
              </a:rPr>
              <a:t>terdiri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dari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beberapa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yaitu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menambah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menghapus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merubah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cetak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kegiatan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tridarma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perguruan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tinggi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dosen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Sebenarnya</a:t>
            </a:r>
            <a:r>
              <a:rPr lang="en-US" sz="2600" dirty="0" smtClean="0">
                <a:latin typeface="Times New Roman" pitchFamily="18" charset="0"/>
                <a:cs typeface="Times New Roman" pitchFamily="18" charset="0"/>
              </a:rPr>
              <a:t> diagram </a:t>
            </a:r>
            <a:r>
              <a:rPr lang="en-US" sz="2600" dirty="0" err="1" smtClean="0">
                <a:latin typeface="Times New Roman" pitchFamily="18" charset="0"/>
                <a:cs typeface="Times New Roman" pitchFamily="18" charset="0"/>
              </a:rPr>
              <a:t>diatas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memperlihatkan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penguraian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fungsi-fungsi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yaitu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mengurai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ke</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dalam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bagian</a:t>
            </a:r>
            <a:r>
              <a:rPr lang="en-US" sz="2600" dirty="0" smtClean="0">
                <a:latin typeface="Times New Roman" pitchFamily="18" charset="0"/>
                <a:cs typeface="Times New Roman" pitchFamily="18" charset="0"/>
              </a:rPr>
              <a:t> yang </a:t>
            </a:r>
            <a:r>
              <a:rPr lang="en-US" sz="2600" dirty="0" err="1" smtClean="0">
                <a:latin typeface="Times New Roman" pitchFamily="18" charset="0"/>
                <a:cs typeface="Times New Roman" pitchFamily="18" charset="0"/>
              </a:rPr>
              <a:t>lebih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kecil</a:t>
            </a:r>
            <a:r>
              <a:rPr lang="en-US" sz="2600" dirty="0" smtClean="0">
                <a:latin typeface="Times New Roman" pitchFamily="18" charset="0"/>
                <a:cs typeface="Times New Roman" pitchFamily="18" charset="0"/>
              </a:rPr>
              <a:t>. Hal </a:t>
            </a:r>
            <a:r>
              <a:rPr lang="en-US" sz="2600" dirty="0" err="1" smtClean="0">
                <a:latin typeface="Times New Roman" pitchFamily="18" charset="0"/>
                <a:cs typeface="Times New Roman" pitchFamily="18" charset="0"/>
              </a:rPr>
              <a:t>ini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adalah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salah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karena</a:t>
            </a:r>
            <a:r>
              <a:rPr lang="en-US" sz="2600" dirty="0" smtClean="0">
                <a:latin typeface="Times New Roman" pitchFamily="18" charset="0"/>
                <a:cs typeface="Times New Roman" pitchFamily="18" charset="0"/>
              </a:rPr>
              <a:t> use case </a:t>
            </a:r>
            <a:r>
              <a:rPr lang="en-US" sz="2600" dirty="0" err="1" smtClean="0">
                <a:latin typeface="Times New Roman" pitchFamily="18" charset="0"/>
                <a:cs typeface="Times New Roman" pitchFamily="18" charset="0"/>
              </a:rPr>
              <a:t>diatas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tidak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memberikan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nilai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kepada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aktor</a:t>
            </a:r>
            <a:r>
              <a:rPr lang="en-US" sz="2600" dirty="0" smtClean="0">
                <a:latin typeface="Times New Roman" pitchFamily="18" charset="0"/>
                <a:cs typeface="Times New Roman" pitchFamily="18" charset="0"/>
              </a:rPr>
              <a:t>.</a:t>
            </a:r>
          </a:p>
          <a:p>
            <a:pPr algn="just">
              <a:buNone/>
            </a:pPr>
            <a:r>
              <a:rPr lang="en-US" sz="2600" dirty="0" smtClean="0">
                <a:latin typeface="Times New Roman" pitchFamily="18" charset="0"/>
                <a:cs typeface="Times New Roman" pitchFamily="18" charset="0"/>
              </a:rPr>
              <a:t>		Diagram Use case </a:t>
            </a:r>
            <a:r>
              <a:rPr lang="en-US" sz="2600" dirty="0" err="1" smtClean="0">
                <a:latin typeface="Times New Roman" pitchFamily="18" charset="0"/>
                <a:cs typeface="Times New Roman" pitchFamily="18" charset="0"/>
              </a:rPr>
              <a:t>adalah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sebuah</a:t>
            </a:r>
            <a:r>
              <a:rPr lang="en-US" sz="2600" dirty="0" smtClean="0">
                <a:latin typeface="Times New Roman" pitchFamily="18" charset="0"/>
                <a:cs typeface="Times New Roman" pitchFamily="18" charset="0"/>
              </a:rPr>
              <a:t> diagram yang </a:t>
            </a:r>
            <a:r>
              <a:rPr lang="en-US" sz="2600" dirty="0" err="1" smtClean="0">
                <a:latin typeface="Times New Roman" pitchFamily="18" charset="0"/>
                <a:cs typeface="Times New Roman" pitchFamily="18" charset="0"/>
              </a:rPr>
              <a:t>menjelaskan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apa</a:t>
            </a:r>
            <a:r>
              <a:rPr lang="en-US" sz="2600" dirty="0" smtClean="0">
                <a:latin typeface="Times New Roman" pitchFamily="18" charset="0"/>
                <a:cs typeface="Times New Roman" pitchFamily="18" charset="0"/>
              </a:rPr>
              <a:t> yang </a:t>
            </a:r>
            <a:r>
              <a:rPr lang="en-US" sz="2600" dirty="0" err="1" smtClean="0">
                <a:latin typeface="Times New Roman" pitchFamily="18" charset="0"/>
                <a:cs typeface="Times New Roman" pitchFamily="18" charset="0"/>
              </a:rPr>
              <a:t>harus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dilakukan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oleh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sistem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pada</a:t>
            </a:r>
            <a:r>
              <a:rPr lang="en-US" sz="2600" dirty="0" smtClean="0">
                <a:latin typeface="Times New Roman" pitchFamily="18" charset="0"/>
                <a:cs typeface="Times New Roman" pitchFamily="18" charset="0"/>
              </a:rPr>
              <a:t> level </a:t>
            </a:r>
            <a:r>
              <a:rPr lang="en-US" sz="2600" dirty="0" err="1" smtClean="0">
                <a:latin typeface="Times New Roman" pitchFamily="18" charset="0"/>
                <a:cs typeface="Times New Roman" pitchFamily="18" charset="0"/>
              </a:rPr>
              <a:t>konseptual</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sehingga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kita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memahami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apakah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keputusan</a:t>
            </a:r>
            <a:r>
              <a:rPr lang="en-US" sz="2600" dirty="0" smtClean="0">
                <a:latin typeface="Times New Roman" pitchFamily="18" charset="0"/>
                <a:cs typeface="Times New Roman" pitchFamily="18" charset="0"/>
              </a:rPr>
              <a:t> yang </a:t>
            </a:r>
            <a:r>
              <a:rPr lang="en-US" sz="2600" dirty="0" err="1" smtClean="0">
                <a:latin typeface="Times New Roman" pitchFamily="18" charset="0"/>
                <a:cs typeface="Times New Roman" pitchFamily="18" charset="0"/>
              </a:rPr>
              <a:t>diambil</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oleh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sistem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adalah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benar</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atau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tidak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Cobalah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bertanya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seperti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ini</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Apakah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saya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menggunakan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tambah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tridarma</a:t>
            </a:r>
            <a:r>
              <a:rPr lang="en-US" sz="2600" dirty="0" smtClean="0">
                <a:latin typeface="Times New Roman" pitchFamily="18" charset="0"/>
                <a:cs typeface="Times New Roman" pitchFamily="18" charset="0"/>
              </a:rPr>
              <a:t> PT </a:t>
            </a:r>
            <a:r>
              <a:rPr lang="en-US" sz="2600" dirty="0" err="1" smtClean="0">
                <a:latin typeface="Times New Roman" pitchFamily="18" charset="0"/>
                <a:cs typeface="Times New Roman" pitchFamily="18" charset="0"/>
              </a:rPr>
              <a:t>jika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saya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tidak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pernah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mengimput</a:t>
            </a:r>
            <a:r>
              <a:rPr lang="en-US" sz="2600" dirty="0" smtClean="0">
                <a:latin typeface="Times New Roman" pitchFamily="18" charset="0"/>
                <a:cs typeface="Times New Roman" pitchFamily="18" charset="0"/>
              </a:rPr>
              <a:t> data </a:t>
            </a:r>
            <a:r>
              <a:rPr lang="en-US" sz="2600" dirty="0" err="1" smtClean="0">
                <a:latin typeface="Times New Roman" pitchFamily="18" charset="0"/>
                <a:cs typeface="Times New Roman" pitchFamily="18" charset="0"/>
              </a:rPr>
              <a:t>kegiatan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tridarma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Tentu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saja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tidak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Semua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diatas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akan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menjadi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berguna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jika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terjadi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mengimput</a:t>
            </a:r>
            <a:r>
              <a:rPr lang="en-US" sz="2600" dirty="0" smtClean="0">
                <a:latin typeface="Times New Roman" pitchFamily="18" charset="0"/>
                <a:cs typeface="Times New Roman" pitchFamily="18" charset="0"/>
              </a:rPr>
              <a:t> data </a:t>
            </a:r>
            <a:r>
              <a:rPr lang="en-US" sz="2600" dirty="0" err="1" smtClean="0">
                <a:latin typeface="Times New Roman" pitchFamily="18" charset="0"/>
                <a:cs typeface="Times New Roman" pitchFamily="18" charset="0"/>
              </a:rPr>
              <a:t>kegiatan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tridarma</a:t>
            </a:r>
            <a:r>
              <a:rPr lang="en-US" sz="2600" dirty="0" smtClean="0">
                <a:latin typeface="Times New Roman" pitchFamily="18" charset="0"/>
                <a:cs typeface="Times New Roman" pitchFamily="18" charset="0"/>
              </a:rPr>
              <a:t> PT, </a:t>
            </a:r>
            <a:r>
              <a:rPr lang="en-US" sz="2600" dirty="0" err="1" smtClean="0">
                <a:latin typeface="Times New Roman" pitchFamily="18" charset="0"/>
                <a:cs typeface="Times New Roman" pitchFamily="18" charset="0"/>
              </a:rPr>
              <a:t>dan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semua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proses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diatas</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sebenarnya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berkaitan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dengan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melakukan</a:t>
            </a:r>
            <a:r>
              <a:rPr lang="en-US" sz="2600" dirty="0" smtClean="0">
                <a:latin typeface="Times New Roman" pitchFamily="18" charset="0"/>
                <a:cs typeface="Times New Roman" pitchFamily="18" charset="0"/>
              </a:rPr>
              <a:t> input data </a:t>
            </a:r>
            <a:r>
              <a:rPr lang="en-US" sz="2600" dirty="0" err="1" smtClean="0">
                <a:latin typeface="Times New Roman" pitchFamily="18" charset="0"/>
                <a:cs typeface="Times New Roman" pitchFamily="18" charset="0"/>
              </a:rPr>
              <a:t>tridarma</a:t>
            </a:r>
            <a:r>
              <a:rPr lang="en-US" sz="2600" dirty="0" smtClean="0">
                <a:latin typeface="Times New Roman" pitchFamily="18" charset="0"/>
                <a:cs typeface="Times New Roman" pitchFamily="18" charset="0"/>
              </a:rPr>
              <a:t> PT.</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400800"/>
          </a:xfrm>
        </p:spPr>
        <p:txBody>
          <a:bodyPr/>
          <a:lstStyle/>
          <a:p>
            <a:pPr algn="just">
              <a:buNone/>
            </a:pPr>
            <a:r>
              <a:rPr lang="en-US" dirty="0" smtClean="0"/>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Apa</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salah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diatas</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diatas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tideak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memberikan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kata</a:t>
            </a:r>
            <a:r>
              <a:rPr lang="en-US" sz="2400" dirty="0" smtClean="0">
                <a:latin typeface="Times New Roman" pitchFamily="18" charset="0"/>
                <a:cs typeface="Times New Roman" pitchFamily="18" charset="0"/>
              </a:rPr>
              <a:t> lain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diatas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hilang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seharusnya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dibuat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menghasilkan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level </a:t>
            </a:r>
            <a:r>
              <a:rPr lang="en-US" sz="2400" dirty="0" err="1" smtClean="0">
                <a:latin typeface="Times New Roman" pitchFamily="18" charset="0"/>
                <a:cs typeface="Times New Roman" pitchFamily="18" charset="0"/>
              </a:rPr>
              <a:t>tertentu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melakukan</a:t>
            </a:r>
            <a:r>
              <a:rPr lang="en-US" sz="2400" dirty="0" smtClean="0">
                <a:latin typeface="Times New Roman" pitchFamily="18" charset="0"/>
                <a:cs typeface="Times New Roman" pitchFamily="18" charset="0"/>
              </a:rPr>
              <a:t> input data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proses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memberikan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Tapi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proses</a:t>
            </a:r>
            <a:r>
              <a:rPr lang="en-US" sz="2400" dirty="0" smtClean="0">
                <a:latin typeface="Times New Roman" pitchFamily="18" charset="0"/>
                <a:cs typeface="Times New Roman" pitchFamily="18" charset="0"/>
              </a:rPr>
              <a:t> input data </a:t>
            </a:r>
            <a:r>
              <a:rPr lang="en-US" sz="2400" dirty="0" err="1" smtClean="0">
                <a:latin typeface="Times New Roman" pitchFamily="18" charset="0"/>
                <a:cs typeface="Times New Roman" pitchFamily="18" charset="0"/>
              </a:rPr>
              <a:t>saja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pernah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dilakukan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apakah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memberikan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Tentu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Oleh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karena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gambarlah</a:t>
            </a:r>
            <a:r>
              <a:rPr lang="en-US" sz="2400" dirty="0" smtClean="0">
                <a:latin typeface="Times New Roman" pitchFamily="18" charset="0"/>
                <a:cs typeface="Times New Roman" pitchFamily="18" charset="0"/>
              </a:rPr>
              <a:t> diagram use case yang </a:t>
            </a:r>
            <a:r>
              <a:rPr lang="en-US" sz="2400" dirty="0" err="1" smtClean="0">
                <a:latin typeface="Times New Roman" pitchFamily="18" charset="0"/>
                <a:cs typeface="Times New Roman" pitchFamily="18" charset="0"/>
              </a:rPr>
              <a:t>berfokus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nilai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diberikan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sehingga</a:t>
            </a:r>
            <a:r>
              <a:rPr lang="en-US" sz="2400" dirty="0" smtClean="0">
                <a:latin typeface="Times New Roman" pitchFamily="18" charset="0"/>
                <a:cs typeface="Times New Roman" pitchFamily="18" charset="0"/>
              </a:rPr>
              <a:t> diagram use case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diubah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berikut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solidFill>
                  <a:schemeClr val="accent2">
                    <a:lumMod val="75000"/>
                  </a:schemeClr>
                </a:solidFill>
                <a:latin typeface="Calligraph421 BT" pitchFamily="66" charset="0"/>
              </a:rPr>
              <a:t>Pemograman Berorientasi Objek</a:t>
            </a:r>
            <a:br>
              <a:rPr lang="id-ID" b="1" dirty="0" smtClean="0">
                <a:solidFill>
                  <a:schemeClr val="accent2">
                    <a:lumMod val="75000"/>
                  </a:schemeClr>
                </a:solidFill>
                <a:latin typeface="Calligraph421 BT" pitchFamily="66" charset="0"/>
              </a:rPr>
            </a:br>
            <a:endParaRPr lang="id-ID"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lgn="just">
              <a:buNone/>
            </a:pPr>
            <a:r>
              <a:rPr lang="id-ID" sz="2400" dirty="0" smtClean="0"/>
              <a:t>		Pemrograman terstruktur memiliki kakas (tool) yang khas untuk analisis dan perancangan, seperti DFD (Data Flow Diagram), Diagram Alir (Flowchart), Tabel-taabel keputusan (Decision Tabel) dan sebagainya yang dalam beberapa hal  sangat bermanfaat. Namun kakas perangkat lunak berorientasi objek akibat cara pandangnya terhadap permasalahan yang aberbeda saat ini dunia pemrograman berorientasi objek menggunakan UML (Unified Modeling Language) sebagai kakas utama dalam analisisdan perancangan sistem.	</a:t>
            </a:r>
          </a:p>
          <a:p>
            <a:pPr algn="just">
              <a:buNone/>
            </a:pPr>
            <a:r>
              <a:rPr lang="id-ID" sz="2400" dirty="0" smtClean="0"/>
              <a:t>		Pemograman tersruktur memiliki CASE (Computer Aided  Software Engineering) yang khas, demikian juga dengan pemrograman berorientasi objek, salah satu CASE yang populer digunakan adalah Rational Rose.</a:t>
            </a:r>
            <a:endParaRPr lang="id-ID"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5800" y="581025"/>
            <a:ext cx="7467600" cy="4600575"/>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736453"/>
          <a:ext cx="8001055" cy="5994471"/>
        </p:xfrm>
        <a:graphic>
          <a:graphicData uri="http://schemas.openxmlformats.org/drawingml/2006/table">
            <a:tbl>
              <a:tblPr/>
              <a:tblGrid>
                <a:gridCol w="2895600"/>
                <a:gridCol w="5105455"/>
              </a:tblGrid>
              <a:tr h="265647">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Identifikasi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443677">
                <a:tc>
                  <a:txBody>
                    <a:bodyPr/>
                    <a:lstStyle/>
                    <a:p>
                      <a:pPr marL="0" marR="0" algn="just">
                        <a:lnSpc>
                          <a:spcPct val="100000"/>
                        </a:lnSpc>
                        <a:spcBef>
                          <a:spcPts val="0"/>
                        </a:spcBef>
                        <a:spcAft>
                          <a:spcPts val="0"/>
                        </a:spcAft>
                      </a:pPr>
                      <a:r>
                        <a:rPr lang="en-US" sz="1800" dirty="0" smtClean="0">
                          <a:solidFill>
                            <a:srgbClr val="000000"/>
                          </a:solidFill>
                          <a:latin typeface="Times New Roman"/>
                          <a:ea typeface="Calibri"/>
                        </a:rPr>
                        <a:t>No</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0" dirty="0" smtClean="0">
                          <a:solidFill>
                            <a:srgbClr val="000000"/>
                          </a:solidFill>
                          <a:latin typeface="Times New Roman"/>
                          <a:ea typeface="Calibri"/>
                        </a:rPr>
                        <a:t>Use case 01</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900">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Nama</a:t>
                      </a:r>
                      <a:r>
                        <a:rPr lang="en-US" sz="1800" dirty="0">
                          <a:solidFill>
                            <a:srgbClr val="000000"/>
                          </a:solidFill>
                          <a:latin typeface="Times New Roman"/>
                          <a:ea typeface="Calibri"/>
                        </a:rPr>
                        <a:t> </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smtClean="0">
                          <a:solidFill>
                            <a:srgbClr val="000000"/>
                          </a:solidFill>
                          <a:latin typeface="Times New Roman"/>
                          <a:ea typeface="Calibri"/>
                        </a:rPr>
                        <a:t>Display</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jadwal</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penerbangan</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harga</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tiket</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dan</a:t>
                      </a:r>
                      <a:r>
                        <a:rPr lang="en-US" sz="1800" i="1" baseline="0" dirty="0" smtClean="0">
                          <a:solidFill>
                            <a:srgbClr val="000000"/>
                          </a:solidFill>
                          <a:latin typeface="Times New Roman"/>
                          <a:ea typeface="Calibri"/>
                        </a:rPr>
                        <a:t> data </a:t>
                      </a:r>
                      <a:r>
                        <a:rPr lang="en-US" sz="1800" i="1" baseline="0" dirty="0" err="1" smtClean="0">
                          <a:solidFill>
                            <a:srgbClr val="000000"/>
                          </a:solidFill>
                          <a:latin typeface="Times New Roman"/>
                          <a:ea typeface="Calibri"/>
                        </a:rPr>
                        <a:t>kursi</a:t>
                      </a:r>
                      <a:endParaRPr lang="en-US" sz="1800" i="1" baseline="0" dirty="0" smtClean="0">
                        <a:solidFill>
                          <a:srgbClr val="000000"/>
                        </a:solidFill>
                        <a:latin typeface="Times New Roman"/>
                        <a:ea typeface="Calibri"/>
                      </a:endParaRPr>
                    </a:p>
                    <a:p>
                      <a:pPr marL="0" marR="0" algn="just">
                        <a:lnSpc>
                          <a:spcPct val="100000"/>
                        </a:lnSpc>
                        <a:spcBef>
                          <a:spcPts val="0"/>
                        </a:spcBef>
                        <a:spcAft>
                          <a:spcPts val="0"/>
                        </a:spcAft>
                      </a:pPr>
                      <a:endParaRPr lang="en-US" sz="1800" i="1" dirty="0" smtClean="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900">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Tujuan</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Memberikan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informasi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penjualan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termasuk</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jadwal</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penerbangan</a:t>
                      </a:r>
                      <a:r>
                        <a:rPr lang="en-US" sz="1800" dirty="0" smtClean="0">
                          <a:solidFill>
                            <a:srgbClr val="000000"/>
                          </a:solidFill>
                          <a:latin typeface="Times New Roman"/>
                          <a:ea typeface="Calibri"/>
                        </a:rPr>
                        <a:t>, h</a:t>
                      </a:r>
                      <a:r>
                        <a:rPr lang="id-ID" sz="1800" dirty="0" smtClean="0">
                          <a:solidFill>
                            <a:srgbClr val="000000"/>
                          </a:solidFill>
                          <a:latin typeface="Times New Roman"/>
                          <a:ea typeface="Calibri"/>
                        </a:rPr>
                        <a:t>a</a:t>
                      </a:r>
                      <a:r>
                        <a:rPr lang="en-US" sz="1800" dirty="0" err="1" smtClean="0">
                          <a:solidFill>
                            <a:srgbClr val="000000"/>
                          </a:solidFill>
                          <a:latin typeface="Times New Roman"/>
                          <a:ea typeface="Calibri"/>
                        </a:rPr>
                        <a:t>rg</a:t>
                      </a:r>
                      <a:r>
                        <a:rPr lang="id-ID" sz="1800" dirty="0" smtClean="0">
                          <a:solidFill>
                            <a:srgbClr val="000000"/>
                          </a:solidFill>
                          <a:latin typeface="Times New Roman"/>
                          <a:ea typeface="Calibri"/>
                        </a:rPr>
                        <a:t>a</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kursi</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tersedia</a:t>
                      </a:r>
                      <a:r>
                        <a:rPr lang="en-US" sz="1800" baseline="0" dirty="0" smtClean="0">
                          <a:solidFill>
                            <a:srgbClr val="000000"/>
                          </a:solidFill>
                          <a:latin typeface="Times New Roman"/>
                          <a:ea typeface="Calibri"/>
                        </a:rPr>
                        <a: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7354">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Deskripsi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Proses</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menyajikan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informasi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penjualan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termasuk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jadwal</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penerbangan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harga</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kursi</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tersedia</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di</a:t>
                      </a:r>
                      <a:r>
                        <a:rPr lang="en-US" sz="1800" baseline="0" dirty="0" smtClean="0">
                          <a:solidFill>
                            <a:srgbClr val="000000"/>
                          </a:solidFill>
                          <a:latin typeface="Times New Roman"/>
                          <a:ea typeface="Calibri"/>
                        </a:rPr>
                        <a:t> load </a:t>
                      </a:r>
                      <a:r>
                        <a:rPr lang="en-US" sz="1800" baseline="0" dirty="0" err="1" smtClean="0">
                          <a:solidFill>
                            <a:srgbClr val="000000"/>
                          </a:solidFill>
                          <a:latin typeface="Times New Roman"/>
                          <a:ea typeface="Calibri"/>
                        </a:rPr>
                        <a:t>dari</a:t>
                      </a:r>
                      <a:r>
                        <a:rPr lang="en-US" sz="1800" baseline="0" dirty="0" smtClean="0">
                          <a:solidFill>
                            <a:srgbClr val="000000"/>
                          </a:solidFill>
                          <a:latin typeface="Times New Roman"/>
                          <a:ea typeface="Calibri"/>
                        </a:rPr>
                        <a:t> database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47">
                <a:tc>
                  <a:txBody>
                    <a:bodyPr/>
                    <a:lstStyle/>
                    <a:p>
                      <a:pPr marL="0" marR="0" algn="just">
                        <a:lnSpc>
                          <a:spcPct val="100000"/>
                        </a:lnSpc>
                        <a:spcBef>
                          <a:spcPts val="0"/>
                        </a:spcBef>
                        <a:spcAft>
                          <a:spcPts val="0"/>
                        </a:spcAft>
                      </a:pPr>
                      <a:r>
                        <a:rPr lang="en-US" sz="1800">
                          <a:solidFill>
                            <a:srgbClr val="000000"/>
                          </a:solidFill>
                          <a:latin typeface="Times New Roman"/>
                          <a:ea typeface="Calibri"/>
                        </a:rPr>
                        <a:t>Aktor</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smtClean="0">
                          <a:solidFill>
                            <a:srgbClr val="000000"/>
                          </a:solidFill>
                          <a:latin typeface="Times New Roman"/>
                          <a:ea typeface="Calibri"/>
                        </a:rPr>
                        <a:t>Customer</a:t>
                      </a:r>
                      <a:r>
                        <a:rPr lang="id-ID" sz="1800" i="1" baseline="0" dirty="0" smtClean="0">
                          <a:solidFill>
                            <a:srgbClr val="000000"/>
                          </a:solidFill>
                          <a:latin typeface="Times New Roman"/>
                          <a:ea typeface="Calibri"/>
                        </a:rPr>
                        <a:t> , </a:t>
                      </a:r>
                      <a:r>
                        <a:rPr lang="en-US" sz="1800" i="1" dirty="0" smtClean="0">
                          <a:solidFill>
                            <a:srgbClr val="000000"/>
                          </a:solidFill>
                          <a:latin typeface="Times New Roman"/>
                          <a:ea typeface="Calibri"/>
                        </a:rPr>
                        <a:t>Administrator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47">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Skenario</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Utama</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511933">
                <a:tc>
                  <a:txBody>
                    <a:bodyPr/>
                    <a:lstStyle/>
                    <a:p>
                      <a:pPr marL="0" marR="0" algn="ctr">
                        <a:lnSpc>
                          <a:spcPct val="100000"/>
                        </a:lnSpc>
                        <a:spcBef>
                          <a:spcPts val="0"/>
                        </a:spcBef>
                        <a:spcAft>
                          <a:spcPts val="0"/>
                        </a:spcAft>
                      </a:pPr>
                      <a:r>
                        <a:rPr lang="en-US" sz="1800" b="1">
                          <a:solidFill>
                            <a:srgbClr val="000000"/>
                          </a:solidFill>
                          <a:latin typeface="Times New Roman"/>
                          <a:ea typeface="Calibri"/>
                        </a:rPr>
                        <a:t>Kondisi Awal</a:t>
                      </a:r>
                      <a:endParaRPr lang="en-US" sz="180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0000"/>
                        </a:lnSpc>
                        <a:spcBef>
                          <a:spcPts val="0"/>
                        </a:spcBef>
                        <a:spcAft>
                          <a:spcPts val="0"/>
                        </a:spcAft>
                      </a:pPr>
                      <a:r>
                        <a:rPr lang="en-US" sz="1800" b="1" dirty="0" smtClean="0">
                          <a:solidFill>
                            <a:srgbClr val="000000"/>
                          </a:solidFill>
                          <a:latin typeface="Times New Roman"/>
                          <a:ea typeface="Calibri"/>
                        </a:rPr>
                        <a:t>Menu </a:t>
                      </a:r>
                      <a:r>
                        <a:rPr lang="en-US" sz="1800" b="1" dirty="0" err="1" smtClean="0">
                          <a:solidFill>
                            <a:srgbClr val="000000"/>
                          </a:solidFill>
                          <a:latin typeface="Times New Roman"/>
                          <a:ea typeface="Calibri"/>
                        </a:rPr>
                        <a:t>utama</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aplikasi</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penjualan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tiket</a:t>
                      </a:r>
                      <a:r>
                        <a:rPr lang="en-US" sz="1800" b="1" dirty="0" smtClean="0">
                          <a:solidFill>
                            <a:srgbClr val="000000"/>
                          </a:solidFill>
                          <a:latin typeface="Times New Roman"/>
                          <a:ea typeface="Calibri"/>
                        </a:rPr>
                        <a:t> online </a:t>
                      </a:r>
                      <a:r>
                        <a:rPr lang="en-US" sz="1800" b="1" dirty="0" err="1" smtClean="0">
                          <a:solidFill>
                            <a:srgbClr val="000000"/>
                          </a:solidFill>
                          <a:latin typeface="Times New Roman"/>
                          <a:ea typeface="Calibri"/>
                        </a:rPr>
                        <a:t>sudah</a:t>
                      </a:r>
                      <a:r>
                        <a:rPr lang="en-US" sz="1800" b="1" baseline="0" dirty="0" smtClean="0">
                          <a:solidFill>
                            <a:srgbClr val="000000"/>
                          </a:solidFill>
                          <a:latin typeface="Times New Roman"/>
                          <a:ea typeface="Calibri"/>
                        </a:rPr>
                        <a:t> </a:t>
                      </a:r>
                      <a:r>
                        <a:rPr lang="en-US" sz="1800" b="1" baseline="0" dirty="0" err="1" smtClean="0">
                          <a:solidFill>
                            <a:srgbClr val="000000"/>
                          </a:solidFill>
                          <a:latin typeface="Times New Roman"/>
                          <a:ea typeface="Calibri"/>
                        </a:rPr>
                        <a:t>aktif</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5647">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Aktor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Reaksi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Sistem</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900">
                <a:tc>
                  <a:txBody>
                    <a:bodyPr/>
                    <a:lstStyle/>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Customer </a:t>
                      </a:r>
                      <a:r>
                        <a:rPr lang="en-US" sz="1800" dirty="0" err="1" smtClean="0">
                          <a:solidFill>
                            <a:srgbClr val="000000"/>
                          </a:solidFill>
                          <a:latin typeface="Times New Roman"/>
                          <a:ea typeface="Calibri"/>
                        </a:rPr>
                        <a:t>mencari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informasi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penjualan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err="1" smtClean="0">
                          <a:solidFill>
                            <a:srgbClr val="000000"/>
                          </a:solidFill>
                          <a:latin typeface="Times New Roman"/>
                          <a:ea typeface="Calibri"/>
                        </a:rPr>
                        <a:t>Sistem</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menyajikan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informasi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penjualan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r>
                        <a:rPr lang="en-US" sz="1800" dirty="0" smtClean="0">
                          <a:solidFill>
                            <a:srgbClr val="000000"/>
                          </a:solidFill>
                          <a:latin typeface="Times New Roman"/>
                          <a:ea typeface="Calibri"/>
                        </a:rPr>
                        <a: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termasuk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jadwal</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penerbnagan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harga</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kursi</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tersedia</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dari</a:t>
                      </a:r>
                      <a:r>
                        <a:rPr lang="en-US" sz="1800" baseline="0" dirty="0" smtClean="0">
                          <a:solidFill>
                            <a:srgbClr val="000000"/>
                          </a:solidFill>
                          <a:latin typeface="Times New Roman"/>
                          <a:ea typeface="Calibri"/>
                        </a:rPr>
                        <a:t> database.</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94">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Kondisi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Akhir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err="1" smtClean="0">
                          <a:solidFill>
                            <a:srgbClr val="000000"/>
                          </a:solidFill>
                          <a:latin typeface="Times New Roman"/>
                          <a:ea typeface="Calibri"/>
                        </a:rPr>
                        <a:t>Tampilan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menampilkan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jadwal</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penerbangan</a:t>
                      </a:r>
                      <a:r>
                        <a:rPr lang="en-US" sz="1800" dirty="0" smtClean="0">
                          <a:solidFill>
                            <a:srgbClr val="000000"/>
                          </a:solidFill>
                          <a:latin typeface="Times New Roman"/>
                          <a:ea typeface="Calibri"/>
                        </a:rPr>
                        <a: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harga</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kursi</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tersedia</a:t>
                      </a:r>
                      <a:r>
                        <a:rPr lang="en-US" sz="1800" baseline="0" dirty="0" smtClean="0">
                          <a:solidFill>
                            <a:srgbClr val="000000"/>
                          </a:solidFill>
                          <a:latin typeface="Times New Roman"/>
                          <a:ea typeface="Calibri"/>
                        </a:rPr>
                        <a: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609600" y="152400"/>
            <a:ext cx="7848600" cy="457200"/>
          </a:xfrm>
        </p:spPr>
        <p:txBody>
          <a:bodyPr>
            <a:noAutofit/>
          </a:bodyPr>
          <a:lstStyle/>
          <a:p>
            <a:r>
              <a:rPr lang="en-US" sz="2400" dirty="0" err="1" smtClean="0"/>
              <a:t>Contoh</a:t>
            </a:r>
            <a:r>
              <a:rPr lang="en-US" sz="2400" dirty="0" smtClean="0"/>
              <a:t> </a:t>
            </a:r>
            <a:r>
              <a:rPr lang="en-US" sz="2400" dirty="0" err="1" smtClean="0"/>
              <a:t>Kasus</a:t>
            </a:r>
            <a:r>
              <a:rPr lang="en-US" sz="2400" dirty="0" smtClean="0"/>
              <a:t> Use case Diagram </a:t>
            </a:r>
            <a:r>
              <a:rPr lang="en-US" sz="2400" dirty="0" err="1" smtClean="0"/>
              <a:t>dan</a:t>
            </a:r>
            <a:r>
              <a:rPr lang="en-US" sz="2400" dirty="0" smtClean="0"/>
              <a:t> </a:t>
            </a:r>
            <a:r>
              <a:rPr lang="en-US" sz="2400" dirty="0" err="1" smtClean="0"/>
              <a:t>Skenario</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599"/>
          <a:ext cx="8610600" cy="6378998"/>
        </p:xfrm>
        <a:graphic>
          <a:graphicData uri="http://schemas.openxmlformats.org/drawingml/2006/table">
            <a:tbl>
              <a:tblPr/>
              <a:tblGrid>
                <a:gridCol w="3200400"/>
                <a:gridCol w="5410200"/>
              </a:tblGrid>
              <a:tr h="370273">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Identifikasi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370273">
                <a:tc>
                  <a:txBody>
                    <a:bodyPr/>
                    <a:lstStyle/>
                    <a:p>
                      <a:pPr marL="0" marR="0" algn="just">
                        <a:lnSpc>
                          <a:spcPct val="100000"/>
                        </a:lnSpc>
                        <a:spcBef>
                          <a:spcPts val="0"/>
                        </a:spcBef>
                        <a:spcAft>
                          <a:spcPts val="0"/>
                        </a:spcAft>
                      </a:pPr>
                      <a:r>
                        <a:rPr lang="en-US" sz="1800" dirty="0" smtClean="0">
                          <a:solidFill>
                            <a:srgbClr val="000000"/>
                          </a:solidFill>
                          <a:latin typeface="Times New Roman"/>
                          <a:ea typeface="Calibri"/>
                        </a:rPr>
                        <a:t>No</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0" dirty="0" smtClean="0">
                          <a:solidFill>
                            <a:srgbClr val="000000"/>
                          </a:solidFill>
                          <a:latin typeface="Times New Roman"/>
                          <a:ea typeface="Calibri"/>
                        </a:rPr>
                        <a:t>Use case 02</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273">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Nama</a:t>
                      </a:r>
                      <a:r>
                        <a:rPr lang="en-US" sz="1800" dirty="0">
                          <a:solidFill>
                            <a:srgbClr val="000000"/>
                          </a:solidFill>
                          <a:latin typeface="Times New Roman"/>
                          <a:ea typeface="Calibri"/>
                        </a:rPr>
                        <a:t> </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smtClean="0">
                          <a:solidFill>
                            <a:srgbClr val="000000"/>
                          </a:solidFill>
                          <a:latin typeface="Times New Roman"/>
                          <a:ea typeface="Calibri"/>
                        </a:rPr>
                        <a:t>Entry </a:t>
                      </a:r>
                      <a:r>
                        <a:rPr lang="en-US" sz="1800" i="1" dirty="0" err="1" smtClean="0">
                          <a:solidFill>
                            <a:srgbClr val="000000"/>
                          </a:solidFill>
                          <a:latin typeface="Times New Roman"/>
                          <a:ea typeface="Calibri"/>
                        </a:rPr>
                        <a:t>pesanan</a:t>
                      </a:r>
                      <a:r>
                        <a:rPr lang="en-US" sz="1800" i="1" dirty="0" smtClean="0">
                          <a:solidFill>
                            <a:srgbClr val="000000"/>
                          </a:solidFill>
                          <a:latin typeface="Times New Roman"/>
                          <a:ea typeface="Calibri"/>
                        </a:rPr>
                        <a:t> </a:t>
                      </a:r>
                      <a:r>
                        <a:rPr lang="en-US" sz="1800" i="1" dirty="0" err="1" smtClean="0">
                          <a:solidFill>
                            <a:srgbClr val="000000"/>
                          </a:solidFill>
                          <a:latin typeface="Times New Roman"/>
                          <a:ea typeface="Calibri"/>
                        </a:rPr>
                        <a:t>tiket</a:t>
                      </a:r>
                      <a:endParaRPr lang="en-US" sz="1800" i="1" dirty="0" smtClean="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273">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Tujuan</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Mengolah</a:t>
                      </a:r>
                      <a:r>
                        <a:rPr lang="en-US" sz="1800" dirty="0" smtClean="0">
                          <a:solidFill>
                            <a:srgbClr val="000000"/>
                          </a:solidFill>
                          <a:latin typeface="Times New Roman"/>
                          <a:ea typeface="Calibri"/>
                        </a:rPr>
                        <a:t> data </a:t>
                      </a:r>
                      <a:r>
                        <a:rPr lang="en-US" sz="1800" dirty="0" err="1" smtClean="0">
                          <a:solidFill>
                            <a:srgbClr val="000000"/>
                          </a:solidFill>
                          <a:latin typeface="Times New Roman"/>
                          <a:ea typeface="Calibri"/>
                        </a:rPr>
                        <a:t>pemesanan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6">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Deskripsi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Proses</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pengolahan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pesanan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dibeli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oleh</a:t>
                      </a:r>
                      <a:r>
                        <a:rPr lang="en-US" sz="1800" baseline="0" dirty="0" smtClean="0">
                          <a:solidFill>
                            <a:srgbClr val="000000"/>
                          </a:solidFill>
                          <a:latin typeface="Times New Roman"/>
                          <a:ea typeface="Calibri"/>
                        </a:rPr>
                        <a:t> customer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menyimpan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ke</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dalam</a:t>
                      </a:r>
                      <a:r>
                        <a:rPr lang="en-US" sz="1800" baseline="0" dirty="0" smtClean="0">
                          <a:solidFill>
                            <a:srgbClr val="000000"/>
                          </a:solidFill>
                          <a:latin typeface="Times New Roman"/>
                          <a:ea typeface="Calibri"/>
                        </a:rPr>
                        <a:t> database.</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273">
                <a:tc>
                  <a:txBody>
                    <a:bodyPr/>
                    <a:lstStyle/>
                    <a:p>
                      <a:pPr marL="0" marR="0" algn="just">
                        <a:lnSpc>
                          <a:spcPct val="100000"/>
                        </a:lnSpc>
                        <a:spcBef>
                          <a:spcPts val="0"/>
                        </a:spcBef>
                        <a:spcAft>
                          <a:spcPts val="0"/>
                        </a:spcAft>
                      </a:pPr>
                      <a:r>
                        <a:rPr lang="en-US" sz="1800">
                          <a:solidFill>
                            <a:srgbClr val="000000"/>
                          </a:solidFill>
                          <a:latin typeface="Times New Roman"/>
                          <a:ea typeface="Calibri"/>
                        </a:rPr>
                        <a:t>Aktor</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err="1" smtClean="0">
                          <a:solidFill>
                            <a:srgbClr val="000000"/>
                          </a:solidFill>
                          <a:latin typeface="Times New Roman"/>
                          <a:ea typeface="Calibri"/>
                        </a:rPr>
                        <a:t>Customer,Administrator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273">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Skenario</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Utama</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370273">
                <a:tc>
                  <a:txBody>
                    <a:bodyPr/>
                    <a:lstStyle/>
                    <a:p>
                      <a:pPr marL="0" marR="0" algn="ctr">
                        <a:lnSpc>
                          <a:spcPct val="100000"/>
                        </a:lnSpc>
                        <a:spcBef>
                          <a:spcPts val="0"/>
                        </a:spcBef>
                        <a:spcAft>
                          <a:spcPts val="0"/>
                        </a:spcAft>
                      </a:pPr>
                      <a:r>
                        <a:rPr lang="en-US" sz="1800" b="1">
                          <a:solidFill>
                            <a:srgbClr val="000000"/>
                          </a:solidFill>
                          <a:latin typeface="Times New Roman"/>
                          <a:ea typeface="Calibri"/>
                        </a:rPr>
                        <a:t>Kondisi Awal</a:t>
                      </a:r>
                      <a:endParaRPr lang="en-US" sz="180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0000"/>
                        </a:lnSpc>
                        <a:spcBef>
                          <a:spcPts val="0"/>
                        </a:spcBef>
                        <a:spcAft>
                          <a:spcPts val="0"/>
                        </a:spcAft>
                      </a:pPr>
                      <a:r>
                        <a:rPr lang="en-US" sz="1800" b="1" dirty="0" smtClean="0">
                          <a:solidFill>
                            <a:srgbClr val="000000"/>
                          </a:solidFill>
                          <a:latin typeface="Times New Roman"/>
                          <a:ea typeface="Calibri"/>
                        </a:rPr>
                        <a:t>Form </a:t>
                      </a:r>
                      <a:r>
                        <a:rPr lang="en-US" sz="1800" b="1" dirty="0" err="1" smtClean="0">
                          <a:solidFill>
                            <a:srgbClr val="000000"/>
                          </a:solidFill>
                          <a:latin typeface="Times New Roman"/>
                          <a:ea typeface="Calibri"/>
                        </a:rPr>
                        <a:t>pemesanan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tiket</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sudah</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aktif</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70273">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Aktor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Reaksi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Sistem</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5840">
                <a:tc>
                  <a:txBody>
                    <a:bodyPr/>
                    <a:lstStyle/>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1. </a:t>
                      </a:r>
                      <a:r>
                        <a:rPr lang="en-US" sz="1800" dirty="0" err="1" smtClean="0">
                          <a:solidFill>
                            <a:srgbClr val="000000"/>
                          </a:solidFill>
                          <a:latin typeface="Times New Roman"/>
                          <a:ea typeface="Calibri"/>
                        </a:rPr>
                        <a:t>Mengisi</a:t>
                      </a:r>
                      <a:r>
                        <a:rPr lang="en-US" sz="1800" baseline="0" dirty="0" smtClean="0">
                          <a:solidFill>
                            <a:srgbClr val="000000"/>
                          </a:solidFill>
                          <a:latin typeface="Times New Roman"/>
                          <a:ea typeface="Calibri"/>
                        </a:rPr>
                        <a:t> Form </a:t>
                      </a:r>
                      <a:r>
                        <a:rPr lang="en-US" sz="1800" baseline="0" dirty="0" err="1" smtClean="0">
                          <a:solidFill>
                            <a:srgbClr val="000000"/>
                          </a:solidFill>
                          <a:latin typeface="Times New Roman"/>
                          <a:ea typeface="Calibri"/>
                        </a:rPr>
                        <a:t>pemesanan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3. </a:t>
                      </a:r>
                      <a:r>
                        <a:rPr lang="en-US" sz="1800" dirty="0" err="1" smtClean="0">
                          <a:solidFill>
                            <a:srgbClr val="000000"/>
                          </a:solidFill>
                          <a:latin typeface="Times New Roman"/>
                          <a:ea typeface="Calibri"/>
                        </a:rPr>
                        <a:t>Jika</a:t>
                      </a:r>
                      <a:r>
                        <a:rPr lang="en-US" sz="1800" dirty="0" smtClean="0">
                          <a:solidFill>
                            <a:srgbClr val="000000"/>
                          </a:solidFill>
                          <a:latin typeface="Times New Roman"/>
                          <a:ea typeface="Calibri"/>
                        </a:rPr>
                        <a:t> customer </a:t>
                      </a:r>
                      <a:r>
                        <a:rPr lang="en-US" sz="1800" dirty="0" err="1" smtClean="0">
                          <a:solidFill>
                            <a:srgbClr val="000000"/>
                          </a:solidFill>
                          <a:latin typeface="Times New Roman"/>
                          <a:ea typeface="Calibri"/>
                        </a:rPr>
                        <a:t>melakukan</a:t>
                      </a:r>
                      <a:r>
                        <a:rPr lang="en-US" sz="1800" dirty="0" smtClean="0">
                          <a:solidFill>
                            <a:srgbClr val="000000"/>
                          </a:solidFill>
                          <a:latin typeface="Times New Roman"/>
                          <a:ea typeface="Calibri"/>
                        </a:rPr>
                        <a:t> edit </a:t>
                      </a:r>
                      <a:r>
                        <a:rPr lang="en-US" sz="1800" dirty="0" err="1" smtClean="0">
                          <a:solidFill>
                            <a:srgbClr val="000000"/>
                          </a:solidFill>
                          <a:latin typeface="Times New Roman"/>
                          <a:ea typeface="Calibri"/>
                        </a:rPr>
                        <a:t>terhadap</a:t>
                      </a:r>
                      <a:r>
                        <a:rPr lang="en-US" sz="1800" dirty="0" smtClean="0">
                          <a:solidFill>
                            <a:srgbClr val="000000"/>
                          </a:solidFill>
                          <a:latin typeface="Times New Roman"/>
                          <a:ea typeface="Calibri"/>
                        </a:rPr>
                        <a:t> data </a:t>
                      </a:r>
                      <a:r>
                        <a:rPr lang="en-US" sz="1800" dirty="0" err="1" smtClean="0">
                          <a:solidFill>
                            <a:srgbClr val="000000"/>
                          </a:solidFill>
                          <a:latin typeface="Times New Roman"/>
                          <a:ea typeface="Calibri"/>
                        </a:rPr>
                        <a:t>pemesanan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endParaRPr lang="en-US" sz="18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5.Jika customer </a:t>
                      </a:r>
                      <a:r>
                        <a:rPr lang="en-US" sz="1800" dirty="0" err="1" smtClean="0">
                          <a:solidFill>
                            <a:srgbClr val="000000"/>
                          </a:solidFill>
                          <a:latin typeface="Times New Roman"/>
                          <a:ea typeface="Calibri"/>
                        </a:rPr>
                        <a:t>mengklik</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tombol</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hapus</a:t>
                      </a:r>
                      <a:endParaRPr lang="en-US" sz="18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7.Jika customer</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meng</a:t>
                      </a:r>
                      <a:r>
                        <a:rPr lang="en-US" sz="1800" dirty="0" err="1" smtClean="0">
                          <a:solidFill>
                            <a:srgbClr val="000000"/>
                          </a:solidFill>
                          <a:latin typeface="Times New Roman"/>
                          <a:ea typeface="Calibri"/>
                        </a:rPr>
                        <a:t>klik</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tombol</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simpan</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2.</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mencatat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dipesan</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baseline="0" dirty="0" smtClean="0">
                          <a:solidFill>
                            <a:srgbClr val="000000"/>
                          </a:solidFill>
                          <a:latin typeface="Times New Roman"/>
                          <a:ea typeface="Calibri"/>
                        </a:rPr>
                        <a:t>4.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melakukan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pengeditan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pesanan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baseline="0" dirty="0" smtClean="0">
                          <a:solidFill>
                            <a:srgbClr val="000000"/>
                          </a:solidFill>
                          <a:latin typeface="Times New Roman"/>
                          <a:ea typeface="Calibri"/>
                        </a:rPr>
                        <a:t>6.Sistem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menghapus</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pesanan</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tidak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diinginkan</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baseline="0" dirty="0" smtClean="0">
                          <a:solidFill>
                            <a:srgbClr val="000000"/>
                          </a:solidFill>
                          <a:latin typeface="Times New Roman"/>
                          <a:ea typeface="Calibri"/>
                        </a:rPr>
                        <a:t>8.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menyimpan</a:t>
                      </a:r>
                      <a:r>
                        <a:rPr lang="en-US" sz="1800" baseline="0" dirty="0" smtClean="0">
                          <a:solidFill>
                            <a:srgbClr val="000000"/>
                          </a:solidFill>
                          <a:latin typeface="Times New Roman"/>
                          <a:ea typeface="Calibri"/>
                        </a:rPr>
                        <a:t> data </a:t>
                      </a:r>
                      <a:r>
                        <a:rPr lang="en-US" sz="1800" baseline="0" dirty="0" err="1" smtClean="0">
                          <a:solidFill>
                            <a:srgbClr val="000000"/>
                          </a:solidFill>
                          <a:latin typeface="Times New Roman"/>
                          <a:ea typeface="Calibri"/>
                        </a:rPr>
                        <a:t>pesanan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tersebut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kedalam</a:t>
                      </a:r>
                      <a:r>
                        <a:rPr lang="en-US" sz="1800" baseline="0" dirty="0" smtClean="0">
                          <a:solidFill>
                            <a:srgbClr val="000000"/>
                          </a:solidFill>
                          <a:latin typeface="Times New Roman"/>
                          <a:ea typeface="Calibri"/>
                        </a:rPr>
                        <a:t> database.</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548">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Kondisi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Akhir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err="1" smtClean="0">
                          <a:solidFill>
                            <a:srgbClr val="000000"/>
                          </a:solidFill>
                          <a:latin typeface="Times New Roman"/>
                          <a:ea typeface="Calibri"/>
                        </a:rPr>
                        <a:t>Sistem</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memberikan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pesan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kepada</a:t>
                      </a:r>
                      <a:r>
                        <a:rPr lang="en-US" sz="1800" baseline="0" dirty="0" smtClean="0">
                          <a:solidFill>
                            <a:srgbClr val="000000"/>
                          </a:solidFill>
                          <a:latin typeface="Times New Roman"/>
                          <a:ea typeface="Calibri"/>
                        </a:rPr>
                        <a:t> </a:t>
                      </a:r>
                      <a:r>
                        <a:rPr lang="en-US" sz="1800" dirty="0" smtClean="0">
                          <a:solidFill>
                            <a:srgbClr val="000000"/>
                          </a:solidFill>
                          <a:latin typeface="Times New Roman"/>
                          <a:ea typeface="Calibri"/>
                        </a:rPr>
                        <a:t>customer </a:t>
                      </a:r>
                      <a:r>
                        <a:rPr lang="en-US" sz="1800" dirty="0" err="1" smtClean="0">
                          <a:solidFill>
                            <a:srgbClr val="000000"/>
                          </a:solidFill>
                          <a:latin typeface="Times New Roman"/>
                          <a:ea typeface="Calibri"/>
                        </a:rPr>
                        <a:t>bahwa</a:t>
                      </a:r>
                      <a:r>
                        <a:rPr lang="en-US" sz="1800" dirty="0" smtClean="0">
                          <a:solidFill>
                            <a:srgbClr val="000000"/>
                          </a:solidFill>
                          <a:latin typeface="Times New Roman"/>
                          <a:ea typeface="Calibri"/>
                        </a:rPr>
                        <a:t> data </a:t>
                      </a:r>
                      <a:r>
                        <a:rPr lang="en-US" sz="1800" dirty="0" err="1" smtClean="0">
                          <a:solidFill>
                            <a:srgbClr val="000000"/>
                          </a:solidFill>
                          <a:latin typeface="Times New Roman"/>
                          <a:ea typeface="Calibri"/>
                        </a:rPr>
                        <a:t>pesanan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tiketnya</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sudah</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tersimpan</a:t>
                      </a:r>
                      <a:r>
                        <a:rPr lang="en-US" sz="1800" baseline="0" dirty="0" smtClean="0">
                          <a:solidFill>
                            <a:srgbClr val="000000"/>
                          </a:solidFill>
                          <a:latin typeface="Times New Roman"/>
                          <a:ea typeface="Calibri"/>
                        </a:rPr>
                        <a: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64400"/>
          <a:ext cx="8763000" cy="6367301"/>
        </p:xfrm>
        <a:graphic>
          <a:graphicData uri="http://schemas.openxmlformats.org/drawingml/2006/table">
            <a:tbl>
              <a:tblPr/>
              <a:tblGrid>
                <a:gridCol w="3334593"/>
                <a:gridCol w="5428407"/>
              </a:tblGrid>
              <a:tr h="323446">
                <a:tc gridSpan="2">
                  <a:txBody>
                    <a:bodyPr/>
                    <a:lstStyle/>
                    <a:p>
                      <a:pPr marL="0" marR="0" algn="ctr">
                        <a:lnSpc>
                          <a:spcPct val="100000"/>
                        </a:lnSpc>
                        <a:spcBef>
                          <a:spcPts val="0"/>
                        </a:spcBef>
                        <a:spcAft>
                          <a:spcPts val="0"/>
                        </a:spcAft>
                      </a:pPr>
                      <a:r>
                        <a:rPr lang="en-US" sz="1600" b="1" dirty="0" err="1">
                          <a:solidFill>
                            <a:srgbClr val="000000"/>
                          </a:solidFill>
                          <a:latin typeface="Times New Roman"/>
                          <a:ea typeface="Calibri"/>
                        </a:rPr>
                        <a:t>Identifikasi</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243584">
                <a:tc>
                  <a:txBody>
                    <a:bodyPr/>
                    <a:lstStyle/>
                    <a:p>
                      <a:pPr marL="0" marR="0" algn="just">
                        <a:lnSpc>
                          <a:spcPct val="100000"/>
                        </a:lnSpc>
                        <a:spcBef>
                          <a:spcPts val="0"/>
                        </a:spcBef>
                        <a:spcAft>
                          <a:spcPts val="0"/>
                        </a:spcAft>
                      </a:pPr>
                      <a:r>
                        <a:rPr lang="en-US" sz="1600" dirty="0" smtClean="0">
                          <a:solidFill>
                            <a:srgbClr val="000000"/>
                          </a:solidFill>
                          <a:latin typeface="Times New Roman"/>
                          <a:ea typeface="Calibri"/>
                        </a:rPr>
                        <a:t>No</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600" i="0" dirty="0" smtClean="0">
                          <a:solidFill>
                            <a:srgbClr val="000000"/>
                          </a:solidFill>
                          <a:latin typeface="Times New Roman"/>
                          <a:ea typeface="Calibri"/>
                        </a:rPr>
                        <a:t>Use case 03</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84">
                <a:tc>
                  <a:txBody>
                    <a:bodyPr/>
                    <a:lstStyle/>
                    <a:p>
                      <a:pPr marL="0" marR="0" algn="just">
                        <a:lnSpc>
                          <a:spcPct val="100000"/>
                        </a:lnSpc>
                        <a:spcBef>
                          <a:spcPts val="0"/>
                        </a:spcBef>
                        <a:spcAft>
                          <a:spcPts val="0"/>
                        </a:spcAft>
                      </a:pPr>
                      <a:r>
                        <a:rPr lang="en-US" sz="1600" dirty="0" err="1">
                          <a:solidFill>
                            <a:srgbClr val="000000"/>
                          </a:solidFill>
                          <a:latin typeface="Times New Roman"/>
                          <a:ea typeface="Calibri"/>
                        </a:rPr>
                        <a:t>Nama</a:t>
                      </a:r>
                      <a:r>
                        <a:rPr lang="en-US" sz="1600" dirty="0">
                          <a:solidFill>
                            <a:srgbClr val="000000"/>
                          </a:solidFill>
                          <a:latin typeface="Times New Roman"/>
                          <a:ea typeface="Calibri"/>
                        </a:rPr>
                        <a:t> </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600" i="1" dirty="0" smtClean="0">
                          <a:solidFill>
                            <a:srgbClr val="000000"/>
                          </a:solidFill>
                          <a:latin typeface="Times New Roman"/>
                          <a:ea typeface="Calibri"/>
                        </a:rPr>
                        <a:t>Entry </a:t>
                      </a:r>
                      <a:r>
                        <a:rPr lang="en-US" sz="1600" i="1" dirty="0" err="1" smtClean="0">
                          <a:solidFill>
                            <a:srgbClr val="000000"/>
                          </a:solidFill>
                          <a:latin typeface="Times New Roman"/>
                          <a:ea typeface="Calibri"/>
                        </a:rPr>
                        <a:t>pembayaran</a:t>
                      </a:r>
                      <a:r>
                        <a:rPr lang="en-US" sz="1600" i="1" baseline="0" dirty="0" smtClean="0">
                          <a:solidFill>
                            <a:srgbClr val="000000"/>
                          </a:solidFill>
                          <a:latin typeface="Times New Roman"/>
                          <a:ea typeface="Calibri"/>
                        </a:rPr>
                        <a:t> </a:t>
                      </a:r>
                      <a:r>
                        <a:rPr lang="en-US" sz="1600" i="1" baseline="0" dirty="0" err="1" smtClean="0">
                          <a:solidFill>
                            <a:srgbClr val="000000"/>
                          </a:solidFill>
                          <a:latin typeface="Times New Roman"/>
                          <a:ea typeface="Calibri"/>
                        </a:rPr>
                        <a:t>tiket</a:t>
                      </a:r>
                      <a:endParaRPr lang="en-US" sz="1600" i="1" dirty="0" smtClean="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84">
                <a:tc>
                  <a:txBody>
                    <a:bodyPr/>
                    <a:lstStyle/>
                    <a:p>
                      <a:pPr marL="0" marR="0" algn="just">
                        <a:lnSpc>
                          <a:spcPct val="100000"/>
                        </a:lnSpc>
                        <a:spcBef>
                          <a:spcPts val="0"/>
                        </a:spcBef>
                        <a:spcAft>
                          <a:spcPts val="0"/>
                        </a:spcAft>
                      </a:pPr>
                      <a:r>
                        <a:rPr lang="en-US" sz="1600" dirty="0" err="1">
                          <a:solidFill>
                            <a:srgbClr val="000000"/>
                          </a:solidFill>
                          <a:latin typeface="Times New Roman"/>
                          <a:ea typeface="Calibri"/>
                        </a:rPr>
                        <a:t>Tujuan</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600" dirty="0" err="1" smtClean="0">
                          <a:solidFill>
                            <a:srgbClr val="000000"/>
                          </a:solidFill>
                          <a:latin typeface="Times New Roman"/>
                          <a:ea typeface="Calibri"/>
                        </a:rPr>
                        <a:t>Mengolah</a:t>
                      </a:r>
                      <a:r>
                        <a:rPr lang="en-US" sz="1600" dirty="0" smtClean="0">
                          <a:solidFill>
                            <a:srgbClr val="000000"/>
                          </a:solidFill>
                          <a:latin typeface="Times New Roman"/>
                          <a:ea typeface="Calibri"/>
                        </a:rPr>
                        <a:t> data </a:t>
                      </a:r>
                      <a:r>
                        <a:rPr lang="en-US" sz="1600" dirty="0" err="1" smtClean="0">
                          <a:solidFill>
                            <a:srgbClr val="000000"/>
                          </a:solidFill>
                          <a:latin typeface="Times New Roman"/>
                          <a:ea typeface="Calibri"/>
                        </a:rPr>
                        <a:t>pemesanan</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tiket</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169">
                <a:tc>
                  <a:txBody>
                    <a:bodyPr/>
                    <a:lstStyle/>
                    <a:p>
                      <a:pPr marL="0" marR="0" algn="just">
                        <a:lnSpc>
                          <a:spcPct val="100000"/>
                        </a:lnSpc>
                        <a:spcBef>
                          <a:spcPts val="0"/>
                        </a:spcBef>
                        <a:spcAft>
                          <a:spcPts val="0"/>
                        </a:spcAft>
                      </a:pPr>
                      <a:r>
                        <a:rPr lang="en-US" sz="1600" dirty="0" err="1">
                          <a:solidFill>
                            <a:srgbClr val="000000"/>
                          </a:solidFill>
                          <a:latin typeface="Times New Roman"/>
                          <a:ea typeface="Calibri"/>
                        </a:rPr>
                        <a:t>Deskripsi</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600" dirty="0" err="1" smtClean="0">
                          <a:solidFill>
                            <a:srgbClr val="000000"/>
                          </a:solidFill>
                          <a:latin typeface="Times New Roman"/>
                          <a:ea typeface="Calibri"/>
                        </a:rPr>
                        <a:t>Proses</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pengolahan</a:t>
                      </a:r>
                      <a:r>
                        <a:rPr lang="en-US" sz="1600" baseline="0" dirty="0" smtClean="0">
                          <a:solidFill>
                            <a:srgbClr val="000000"/>
                          </a:solidFill>
                          <a:latin typeface="Times New Roman"/>
                          <a:ea typeface="Calibri"/>
                        </a:rPr>
                        <a:t> data </a:t>
                      </a:r>
                      <a:r>
                        <a:rPr lang="en-US" sz="1600" baseline="0" dirty="0" err="1" smtClean="0">
                          <a:solidFill>
                            <a:srgbClr val="000000"/>
                          </a:solidFill>
                          <a:latin typeface="Times New Roman"/>
                          <a:ea typeface="Calibri"/>
                        </a:rPr>
                        <a:t>pembayaran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tiket</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dan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memeriksa</a:t>
                      </a:r>
                      <a:r>
                        <a:rPr lang="en-US" sz="1600" baseline="0" dirty="0" smtClean="0">
                          <a:solidFill>
                            <a:srgbClr val="000000"/>
                          </a:solidFill>
                          <a:latin typeface="Times New Roman"/>
                          <a:ea typeface="Calibri"/>
                        </a:rPr>
                        <a:t> data </a:t>
                      </a:r>
                      <a:r>
                        <a:rPr lang="en-US" sz="1600" baseline="0" dirty="0" err="1" smtClean="0">
                          <a:solidFill>
                            <a:srgbClr val="000000"/>
                          </a:solidFill>
                          <a:latin typeface="Times New Roman"/>
                          <a:ea typeface="Calibri"/>
                        </a:rPr>
                        <a:t>pembayaran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tiket</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dari</a:t>
                      </a:r>
                      <a:r>
                        <a:rPr lang="en-US" sz="1600" baseline="0" dirty="0" smtClean="0">
                          <a:solidFill>
                            <a:srgbClr val="000000"/>
                          </a:solidFill>
                          <a:latin typeface="Times New Roman"/>
                          <a:ea typeface="Calibri"/>
                        </a:rPr>
                        <a:t> customer</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907">
                <a:tc>
                  <a:txBody>
                    <a:bodyPr/>
                    <a:lstStyle/>
                    <a:p>
                      <a:pPr marL="0" marR="0" algn="just">
                        <a:lnSpc>
                          <a:spcPct val="100000"/>
                        </a:lnSpc>
                        <a:spcBef>
                          <a:spcPts val="0"/>
                        </a:spcBef>
                        <a:spcAft>
                          <a:spcPts val="0"/>
                        </a:spcAft>
                      </a:pPr>
                      <a:r>
                        <a:rPr lang="en-US" sz="1600">
                          <a:solidFill>
                            <a:srgbClr val="000000"/>
                          </a:solidFill>
                          <a:latin typeface="Times New Roman"/>
                          <a:ea typeface="Calibri"/>
                        </a:rPr>
                        <a:t>Aktor</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600" i="1" dirty="0" err="1" smtClean="0">
                          <a:solidFill>
                            <a:srgbClr val="000000"/>
                          </a:solidFill>
                          <a:latin typeface="Times New Roman"/>
                          <a:ea typeface="Calibri"/>
                        </a:rPr>
                        <a:t>Customer,Finance</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25">
                <a:tc gridSpan="2">
                  <a:txBody>
                    <a:bodyPr/>
                    <a:lstStyle/>
                    <a:p>
                      <a:pPr marL="0" marR="0" algn="ctr">
                        <a:lnSpc>
                          <a:spcPct val="100000"/>
                        </a:lnSpc>
                        <a:spcBef>
                          <a:spcPts val="0"/>
                        </a:spcBef>
                        <a:spcAft>
                          <a:spcPts val="0"/>
                        </a:spcAft>
                      </a:pPr>
                      <a:r>
                        <a:rPr lang="en-US" sz="1600" b="1" dirty="0" err="1">
                          <a:solidFill>
                            <a:srgbClr val="000000"/>
                          </a:solidFill>
                          <a:latin typeface="Times New Roman"/>
                          <a:ea typeface="Calibri"/>
                        </a:rPr>
                        <a:t>Skenario</a:t>
                      </a:r>
                      <a:r>
                        <a:rPr lang="en-US" sz="1600" b="1" dirty="0">
                          <a:solidFill>
                            <a:srgbClr val="000000"/>
                          </a:solidFill>
                          <a:latin typeface="Times New Roman"/>
                          <a:ea typeface="Calibri"/>
                        </a:rPr>
                        <a:t> </a:t>
                      </a:r>
                      <a:r>
                        <a:rPr lang="en-US" sz="1600" b="1" dirty="0" err="1">
                          <a:solidFill>
                            <a:srgbClr val="000000"/>
                          </a:solidFill>
                          <a:latin typeface="Times New Roman"/>
                          <a:ea typeface="Calibri"/>
                        </a:rPr>
                        <a:t>Utama</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730753">
                <a:tc>
                  <a:txBody>
                    <a:bodyPr/>
                    <a:lstStyle/>
                    <a:p>
                      <a:pPr marL="0" marR="0" algn="ctr">
                        <a:lnSpc>
                          <a:spcPct val="100000"/>
                        </a:lnSpc>
                        <a:spcBef>
                          <a:spcPts val="0"/>
                        </a:spcBef>
                        <a:spcAft>
                          <a:spcPts val="0"/>
                        </a:spcAft>
                      </a:pPr>
                      <a:r>
                        <a:rPr lang="en-US" sz="1600" b="1">
                          <a:solidFill>
                            <a:srgbClr val="000000"/>
                          </a:solidFill>
                          <a:latin typeface="Times New Roman"/>
                          <a:ea typeface="Calibri"/>
                        </a:rPr>
                        <a:t>Kondisi Awal</a:t>
                      </a:r>
                      <a:endParaRPr lang="en-US" sz="160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l">
                        <a:lnSpc>
                          <a:spcPct val="100000"/>
                        </a:lnSpc>
                        <a:spcBef>
                          <a:spcPts val="0"/>
                        </a:spcBef>
                        <a:spcAft>
                          <a:spcPts val="0"/>
                        </a:spcAft>
                      </a:pPr>
                      <a:r>
                        <a:rPr lang="en-US" sz="1600" b="1" dirty="0" smtClean="0">
                          <a:solidFill>
                            <a:srgbClr val="000000"/>
                          </a:solidFill>
                          <a:latin typeface="Times New Roman"/>
                          <a:ea typeface="Calibri"/>
                        </a:rPr>
                        <a:t>Form </a:t>
                      </a:r>
                      <a:r>
                        <a:rPr lang="en-US" sz="1600" b="1" dirty="0" err="1" smtClean="0">
                          <a:solidFill>
                            <a:srgbClr val="000000"/>
                          </a:solidFill>
                          <a:latin typeface="Times New Roman"/>
                          <a:ea typeface="Calibri"/>
                        </a:rPr>
                        <a:t>pembayaran</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tiket</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sudah</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aktif</a:t>
                      </a:r>
                      <a:r>
                        <a:rPr lang="en-US" sz="1600" b="1" dirty="0" smtClean="0">
                          <a:solidFill>
                            <a:srgbClr val="000000"/>
                          </a:solidFill>
                          <a:latin typeface="Times New Roman"/>
                          <a:ea typeface="Calibri"/>
                        </a:rPr>
                        <a:t> &amp; menu </a:t>
                      </a:r>
                      <a:r>
                        <a:rPr lang="en-US" sz="1600" b="1" dirty="0" err="1" smtClean="0">
                          <a:solidFill>
                            <a:srgbClr val="000000"/>
                          </a:solidFill>
                          <a:latin typeface="Times New Roman"/>
                          <a:ea typeface="Calibri"/>
                        </a:rPr>
                        <a:t>aplikasi</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memberikan</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informasi</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pemesanan</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tiket</a:t>
                      </a:r>
                      <a:r>
                        <a:rPr lang="en-US" sz="1600" b="1" dirty="0" smtClean="0">
                          <a:solidFill>
                            <a:srgbClr val="000000"/>
                          </a:solidFill>
                          <a:latin typeface="Times New Roman"/>
                          <a:ea typeface="Calibri"/>
                        </a:rPr>
                        <a:t> yang </a:t>
                      </a:r>
                      <a:r>
                        <a:rPr lang="en-US" sz="1600" b="1" dirty="0" err="1" smtClean="0">
                          <a:solidFill>
                            <a:srgbClr val="000000"/>
                          </a:solidFill>
                          <a:latin typeface="Times New Roman"/>
                          <a:ea typeface="Calibri"/>
                        </a:rPr>
                        <a:t>dilakukan</a:t>
                      </a:r>
                      <a:r>
                        <a:rPr lang="en-US" sz="1600" b="1" dirty="0" smtClean="0">
                          <a:solidFill>
                            <a:srgbClr val="000000"/>
                          </a:solidFill>
                          <a:latin typeface="Times New Roman"/>
                          <a:ea typeface="Calibri"/>
                        </a:rPr>
                        <a:t> </a:t>
                      </a:r>
                      <a:r>
                        <a:rPr lang="en-US" sz="1600" b="1" dirty="0" err="1" smtClean="0">
                          <a:solidFill>
                            <a:srgbClr val="000000"/>
                          </a:solidFill>
                          <a:latin typeface="Times New Roman"/>
                          <a:ea typeface="Calibri"/>
                        </a:rPr>
                        <a:t>oleh</a:t>
                      </a:r>
                      <a:r>
                        <a:rPr lang="en-US" sz="1600" b="1" dirty="0" smtClean="0">
                          <a:solidFill>
                            <a:srgbClr val="000000"/>
                          </a:solidFill>
                          <a:latin typeface="Times New Roman"/>
                          <a:ea typeface="Calibri"/>
                        </a:rPr>
                        <a:t> customer</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43584">
                <a:tc>
                  <a:txBody>
                    <a:bodyPr/>
                    <a:lstStyle/>
                    <a:p>
                      <a:pPr marL="0" marR="0" algn="just">
                        <a:lnSpc>
                          <a:spcPct val="100000"/>
                        </a:lnSpc>
                        <a:spcBef>
                          <a:spcPts val="0"/>
                        </a:spcBef>
                        <a:spcAft>
                          <a:spcPts val="0"/>
                        </a:spcAft>
                      </a:pPr>
                      <a:r>
                        <a:rPr lang="en-US" sz="1600" b="1" dirty="0" err="1">
                          <a:solidFill>
                            <a:srgbClr val="000000"/>
                          </a:solidFill>
                          <a:latin typeface="Times New Roman"/>
                          <a:ea typeface="Calibri"/>
                        </a:rPr>
                        <a:t>Aksi</a:t>
                      </a:r>
                      <a:r>
                        <a:rPr lang="en-US" sz="1600" b="1" dirty="0">
                          <a:solidFill>
                            <a:srgbClr val="000000"/>
                          </a:solidFill>
                          <a:latin typeface="Times New Roman"/>
                          <a:ea typeface="Calibri"/>
                        </a:rPr>
                        <a:t> </a:t>
                      </a:r>
                      <a:r>
                        <a:rPr lang="en-US" sz="1600" b="1" dirty="0" err="1">
                          <a:solidFill>
                            <a:srgbClr val="000000"/>
                          </a:solidFill>
                          <a:latin typeface="Times New Roman"/>
                          <a:ea typeface="Calibri"/>
                        </a:rPr>
                        <a:t>Aktor</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600" b="1" dirty="0" err="1">
                          <a:solidFill>
                            <a:srgbClr val="000000"/>
                          </a:solidFill>
                          <a:latin typeface="Times New Roman"/>
                          <a:ea typeface="Calibri"/>
                        </a:rPr>
                        <a:t>Reaksi</a:t>
                      </a:r>
                      <a:r>
                        <a:rPr lang="en-US" sz="1600" b="1" dirty="0">
                          <a:solidFill>
                            <a:srgbClr val="000000"/>
                          </a:solidFill>
                          <a:latin typeface="Times New Roman"/>
                          <a:ea typeface="Calibri"/>
                        </a:rPr>
                        <a:t> </a:t>
                      </a:r>
                      <a:r>
                        <a:rPr lang="en-US" sz="1600" b="1" dirty="0" err="1">
                          <a:solidFill>
                            <a:srgbClr val="000000"/>
                          </a:solidFill>
                          <a:latin typeface="Times New Roman"/>
                          <a:ea typeface="Calibri"/>
                        </a:rPr>
                        <a:t>Sistem</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428">
                <a:tc>
                  <a:txBody>
                    <a:bodyPr/>
                    <a:lstStyle/>
                    <a:p>
                      <a:pPr marL="225425" marR="0" lvl="0" indent="-225425" algn="just">
                        <a:lnSpc>
                          <a:spcPct val="100000"/>
                        </a:lnSpc>
                        <a:spcBef>
                          <a:spcPts val="0"/>
                        </a:spcBef>
                        <a:spcAft>
                          <a:spcPts val="0"/>
                        </a:spcAft>
                        <a:buFont typeface="+mj-lt"/>
                        <a:buNone/>
                      </a:pPr>
                      <a:r>
                        <a:rPr lang="en-US" sz="1600" dirty="0" smtClean="0">
                          <a:solidFill>
                            <a:srgbClr val="000000"/>
                          </a:solidFill>
                          <a:latin typeface="Times New Roman"/>
                          <a:ea typeface="Calibri"/>
                        </a:rPr>
                        <a:t>1.Customer</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mengisi</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nomor</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kartu</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kredit</a:t>
                      </a:r>
                      <a:r>
                        <a:rPr lang="en-US" sz="1600" baseline="0" dirty="0" smtClean="0">
                          <a:solidFill>
                            <a:srgbClr val="000000"/>
                          </a:solidFill>
                          <a:latin typeface="Times New Roman"/>
                          <a:ea typeface="Calibri"/>
                        </a:rPr>
                        <a:t>/debit </a:t>
                      </a:r>
                      <a:r>
                        <a:rPr lang="en-US" sz="1600" baseline="0" dirty="0" err="1" smtClean="0">
                          <a:solidFill>
                            <a:srgbClr val="000000"/>
                          </a:solidFill>
                          <a:latin typeface="Times New Roman"/>
                          <a:ea typeface="Calibri"/>
                        </a:rPr>
                        <a:t>pada</a:t>
                      </a:r>
                      <a:r>
                        <a:rPr lang="en-US" sz="1600" baseline="0" dirty="0" smtClean="0">
                          <a:solidFill>
                            <a:srgbClr val="000000"/>
                          </a:solidFill>
                          <a:latin typeface="Times New Roman"/>
                          <a:ea typeface="Calibri"/>
                        </a:rPr>
                        <a:t> form </a:t>
                      </a:r>
                      <a:r>
                        <a:rPr lang="en-US" sz="1600" baseline="0" dirty="0" err="1" smtClean="0">
                          <a:solidFill>
                            <a:srgbClr val="000000"/>
                          </a:solidFill>
                          <a:latin typeface="Times New Roman"/>
                          <a:ea typeface="Calibri"/>
                        </a:rPr>
                        <a:t>pembayaran</a:t>
                      </a:r>
                      <a:endParaRPr lang="en-US" sz="16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600" dirty="0" smtClean="0">
                          <a:solidFill>
                            <a:srgbClr val="000000"/>
                          </a:solidFill>
                          <a:latin typeface="Times New Roman"/>
                          <a:ea typeface="Calibri"/>
                        </a:rPr>
                        <a:t>3. </a:t>
                      </a:r>
                      <a:r>
                        <a:rPr lang="en-US" sz="1600" dirty="0" err="1" smtClean="0">
                          <a:solidFill>
                            <a:srgbClr val="000000"/>
                          </a:solidFill>
                          <a:latin typeface="Times New Roman"/>
                          <a:ea typeface="Calibri"/>
                        </a:rPr>
                        <a:t>Jika</a:t>
                      </a:r>
                      <a:r>
                        <a:rPr lang="en-US" sz="1600" dirty="0" smtClean="0">
                          <a:solidFill>
                            <a:srgbClr val="000000"/>
                          </a:solidFill>
                          <a:latin typeface="Times New Roman"/>
                          <a:ea typeface="Calibri"/>
                        </a:rPr>
                        <a:t> customer </a:t>
                      </a:r>
                      <a:r>
                        <a:rPr lang="en-US" sz="1600" dirty="0" err="1" smtClean="0">
                          <a:solidFill>
                            <a:srgbClr val="000000"/>
                          </a:solidFill>
                          <a:latin typeface="Times New Roman"/>
                          <a:ea typeface="Calibri"/>
                        </a:rPr>
                        <a:t>melakukan</a:t>
                      </a:r>
                      <a:r>
                        <a:rPr lang="en-US" sz="1600" dirty="0" smtClean="0">
                          <a:solidFill>
                            <a:srgbClr val="000000"/>
                          </a:solidFill>
                          <a:latin typeface="Times New Roman"/>
                          <a:ea typeface="Calibri"/>
                        </a:rPr>
                        <a:t> edit </a:t>
                      </a:r>
                      <a:r>
                        <a:rPr lang="en-US" sz="1600" dirty="0" err="1" smtClean="0">
                          <a:solidFill>
                            <a:srgbClr val="000000"/>
                          </a:solidFill>
                          <a:latin typeface="Times New Roman"/>
                          <a:ea typeface="Calibri"/>
                        </a:rPr>
                        <a:t>terhadap</a:t>
                      </a:r>
                      <a:r>
                        <a:rPr lang="en-US" sz="1600" dirty="0" smtClean="0">
                          <a:solidFill>
                            <a:srgbClr val="000000"/>
                          </a:solidFill>
                          <a:latin typeface="Times New Roman"/>
                          <a:ea typeface="Calibri"/>
                        </a:rPr>
                        <a:t> data </a:t>
                      </a:r>
                      <a:r>
                        <a:rPr lang="en-US" sz="1600" dirty="0" err="1" smtClean="0">
                          <a:solidFill>
                            <a:srgbClr val="000000"/>
                          </a:solidFill>
                          <a:latin typeface="Times New Roman"/>
                          <a:ea typeface="Calibri"/>
                        </a:rPr>
                        <a:t>pembayaran</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tiket</a:t>
                      </a:r>
                      <a:endParaRPr lang="en-US" sz="16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600" dirty="0" smtClean="0">
                          <a:solidFill>
                            <a:srgbClr val="000000"/>
                          </a:solidFill>
                          <a:latin typeface="Times New Roman"/>
                          <a:ea typeface="Calibri"/>
                        </a:rPr>
                        <a:t>5. </a:t>
                      </a:r>
                      <a:r>
                        <a:rPr lang="en-US" sz="1600" dirty="0" err="1" smtClean="0">
                          <a:solidFill>
                            <a:srgbClr val="000000"/>
                          </a:solidFill>
                          <a:latin typeface="Times New Roman"/>
                          <a:ea typeface="Calibri"/>
                        </a:rPr>
                        <a:t>Jika</a:t>
                      </a:r>
                      <a:r>
                        <a:rPr lang="en-US" sz="1600" dirty="0" smtClean="0">
                          <a:solidFill>
                            <a:srgbClr val="000000"/>
                          </a:solidFill>
                          <a:latin typeface="Times New Roman"/>
                          <a:ea typeface="Calibri"/>
                        </a:rPr>
                        <a:t> customer </a:t>
                      </a:r>
                      <a:r>
                        <a:rPr lang="en-US" sz="1600" dirty="0" err="1" smtClean="0">
                          <a:solidFill>
                            <a:srgbClr val="000000"/>
                          </a:solidFill>
                          <a:latin typeface="Times New Roman"/>
                          <a:ea typeface="Calibri"/>
                        </a:rPr>
                        <a:t>mengklik</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tombol</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batal</a:t>
                      </a:r>
                      <a:endParaRPr lang="en-US" sz="16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600" dirty="0" smtClean="0">
                          <a:solidFill>
                            <a:srgbClr val="000000"/>
                          </a:solidFill>
                          <a:latin typeface="Times New Roman"/>
                          <a:ea typeface="Calibri"/>
                        </a:rPr>
                        <a:t>7. </a:t>
                      </a:r>
                      <a:r>
                        <a:rPr lang="en-US" sz="1600" dirty="0" err="1" smtClean="0">
                          <a:solidFill>
                            <a:srgbClr val="000000"/>
                          </a:solidFill>
                          <a:latin typeface="Times New Roman"/>
                          <a:ea typeface="Calibri"/>
                        </a:rPr>
                        <a:t>Jika</a:t>
                      </a:r>
                      <a:r>
                        <a:rPr lang="en-US" sz="1600" dirty="0" smtClean="0">
                          <a:solidFill>
                            <a:srgbClr val="000000"/>
                          </a:solidFill>
                          <a:latin typeface="Times New Roman"/>
                          <a:ea typeface="Calibri"/>
                        </a:rPr>
                        <a:t> customer </a:t>
                      </a:r>
                      <a:r>
                        <a:rPr lang="en-US" sz="1600" dirty="0" err="1" smtClean="0">
                          <a:solidFill>
                            <a:srgbClr val="000000"/>
                          </a:solidFill>
                          <a:latin typeface="Times New Roman"/>
                          <a:ea typeface="Calibri"/>
                        </a:rPr>
                        <a:t>mengklik</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tombol</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simpan</a:t>
                      </a:r>
                      <a:endParaRPr lang="en-US" sz="1600" dirty="0" smtClean="0">
                        <a:solidFill>
                          <a:srgbClr val="000000"/>
                        </a:solidFill>
                        <a:latin typeface="Times New Roman"/>
                        <a:ea typeface="Calibri"/>
                      </a:endParaRPr>
                    </a:p>
                    <a:p>
                      <a:pPr marL="165100" marR="0" lvl="0" indent="-165100" algn="just">
                        <a:lnSpc>
                          <a:spcPct val="100000"/>
                        </a:lnSpc>
                        <a:spcBef>
                          <a:spcPts val="0"/>
                        </a:spcBef>
                        <a:spcAft>
                          <a:spcPts val="0"/>
                        </a:spcAft>
                        <a:buFont typeface="+mj-lt"/>
                        <a:buNone/>
                      </a:pPr>
                      <a:r>
                        <a:rPr lang="en-US" sz="1600" dirty="0" smtClean="0">
                          <a:solidFill>
                            <a:srgbClr val="000000"/>
                          </a:solidFill>
                          <a:latin typeface="Times New Roman"/>
                          <a:ea typeface="Calibri"/>
                        </a:rPr>
                        <a:t>9.Finance </a:t>
                      </a:r>
                      <a:r>
                        <a:rPr lang="en-US" sz="1600" dirty="0" err="1" smtClean="0">
                          <a:solidFill>
                            <a:srgbClr val="000000"/>
                          </a:solidFill>
                          <a:latin typeface="Times New Roman"/>
                          <a:ea typeface="Calibri"/>
                        </a:rPr>
                        <a:t>melalukan</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proses</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pemeriksaan</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pemesanan</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600" dirty="0" smtClean="0">
                          <a:solidFill>
                            <a:srgbClr val="000000"/>
                          </a:solidFill>
                          <a:latin typeface="Times New Roman"/>
                          <a:ea typeface="Calibri"/>
                        </a:rPr>
                        <a:t>2.</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Sistem</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akan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mencatat</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nomor</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kartu</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kredit</a:t>
                      </a:r>
                      <a:r>
                        <a:rPr lang="en-US" sz="1600" baseline="0" dirty="0" smtClean="0">
                          <a:solidFill>
                            <a:srgbClr val="000000"/>
                          </a:solidFill>
                          <a:latin typeface="Times New Roman"/>
                          <a:ea typeface="Calibri"/>
                        </a:rPr>
                        <a:t>/debit</a:t>
                      </a:r>
                    </a:p>
                    <a:p>
                      <a:pPr marL="342900" marR="0" lvl="0" indent="-342900" algn="just">
                        <a:lnSpc>
                          <a:spcPct val="100000"/>
                        </a:lnSpc>
                        <a:spcBef>
                          <a:spcPts val="0"/>
                        </a:spcBef>
                        <a:spcAft>
                          <a:spcPts val="0"/>
                        </a:spcAft>
                        <a:buFont typeface="+mj-lt"/>
                        <a:buNone/>
                      </a:pPr>
                      <a:r>
                        <a:rPr lang="en-US" sz="1600" baseline="0" dirty="0" smtClean="0">
                          <a:solidFill>
                            <a:srgbClr val="000000"/>
                          </a:solidFill>
                          <a:latin typeface="Times New Roman"/>
                          <a:ea typeface="Calibri"/>
                        </a:rPr>
                        <a:t>4. </a:t>
                      </a:r>
                      <a:r>
                        <a:rPr lang="en-US" sz="1600" baseline="0" dirty="0" err="1" smtClean="0">
                          <a:solidFill>
                            <a:srgbClr val="000000"/>
                          </a:solidFill>
                          <a:latin typeface="Times New Roman"/>
                          <a:ea typeface="Calibri"/>
                        </a:rPr>
                        <a:t>Sistem</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akan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melakukan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pengeditan</a:t>
                      </a:r>
                      <a:r>
                        <a:rPr lang="en-US" sz="1600" baseline="0" dirty="0" smtClean="0">
                          <a:solidFill>
                            <a:srgbClr val="000000"/>
                          </a:solidFill>
                          <a:latin typeface="Times New Roman"/>
                          <a:ea typeface="Calibri"/>
                        </a:rPr>
                        <a:t> data </a:t>
                      </a:r>
                      <a:r>
                        <a:rPr lang="en-US" sz="1600" baseline="0" dirty="0" err="1" smtClean="0">
                          <a:solidFill>
                            <a:srgbClr val="000000"/>
                          </a:solidFill>
                          <a:latin typeface="Times New Roman"/>
                          <a:ea typeface="Calibri"/>
                        </a:rPr>
                        <a:t>pembayaran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tiket</a:t>
                      </a:r>
                      <a:endParaRPr lang="en-US" sz="16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600" baseline="0" dirty="0" smtClean="0">
                          <a:solidFill>
                            <a:srgbClr val="000000"/>
                          </a:solidFill>
                          <a:latin typeface="Times New Roman"/>
                          <a:ea typeface="Calibri"/>
                        </a:rPr>
                        <a:t>6. </a:t>
                      </a:r>
                      <a:r>
                        <a:rPr lang="en-US" sz="1600" baseline="0" dirty="0" err="1" smtClean="0">
                          <a:solidFill>
                            <a:srgbClr val="000000"/>
                          </a:solidFill>
                          <a:latin typeface="Times New Roman"/>
                          <a:ea typeface="Calibri"/>
                        </a:rPr>
                        <a:t>Sistem</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akan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membatalkan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pembayaran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tiket</a:t>
                      </a:r>
                      <a:endParaRPr lang="en-US" sz="16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600" baseline="0" dirty="0" smtClean="0">
                          <a:solidFill>
                            <a:srgbClr val="000000"/>
                          </a:solidFill>
                          <a:latin typeface="Times New Roman"/>
                          <a:ea typeface="Calibri"/>
                        </a:rPr>
                        <a:t>8. </a:t>
                      </a:r>
                      <a:r>
                        <a:rPr lang="en-US" sz="1600" baseline="0" dirty="0" err="1" smtClean="0">
                          <a:solidFill>
                            <a:srgbClr val="000000"/>
                          </a:solidFill>
                          <a:latin typeface="Times New Roman"/>
                          <a:ea typeface="Calibri"/>
                        </a:rPr>
                        <a:t>Sistem</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akan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menyimpan</a:t>
                      </a:r>
                      <a:r>
                        <a:rPr lang="en-US" sz="1600" baseline="0" dirty="0" smtClean="0">
                          <a:solidFill>
                            <a:srgbClr val="000000"/>
                          </a:solidFill>
                          <a:latin typeface="Times New Roman"/>
                          <a:ea typeface="Calibri"/>
                        </a:rPr>
                        <a:t> data </a:t>
                      </a:r>
                      <a:r>
                        <a:rPr lang="en-US" sz="1600" baseline="0" dirty="0" err="1" smtClean="0">
                          <a:solidFill>
                            <a:srgbClr val="000000"/>
                          </a:solidFill>
                          <a:latin typeface="Times New Roman"/>
                          <a:ea typeface="Calibri"/>
                        </a:rPr>
                        <a:t>pembayarann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tersebut</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kedalam</a:t>
                      </a:r>
                      <a:r>
                        <a:rPr lang="en-US" sz="1600" baseline="0" dirty="0" smtClean="0">
                          <a:solidFill>
                            <a:srgbClr val="000000"/>
                          </a:solidFill>
                          <a:latin typeface="Times New Roman"/>
                          <a:ea typeface="Calibri"/>
                        </a:rPr>
                        <a:t> database.</a:t>
                      </a:r>
                    </a:p>
                    <a:p>
                      <a:pPr marL="225425" marR="0" lvl="0" indent="-225425" algn="just">
                        <a:lnSpc>
                          <a:spcPct val="100000"/>
                        </a:lnSpc>
                        <a:spcBef>
                          <a:spcPts val="0"/>
                        </a:spcBef>
                        <a:spcAft>
                          <a:spcPts val="0"/>
                        </a:spcAft>
                        <a:buFont typeface="+mj-lt"/>
                        <a:buNone/>
                      </a:pPr>
                      <a:r>
                        <a:rPr lang="en-US" sz="1600" baseline="0" dirty="0" smtClean="0">
                          <a:solidFill>
                            <a:srgbClr val="000000"/>
                          </a:solidFill>
                          <a:latin typeface="Times New Roman"/>
                          <a:ea typeface="Calibri"/>
                        </a:rPr>
                        <a:t>10.Sistem </a:t>
                      </a:r>
                      <a:r>
                        <a:rPr lang="en-US" sz="1600" baseline="0" dirty="0" err="1" smtClean="0">
                          <a:solidFill>
                            <a:srgbClr val="000000"/>
                          </a:solidFill>
                          <a:latin typeface="Times New Roman"/>
                          <a:ea typeface="Calibri"/>
                        </a:rPr>
                        <a:t>akan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mengecek</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ke</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dalam</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storaage</a:t>
                      </a:r>
                      <a:r>
                        <a:rPr lang="en-US" sz="1600" baseline="0" dirty="0" smtClean="0">
                          <a:solidFill>
                            <a:srgbClr val="000000"/>
                          </a:solidFill>
                          <a:latin typeface="Times New Roman"/>
                          <a:ea typeface="Calibri"/>
                        </a:rPr>
                        <a:t> data </a:t>
                      </a:r>
                      <a:r>
                        <a:rPr lang="en-US" sz="1600" baseline="0" dirty="0" err="1" smtClean="0">
                          <a:solidFill>
                            <a:srgbClr val="000000"/>
                          </a:solidFill>
                          <a:latin typeface="Times New Roman"/>
                          <a:ea typeface="Calibri"/>
                        </a:rPr>
                        <a:t>tiket</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danmemberikan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informasi</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kepada</a:t>
                      </a:r>
                      <a:r>
                        <a:rPr lang="en-US" sz="1600" baseline="0" dirty="0" smtClean="0">
                          <a:solidFill>
                            <a:srgbClr val="000000"/>
                          </a:solidFill>
                          <a:latin typeface="Times New Roman"/>
                          <a:ea typeface="Calibri"/>
                        </a:rPr>
                        <a:t> finance </a:t>
                      </a:r>
                      <a:r>
                        <a:rPr lang="en-US" sz="1600" baseline="0" dirty="0" err="1" smtClean="0">
                          <a:solidFill>
                            <a:srgbClr val="000000"/>
                          </a:solidFill>
                          <a:latin typeface="Times New Roman"/>
                          <a:ea typeface="Calibri"/>
                        </a:rPr>
                        <a:t>mengenai</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kefalidan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pemesanan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dan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pembayaran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tiket</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535">
                <a:tc>
                  <a:txBody>
                    <a:bodyPr/>
                    <a:lstStyle/>
                    <a:p>
                      <a:pPr marL="0" marR="0" algn="just">
                        <a:lnSpc>
                          <a:spcPct val="100000"/>
                        </a:lnSpc>
                        <a:spcBef>
                          <a:spcPts val="0"/>
                        </a:spcBef>
                        <a:spcAft>
                          <a:spcPts val="0"/>
                        </a:spcAft>
                      </a:pPr>
                      <a:r>
                        <a:rPr lang="en-US" sz="1600" dirty="0" err="1" smtClean="0">
                          <a:solidFill>
                            <a:srgbClr val="000000"/>
                          </a:solidFill>
                          <a:latin typeface="Times New Roman"/>
                          <a:ea typeface="Calibri"/>
                        </a:rPr>
                        <a:t>Kondisi</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Akhir</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600" dirty="0" err="1" smtClean="0">
                          <a:solidFill>
                            <a:srgbClr val="000000"/>
                          </a:solidFill>
                          <a:latin typeface="Times New Roman"/>
                          <a:ea typeface="Calibri"/>
                        </a:rPr>
                        <a:t>Sistem</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akan</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memberikan</a:t>
                      </a:r>
                      <a:r>
                        <a:rPr lang="en-US" sz="1600" dirty="0" smtClean="0">
                          <a:solidFill>
                            <a:srgbClr val="000000"/>
                          </a:solidFill>
                          <a:latin typeface="Times New Roman"/>
                          <a:ea typeface="Calibri"/>
                        </a:rPr>
                        <a:t> message (</a:t>
                      </a:r>
                      <a:r>
                        <a:rPr lang="en-US" sz="1600" dirty="0" err="1" smtClean="0">
                          <a:solidFill>
                            <a:srgbClr val="000000"/>
                          </a:solidFill>
                          <a:latin typeface="Times New Roman"/>
                          <a:ea typeface="Calibri"/>
                        </a:rPr>
                        <a:t>pesan</a:t>
                      </a:r>
                      <a:r>
                        <a:rPr lang="en-US" sz="1600" dirty="0" smtClean="0">
                          <a:solidFill>
                            <a:srgbClr val="000000"/>
                          </a:solidFill>
                          <a:latin typeface="Times New Roman"/>
                          <a:ea typeface="Calibri"/>
                        </a:rPr>
                        <a:t>) </a:t>
                      </a:r>
                      <a:r>
                        <a:rPr lang="en-US" sz="1600" dirty="0" err="1" smtClean="0">
                          <a:solidFill>
                            <a:srgbClr val="000000"/>
                          </a:solidFill>
                          <a:latin typeface="Times New Roman"/>
                          <a:ea typeface="Calibri"/>
                        </a:rPr>
                        <a:t>kepada</a:t>
                      </a:r>
                      <a:r>
                        <a:rPr lang="en-US" sz="1600" dirty="0" smtClean="0">
                          <a:solidFill>
                            <a:srgbClr val="000000"/>
                          </a:solidFill>
                          <a:latin typeface="Times New Roman"/>
                          <a:ea typeface="Calibri"/>
                        </a:rPr>
                        <a:t> customer </a:t>
                      </a:r>
                      <a:r>
                        <a:rPr lang="en-US" sz="1600" dirty="0" err="1" smtClean="0">
                          <a:solidFill>
                            <a:srgbClr val="000000"/>
                          </a:solidFill>
                          <a:latin typeface="Times New Roman"/>
                          <a:ea typeface="Calibri"/>
                        </a:rPr>
                        <a:t>bahwa</a:t>
                      </a:r>
                      <a:r>
                        <a:rPr lang="en-US" sz="1600" dirty="0" smtClean="0">
                          <a:solidFill>
                            <a:srgbClr val="000000"/>
                          </a:solidFill>
                          <a:latin typeface="Times New Roman"/>
                          <a:ea typeface="Calibri"/>
                        </a:rPr>
                        <a:t> data </a:t>
                      </a:r>
                      <a:r>
                        <a:rPr lang="en-US" sz="1600" dirty="0" err="1" smtClean="0">
                          <a:solidFill>
                            <a:srgbClr val="000000"/>
                          </a:solidFill>
                          <a:latin typeface="Times New Roman"/>
                          <a:ea typeface="Calibri"/>
                        </a:rPr>
                        <a:t>pesanan</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tiketnya</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sudah</a:t>
                      </a:r>
                      <a:r>
                        <a:rPr lang="en-US" sz="1600" baseline="0" dirty="0" smtClean="0">
                          <a:solidFill>
                            <a:srgbClr val="000000"/>
                          </a:solidFill>
                          <a:latin typeface="Times New Roman"/>
                          <a:ea typeface="Calibri"/>
                        </a:rPr>
                        <a:t> </a:t>
                      </a:r>
                      <a:r>
                        <a:rPr lang="en-US" sz="1600" baseline="0" dirty="0" err="1" smtClean="0">
                          <a:solidFill>
                            <a:srgbClr val="000000"/>
                          </a:solidFill>
                          <a:latin typeface="Times New Roman"/>
                          <a:ea typeface="Calibri"/>
                        </a:rPr>
                        <a:t>tersimpan</a:t>
                      </a:r>
                      <a:r>
                        <a:rPr lang="en-US" sz="1600" baseline="0" dirty="0" smtClean="0">
                          <a:solidFill>
                            <a:srgbClr val="000000"/>
                          </a:solidFill>
                          <a:latin typeface="Times New Roman"/>
                          <a:ea typeface="Calibri"/>
                        </a:rPr>
                        <a:t>.</a:t>
                      </a:r>
                      <a:endParaRPr lang="en-US" sz="16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599"/>
          <a:ext cx="8610600" cy="6385592"/>
        </p:xfrm>
        <a:graphic>
          <a:graphicData uri="http://schemas.openxmlformats.org/drawingml/2006/table">
            <a:tbl>
              <a:tblPr/>
              <a:tblGrid>
                <a:gridCol w="3480124"/>
                <a:gridCol w="5130476"/>
              </a:tblGrid>
              <a:tr h="402776">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Identifikasi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402776">
                <a:tc>
                  <a:txBody>
                    <a:bodyPr/>
                    <a:lstStyle/>
                    <a:p>
                      <a:pPr marL="0" marR="0" algn="just">
                        <a:lnSpc>
                          <a:spcPct val="100000"/>
                        </a:lnSpc>
                        <a:spcBef>
                          <a:spcPts val="0"/>
                        </a:spcBef>
                        <a:spcAft>
                          <a:spcPts val="0"/>
                        </a:spcAft>
                      </a:pPr>
                      <a:r>
                        <a:rPr lang="en-US" sz="1800" dirty="0" smtClean="0">
                          <a:solidFill>
                            <a:srgbClr val="000000"/>
                          </a:solidFill>
                          <a:latin typeface="Times New Roman"/>
                          <a:ea typeface="Calibri"/>
                        </a:rPr>
                        <a:t>No</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smtClean="0">
                          <a:solidFill>
                            <a:srgbClr val="000000"/>
                          </a:solidFill>
                          <a:latin typeface="Times New Roman"/>
                          <a:ea typeface="Calibri"/>
                        </a:rPr>
                        <a:t>Use case 04</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776">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Nama</a:t>
                      </a:r>
                      <a:r>
                        <a:rPr lang="en-US" sz="1800" dirty="0">
                          <a:solidFill>
                            <a:srgbClr val="000000"/>
                          </a:solidFill>
                          <a:latin typeface="Times New Roman"/>
                          <a:ea typeface="Calibri"/>
                        </a:rPr>
                        <a:t> </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err="1" smtClean="0">
                          <a:solidFill>
                            <a:srgbClr val="000000"/>
                          </a:solidFill>
                          <a:latin typeface="Times New Roman"/>
                          <a:ea typeface="Calibri"/>
                        </a:rPr>
                        <a:t>Cetak</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bukti</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pembayaran</a:t>
                      </a:r>
                      <a:r>
                        <a:rPr lang="en-US" sz="1800" i="1" baseline="0" dirty="0" smtClean="0">
                          <a:solidFill>
                            <a:srgbClr val="000000"/>
                          </a:solidFill>
                          <a:latin typeface="Times New Roman"/>
                          <a:ea typeface="Calibri"/>
                        </a:rPr>
                        <a:t> </a:t>
                      </a:r>
                      <a:r>
                        <a:rPr lang="en-US" sz="1800" i="1" baseline="0" dirty="0" err="1" smtClean="0">
                          <a:solidFill>
                            <a:srgbClr val="000000"/>
                          </a:solidFill>
                          <a:latin typeface="Times New Roman"/>
                          <a:ea typeface="Calibri"/>
                        </a:rPr>
                        <a:t>tiket</a:t>
                      </a:r>
                      <a:endParaRPr lang="en-US" sz="1800" i="1" dirty="0" smtClean="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776">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Tujuan</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Mencatat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bukti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pembayaran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dan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etiket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390">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Deskripsi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Proses</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bukti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pembayaran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etiket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dilakukan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oleh</a:t>
                      </a:r>
                      <a:r>
                        <a:rPr lang="en-US" sz="1800" baseline="0" dirty="0" smtClean="0">
                          <a:solidFill>
                            <a:srgbClr val="000000"/>
                          </a:solidFill>
                          <a:latin typeface="Times New Roman"/>
                          <a:ea typeface="Calibri"/>
                        </a:rPr>
                        <a:t> customer yang </a:t>
                      </a:r>
                      <a:r>
                        <a:rPr lang="en-US" sz="1800" baseline="0" dirty="0" err="1" smtClean="0">
                          <a:solidFill>
                            <a:srgbClr val="000000"/>
                          </a:solidFill>
                          <a:latin typeface="Times New Roman"/>
                          <a:ea typeface="Calibri"/>
                        </a:rPr>
                        <a:t>di</a:t>
                      </a:r>
                      <a:r>
                        <a:rPr lang="en-US" sz="1800" baseline="0" dirty="0" smtClean="0">
                          <a:solidFill>
                            <a:srgbClr val="000000"/>
                          </a:solidFill>
                          <a:latin typeface="Times New Roman"/>
                          <a:ea typeface="Calibri"/>
                        </a:rPr>
                        <a:t> load </a:t>
                      </a:r>
                      <a:r>
                        <a:rPr lang="en-US" sz="1800" baseline="0" dirty="0" err="1" smtClean="0">
                          <a:solidFill>
                            <a:srgbClr val="000000"/>
                          </a:solidFill>
                          <a:latin typeface="Times New Roman"/>
                          <a:ea typeface="Calibri"/>
                        </a:rPr>
                        <a:t>dari</a:t>
                      </a:r>
                      <a:r>
                        <a:rPr lang="en-US" sz="1800" baseline="0" dirty="0" smtClean="0">
                          <a:solidFill>
                            <a:srgbClr val="000000"/>
                          </a:solidFill>
                          <a:latin typeface="Times New Roman"/>
                          <a:ea typeface="Calibri"/>
                        </a:rPr>
                        <a:t> database </a:t>
                      </a:r>
                      <a:r>
                        <a:rPr lang="en-US" sz="1800" baseline="0" dirty="0" err="1" smtClean="0">
                          <a:solidFill>
                            <a:srgbClr val="000000"/>
                          </a:solidFill>
                          <a:latin typeface="Times New Roman"/>
                          <a:ea typeface="Calibri"/>
                        </a:rPr>
                        <a:t>pembayaran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776">
                <a:tc>
                  <a:txBody>
                    <a:bodyPr/>
                    <a:lstStyle/>
                    <a:p>
                      <a:pPr marL="0" marR="0" algn="just">
                        <a:lnSpc>
                          <a:spcPct val="100000"/>
                        </a:lnSpc>
                        <a:spcBef>
                          <a:spcPts val="0"/>
                        </a:spcBef>
                        <a:spcAft>
                          <a:spcPts val="0"/>
                        </a:spcAft>
                      </a:pPr>
                      <a:r>
                        <a:rPr lang="en-US" sz="1800">
                          <a:solidFill>
                            <a:srgbClr val="000000"/>
                          </a:solidFill>
                          <a:latin typeface="Times New Roman"/>
                          <a:ea typeface="Calibri"/>
                        </a:rPr>
                        <a:t>Aktor</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err="1" smtClean="0">
                          <a:solidFill>
                            <a:srgbClr val="000000"/>
                          </a:solidFill>
                          <a:latin typeface="Times New Roman"/>
                          <a:ea typeface="Calibri"/>
                        </a:rPr>
                        <a:t>Customer,Administrator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776">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Skenario</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Utama</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402776">
                <a:tc>
                  <a:txBody>
                    <a:bodyPr/>
                    <a:lstStyle/>
                    <a:p>
                      <a:pPr marL="0" marR="0" algn="ctr">
                        <a:lnSpc>
                          <a:spcPct val="100000"/>
                        </a:lnSpc>
                        <a:spcBef>
                          <a:spcPts val="0"/>
                        </a:spcBef>
                        <a:spcAft>
                          <a:spcPts val="0"/>
                        </a:spcAft>
                      </a:pPr>
                      <a:r>
                        <a:rPr lang="en-US" sz="1800" b="1">
                          <a:solidFill>
                            <a:srgbClr val="000000"/>
                          </a:solidFill>
                          <a:latin typeface="Times New Roman"/>
                          <a:ea typeface="Calibri"/>
                        </a:rPr>
                        <a:t>Kondisi Awal</a:t>
                      </a:r>
                      <a:endParaRPr lang="en-US" sz="180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0000"/>
                        </a:lnSpc>
                        <a:spcBef>
                          <a:spcPts val="0"/>
                        </a:spcBef>
                        <a:spcAft>
                          <a:spcPts val="0"/>
                        </a:spcAft>
                      </a:pPr>
                      <a:r>
                        <a:rPr lang="en-US" sz="1800" b="1" dirty="0" smtClean="0">
                          <a:solidFill>
                            <a:srgbClr val="000000"/>
                          </a:solidFill>
                          <a:latin typeface="Times New Roman"/>
                          <a:ea typeface="Calibri"/>
                        </a:rPr>
                        <a:t>Menu </a:t>
                      </a:r>
                      <a:r>
                        <a:rPr lang="en-US" sz="1800" b="1" dirty="0" err="1" smtClean="0">
                          <a:solidFill>
                            <a:srgbClr val="000000"/>
                          </a:solidFill>
                          <a:latin typeface="Times New Roman"/>
                          <a:ea typeface="Calibri"/>
                        </a:rPr>
                        <a:t>aplikasi</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memberikan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pilihan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untuk</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mencetak</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pembayaran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tiket</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dan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etiket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2776">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Aktor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Reaksi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Sistem</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0035">
                <a:tc>
                  <a:txBody>
                    <a:bodyPr/>
                    <a:lstStyle/>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1. </a:t>
                      </a:r>
                      <a:r>
                        <a:rPr lang="en-US" sz="1800" dirty="0" err="1" smtClean="0">
                          <a:solidFill>
                            <a:srgbClr val="000000"/>
                          </a:solidFill>
                          <a:latin typeface="Times New Roman"/>
                          <a:ea typeface="Calibri"/>
                        </a:rPr>
                        <a:t>Jika</a:t>
                      </a:r>
                      <a:r>
                        <a:rPr lang="en-US" sz="1800" baseline="0" dirty="0" smtClean="0">
                          <a:solidFill>
                            <a:srgbClr val="000000"/>
                          </a:solidFill>
                          <a:latin typeface="Times New Roman"/>
                          <a:ea typeface="Calibri"/>
                        </a:rPr>
                        <a:t> customer </a:t>
                      </a:r>
                      <a:r>
                        <a:rPr lang="en-US" sz="1800" baseline="0" dirty="0" err="1" smtClean="0">
                          <a:solidFill>
                            <a:srgbClr val="000000"/>
                          </a:solidFill>
                          <a:latin typeface="Times New Roman"/>
                          <a:ea typeface="Calibri"/>
                        </a:rPr>
                        <a:t>mengklik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tombol</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bukti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pembayaran</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3. </a:t>
                      </a:r>
                      <a:r>
                        <a:rPr lang="en-US" sz="1800" dirty="0" err="1" smtClean="0">
                          <a:solidFill>
                            <a:srgbClr val="000000"/>
                          </a:solidFill>
                          <a:latin typeface="Times New Roman"/>
                          <a:ea typeface="Calibri"/>
                        </a:rPr>
                        <a:t>Jika</a:t>
                      </a:r>
                      <a:r>
                        <a:rPr lang="en-US" sz="1800" dirty="0" smtClean="0">
                          <a:solidFill>
                            <a:srgbClr val="000000"/>
                          </a:solidFill>
                          <a:latin typeface="Times New Roman"/>
                          <a:ea typeface="Calibri"/>
                        </a:rPr>
                        <a:t> customer</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mengklik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tombol</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etiket</a:t>
                      </a:r>
                      <a:endParaRPr lang="en-US" sz="18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2.</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menampilkan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bukti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pembayaran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baseline="0" dirty="0" smtClean="0">
                          <a:solidFill>
                            <a:srgbClr val="000000"/>
                          </a:solidFill>
                          <a:latin typeface="Times New Roman"/>
                          <a:ea typeface="Calibri"/>
                        </a:rPr>
                        <a:t>4.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menampilkan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etiket</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5553">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Kondisi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Akhir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err="1" smtClean="0">
                          <a:solidFill>
                            <a:srgbClr val="000000"/>
                          </a:solidFill>
                          <a:latin typeface="Times New Roman"/>
                          <a:ea typeface="Calibri"/>
                        </a:rPr>
                        <a:t>Sistem</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menampilkan</a:t>
                      </a:r>
                      <a:r>
                        <a:rPr lang="en-US" sz="1800" dirty="0" smtClean="0">
                          <a:solidFill>
                            <a:srgbClr val="000000"/>
                          </a:solidFill>
                          <a:latin typeface="Times New Roman"/>
                          <a:ea typeface="Calibri"/>
                        </a:rPr>
                        <a:t> menu </a:t>
                      </a:r>
                      <a:r>
                        <a:rPr lang="en-US" sz="1800" dirty="0" err="1" smtClean="0">
                          <a:solidFill>
                            <a:srgbClr val="000000"/>
                          </a:solidFill>
                          <a:latin typeface="Times New Roman"/>
                          <a:ea typeface="Calibri"/>
                        </a:rPr>
                        <a:t>cetak</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bukti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pembayaran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dan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dan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etiket</a:t>
                      </a:r>
                      <a:r>
                        <a:rPr lang="en-US" sz="1800" dirty="0" smtClean="0">
                          <a:solidFill>
                            <a:srgbClr val="000000"/>
                          </a:solidFill>
                          <a:latin typeface="Times New Roman"/>
                          <a:ea typeface="Calibri"/>
                        </a:rPr>
                        <a:t> </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serta</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mencetaknya</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304801"/>
          <a:ext cx="8610600" cy="6387328"/>
        </p:xfrm>
        <a:graphic>
          <a:graphicData uri="http://schemas.openxmlformats.org/drawingml/2006/table">
            <a:tbl>
              <a:tblPr/>
              <a:tblGrid>
                <a:gridCol w="3294490"/>
                <a:gridCol w="5316110"/>
              </a:tblGrid>
              <a:tr h="291835">
                <a:tc gridSpan="2">
                  <a:txBody>
                    <a:bodyPr/>
                    <a:lstStyle/>
                    <a:p>
                      <a:pPr marL="0" marR="0" algn="ctr">
                        <a:lnSpc>
                          <a:spcPct val="100000"/>
                        </a:lnSpc>
                        <a:spcBef>
                          <a:spcPts val="0"/>
                        </a:spcBef>
                        <a:spcAft>
                          <a:spcPts val="0"/>
                        </a:spcAft>
                      </a:pPr>
                      <a:r>
                        <a:rPr lang="en-US" sz="1700" b="1" dirty="0" err="1">
                          <a:solidFill>
                            <a:srgbClr val="000000"/>
                          </a:solidFill>
                          <a:latin typeface="Times New Roman"/>
                          <a:ea typeface="Calibri"/>
                        </a:rPr>
                        <a:t>Identifikasi</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270928">
                <a:tc>
                  <a:txBody>
                    <a:bodyPr/>
                    <a:lstStyle/>
                    <a:p>
                      <a:pPr marL="0" marR="0" algn="just">
                        <a:lnSpc>
                          <a:spcPct val="100000"/>
                        </a:lnSpc>
                        <a:spcBef>
                          <a:spcPts val="0"/>
                        </a:spcBef>
                        <a:spcAft>
                          <a:spcPts val="0"/>
                        </a:spcAft>
                      </a:pPr>
                      <a:r>
                        <a:rPr lang="en-US" sz="1700" dirty="0" smtClean="0">
                          <a:solidFill>
                            <a:srgbClr val="000000"/>
                          </a:solidFill>
                          <a:latin typeface="Times New Roman"/>
                          <a:ea typeface="Calibri"/>
                        </a:rPr>
                        <a:t>No</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i="0" dirty="0" smtClean="0">
                          <a:solidFill>
                            <a:srgbClr val="000000"/>
                          </a:solidFill>
                          <a:latin typeface="Times New Roman"/>
                          <a:ea typeface="Calibri"/>
                        </a:rPr>
                        <a:t>Use case 05</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28">
                <a:tc>
                  <a:txBody>
                    <a:bodyPr/>
                    <a:lstStyle/>
                    <a:p>
                      <a:pPr marL="0" marR="0" algn="just">
                        <a:lnSpc>
                          <a:spcPct val="100000"/>
                        </a:lnSpc>
                        <a:spcBef>
                          <a:spcPts val="0"/>
                        </a:spcBef>
                        <a:spcAft>
                          <a:spcPts val="0"/>
                        </a:spcAft>
                      </a:pPr>
                      <a:r>
                        <a:rPr lang="en-US" sz="1700" dirty="0" err="1">
                          <a:solidFill>
                            <a:srgbClr val="000000"/>
                          </a:solidFill>
                          <a:latin typeface="Times New Roman"/>
                          <a:ea typeface="Calibri"/>
                        </a:rPr>
                        <a:t>Nama</a:t>
                      </a:r>
                      <a:r>
                        <a:rPr lang="en-US" sz="1700" dirty="0">
                          <a:solidFill>
                            <a:srgbClr val="000000"/>
                          </a:solidFill>
                          <a:latin typeface="Times New Roman"/>
                          <a:ea typeface="Calibri"/>
                        </a:rPr>
                        <a:t> </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i="1" dirty="0" err="1" smtClean="0">
                          <a:solidFill>
                            <a:srgbClr val="000000"/>
                          </a:solidFill>
                          <a:latin typeface="Times New Roman"/>
                          <a:ea typeface="Calibri"/>
                        </a:rPr>
                        <a:t>Pembatalan</a:t>
                      </a:r>
                      <a:r>
                        <a:rPr lang="en-US" sz="1700" i="1" dirty="0" smtClean="0">
                          <a:solidFill>
                            <a:srgbClr val="000000"/>
                          </a:solidFill>
                          <a:latin typeface="Times New Roman"/>
                          <a:ea typeface="Calibri"/>
                        </a:rPr>
                        <a:t> </a:t>
                      </a:r>
                      <a:r>
                        <a:rPr lang="en-US" sz="1700" i="1" dirty="0" err="1" smtClean="0">
                          <a:solidFill>
                            <a:srgbClr val="000000"/>
                          </a:solidFill>
                          <a:latin typeface="Times New Roman"/>
                          <a:ea typeface="Calibri"/>
                        </a:rPr>
                        <a:t>pesanan</a:t>
                      </a:r>
                      <a:r>
                        <a:rPr lang="en-US" sz="1700" i="1" dirty="0" smtClean="0">
                          <a:solidFill>
                            <a:srgbClr val="000000"/>
                          </a:solidFill>
                          <a:latin typeface="Times New Roman"/>
                          <a:ea typeface="Calibri"/>
                        </a:rPr>
                        <a:t> </a:t>
                      </a:r>
                      <a:r>
                        <a:rPr lang="en-US" sz="1700" i="1" dirty="0" err="1" smtClean="0">
                          <a:solidFill>
                            <a:srgbClr val="000000"/>
                          </a:solidFill>
                          <a:latin typeface="Times New Roman"/>
                          <a:ea typeface="Calibri"/>
                        </a:rPr>
                        <a:t>tiket</a:t>
                      </a:r>
                      <a:endParaRPr lang="en-US" sz="1700" i="1" dirty="0" smtClean="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856">
                <a:tc>
                  <a:txBody>
                    <a:bodyPr/>
                    <a:lstStyle/>
                    <a:p>
                      <a:pPr marL="0" marR="0" algn="just">
                        <a:lnSpc>
                          <a:spcPct val="100000"/>
                        </a:lnSpc>
                        <a:spcBef>
                          <a:spcPts val="0"/>
                        </a:spcBef>
                        <a:spcAft>
                          <a:spcPts val="0"/>
                        </a:spcAft>
                      </a:pPr>
                      <a:r>
                        <a:rPr lang="en-US" sz="1700" dirty="0" err="1">
                          <a:solidFill>
                            <a:srgbClr val="000000"/>
                          </a:solidFill>
                          <a:latin typeface="Times New Roman"/>
                          <a:ea typeface="Calibri"/>
                        </a:rPr>
                        <a:t>Tujuan</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dirty="0" err="1" smtClean="0">
                          <a:solidFill>
                            <a:srgbClr val="000000"/>
                          </a:solidFill>
                          <a:latin typeface="Times New Roman"/>
                          <a:ea typeface="Calibri"/>
                        </a:rPr>
                        <a:t>Untuk</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membatalkan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pemesanan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tiket</a:t>
                      </a:r>
                      <a:r>
                        <a:rPr lang="en-US" sz="1700" dirty="0" smtClean="0">
                          <a:solidFill>
                            <a:srgbClr val="000000"/>
                          </a:solidFill>
                          <a:latin typeface="Times New Roman"/>
                          <a:ea typeface="Calibri"/>
                        </a:rPr>
                        <a:t> yang</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telah</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dilakukan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oleh</a:t>
                      </a:r>
                      <a:r>
                        <a:rPr lang="en-US" sz="1700" baseline="0" dirty="0" smtClean="0">
                          <a:solidFill>
                            <a:srgbClr val="000000"/>
                          </a:solidFill>
                          <a:latin typeface="Times New Roman"/>
                          <a:ea typeface="Calibri"/>
                        </a:rPr>
                        <a:t> customer</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5652">
                <a:tc>
                  <a:txBody>
                    <a:bodyPr/>
                    <a:lstStyle/>
                    <a:p>
                      <a:pPr marL="0" marR="0" algn="just">
                        <a:lnSpc>
                          <a:spcPct val="100000"/>
                        </a:lnSpc>
                        <a:spcBef>
                          <a:spcPts val="0"/>
                        </a:spcBef>
                        <a:spcAft>
                          <a:spcPts val="0"/>
                        </a:spcAft>
                      </a:pPr>
                      <a:r>
                        <a:rPr lang="en-US" sz="1700" dirty="0" err="1">
                          <a:solidFill>
                            <a:srgbClr val="000000"/>
                          </a:solidFill>
                          <a:latin typeface="Times New Roman"/>
                          <a:ea typeface="Calibri"/>
                        </a:rPr>
                        <a:t>Deskripsi</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dirty="0" err="1" smtClean="0">
                          <a:solidFill>
                            <a:srgbClr val="000000"/>
                          </a:solidFill>
                          <a:latin typeface="Times New Roman"/>
                          <a:ea typeface="Calibri"/>
                        </a:rPr>
                        <a:t>Proses</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pembatalan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yang </a:t>
                      </a:r>
                      <a:r>
                        <a:rPr lang="en-US" sz="1700" baseline="0" dirty="0" err="1" smtClean="0">
                          <a:solidFill>
                            <a:srgbClr val="000000"/>
                          </a:solidFill>
                          <a:latin typeface="Times New Roman"/>
                          <a:ea typeface="Calibri"/>
                        </a:rPr>
                        <a:t>telah</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dilakukan</a:t>
                      </a:r>
                      <a:r>
                        <a:rPr lang="en-US" sz="1700" baseline="0" dirty="0" smtClean="0">
                          <a:solidFill>
                            <a:srgbClr val="000000"/>
                          </a:solidFill>
                          <a:latin typeface="Times New Roman"/>
                          <a:ea typeface="Calibri"/>
                        </a:rPr>
                        <a:t> customer </a:t>
                      </a:r>
                      <a:r>
                        <a:rPr lang="en-US" sz="1700" baseline="0" dirty="0" err="1" smtClean="0">
                          <a:solidFill>
                            <a:srgbClr val="000000"/>
                          </a:solidFill>
                          <a:latin typeface="Times New Roman"/>
                          <a:ea typeface="Calibri"/>
                        </a:rPr>
                        <a:t>dan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menghapus</a:t>
                      </a:r>
                      <a:r>
                        <a:rPr lang="en-US" sz="1700" baseline="0" dirty="0" smtClean="0">
                          <a:solidFill>
                            <a:srgbClr val="000000"/>
                          </a:solidFill>
                          <a:latin typeface="Times New Roman"/>
                          <a:ea typeface="Calibri"/>
                        </a:rPr>
                        <a:t> data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tersebut</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dari</a:t>
                      </a:r>
                      <a:r>
                        <a:rPr lang="en-US" sz="1700" baseline="0" dirty="0" smtClean="0">
                          <a:solidFill>
                            <a:srgbClr val="000000"/>
                          </a:solidFill>
                          <a:latin typeface="Times New Roman"/>
                          <a:ea typeface="Calibri"/>
                        </a:rPr>
                        <a:t> database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02">
                <a:tc>
                  <a:txBody>
                    <a:bodyPr/>
                    <a:lstStyle/>
                    <a:p>
                      <a:pPr marL="0" marR="0" algn="just">
                        <a:lnSpc>
                          <a:spcPct val="100000"/>
                        </a:lnSpc>
                        <a:spcBef>
                          <a:spcPts val="0"/>
                        </a:spcBef>
                        <a:spcAft>
                          <a:spcPts val="0"/>
                        </a:spcAft>
                      </a:pPr>
                      <a:r>
                        <a:rPr lang="en-US" sz="1700">
                          <a:solidFill>
                            <a:srgbClr val="000000"/>
                          </a:solidFill>
                          <a:latin typeface="Times New Roman"/>
                          <a:ea typeface="Calibri"/>
                        </a:rPr>
                        <a:t>Aktor</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i="1" dirty="0" err="1" smtClean="0">
                          <a:solidFill>
                            <a:srgbClr val="000000"/>
                          </a:solidFill>
                          <a:latin typeface="Times New Roman"/>
                          <a:ea typeface="Calibri"/>
                        </a:rPr>
                        <a:t>Customer,Finance</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875">
                <a:tc gridSpan="2">
                  <a:txBody>
                    <a:bodyPr/>
                    <a:lstStyle/>
                    <a:p>
                      <a:pPr marL="0" marR="0" algn="ctr">
                        <a:lnSpc>
                          <a:spcPct val="100000"/>
                        </a:lnSpc>
                        <a:spcBef>
                          <a:spcPts val="0"/>
                        </a:spcBef>
                        <a:spcAft>
                          <a:spcPts val="0"/>
                        </a:spcAft>
                      </a:pPr>
                      <a:r>
                        <a:rPr lang="en-US" sz="1700" b="1" dirty="0" err="1">
                          <a:solidFill>
                            <a:srgbClr val="000000"/>
                          </a:solidFill>
                          <a:latin typeface="Times New Roman"/>
                          <a:ea typeface="Calibri"/>
                        </a:rPr>
                        <a:t>Skenario</a:t>
                      </a:r>
                      <a:r>
                        <a:rPr lang="en-US" sz="1700" b="1" dirty="0">
                          <a:solidFill>
                            <a:srgbClr val="000000"/>
                          </a:solidFill>
                          <a:latin typeface="Times New Roman"/>
                          <a:ea typeface="Calibri"/>
                        </a:rPr>
                        <a:t> </a:t>
                      </a:r>
                      <a:r>
                        <a:rPr lang="en-US" sz="1700" b="1" dirty="0" err="1">
                          <a:solidFill>
                            <a:srgbClr val="000000"/>
                          </a:solidFill>
                          <a:latin typeface="Times New Roman"/>
                          <a:ea typeface="Calibri"/>
                        </a:rPr>
                        <a:t>Utama</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541856">
                <a:tc>
                  <a:txBody>
                    <a:bodyPr/>
                    <a:lstStyle/>
                    <a:p>
                      <a:pPr marL="0" marR="0" algn="ctr">
                        <a:lnSpc>
                          <a:spcPct val="100000"/>
                        </a:lnSpc>
                        <a:spcBef>
                          <a:spcPts val="0"/>
                        </a:spcBef>
                        <a:spcAft>
                          <a:spcPts val="0"/>
                        </a:spcAft>
                      </a:pPr>
                      <a:r>
                        <a:rPr lang="en-US" sz="1700" b="1">
                          <a:solidFill>
                            <a:srgbClr val="000000"/>
                          </a:solidFill>
                          <a:latin typeface="Times New Roman"/>
                          <a:ea typeface="Calibri"/>
                        </a:rPr>
                        <a:t>Kondisi Awal</a:t>
                      </a:r>
                      <a:endParaRPr lang="en-US" sz="170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l">
                        <a:lnSpc>
                          <a:spcPct val="100000"/>
                        </a:lnSpc>
                        <a:spcBef>
                          <a:spcPts val="0"/>
                        </a:spcBef>
                        <a:spcAft>
                          <a:spcPts val="0"/>
                        </a:spcAft>
                      </a:pPr>
                      <a:r>
                        <a:rPr lang="en-US" sz="1700" b="1" dirty="0" smtClean="0">
                          <a:solidFill>
                            <a:srgbClr val="000000"/>
                          </a:solidFill>
                          <a:latin typeface="Times New Roman"/>
                          <a:ea typeface="Calibri"/>
                        </a:rPr>
                        <a:t>Menu </a:t>
                      </a:r>
                      <a:r>
                        <a:rPr lang="en-US" sz="1700" b="1" dirty="0" err="1" smtClean="0">
                          <a:solidFill>
                            <a:srgbClr val="000000"/>
                          </a:solidFill>
                          <a:latin typeface="Times New Roman"/>
                          <a:ea typeface="Calibri"/>
                        </a:rPr>
                        <a:t>aplikasi</a:t>
                      </a:r>
                      <a:r>
                        <a:rPr lang="en-US" sz="1700" b="1" dirty="0" smtClean="0">
                          <a:solidFill>
                            <a:srgbClr val="000000"/>
                          </a:solidFill>
                          <a:latin typeface="Times New Roman"/>
                          <a:ea typeface="Calibri"/>
                        </a:rPr>
                        <a:t> </a:t>
                      </a:r>
                      <a:r>
                        <a:rPr lang="en-US" sz="1700" b="1" dirty="0" err="1" smtClean="0">
                          <a:solidFill>
                            <a:srgbClr val="000000"/>
                          </a:solidFill>
                          <a:latin typeface="Times New Roman"/>
                          <a:ea typeface="Calibri"/>
                        </a:rPr>
                        <a:t>memberikan</a:t>
                      </a:r>
                      <a:r>
                        <a:rPr lang="en-US" sz="1700" b="1" dirty="0" smtClean="0">
                          <a:solidFill>
                            <a:srgbClr val="000000"/>
                          </a:solidFill>
                          <a:latin typeface="Times New Roman"/>
                          <a:ea typeface="Calibri"/>
                        </a:rPr>
                        <a:t> </a:t>
                      </a:r>
                      <a:r>
                        <a:rPr lang="en-US" sz="1700" b="1" dirty="0" err="1" smtClean="0">
                          <a:solidFill>
                            <a:srgbClr val="000000"/>
                          </a:solidFill>
                          <a:latin typeface="Times New Roman"/>
                          <a:ea typeface="Calibri"/>
                        </a:rPr>
                        <a:t>pilihan</a:t>
                      </a:r>
                      <a:r>
                        <a:rPr lang="en-US" sz="1700" b="1" dirty="0" smtClean="0">
                          <a:solidFill>
                            <a:srgbClr val="000000"/>
                          </a:solidFill>
                          <a:latin typeface="Times New Roman"/>
                          <a:ea typeface="Calibri"/>
                        </a:rPr>
                        <a:t> </a:t>
                      </a:r>
                      <a:r>
                        <a:rPr lang="en-US" sz="1700" b="1" dirty="0" err="1" smtClean="0">
                          <a:solidFill>
                            <a:srgbClr val="000000"/>
                          </a:solidFill>
                          <a:latin typeface="Times New Roman"/>
                          <a:ea typeface="Calibri"/>
                        </a:rPr>
                        <a:t>pembatalan</a:t>
                      </a:r>
                      <a:r>
                        <a:rPr lang="en-US" sz="1700" b="1" dirty="0" smtClean="0">
                          <a:solidFill>
                            <a:srgbClr val="000000"/>
                          </a:solidFill>
                          <a:latin typeface="Times New Roman"/>
                          <a:ea typeface="Calibri"/>
                        </a:rPr>
                        <a:t> </a:t>
                      </a:r>
                      <a:r>
                        <a:rPr lang="en-US" sz="1700" b="1" dirty="0" err="1" smtClean="0">
                          <a:solidFill>
                            <a:srgbClr val="000000"/>
                          </a:solidFill>
                          <a:latin typeface="Times New Roman"/>
                          <a:ea typeface="Calibri"/>
                        </a:rPr>
                        <a:t>pemesanan</a:t>
                      </a:r>
                      <a:r>
                        <a:rPr lang="en-US" sz="1700" b="1" dirty="0" smtClean="0">
                          <a:solidFill>
                            <a:srgbClr val="000000"/>
                          </a:solidFill>
                          <a:latin typeface="Times New Roman"/>
                          <a:ea typeface="Calibri"/>
                        </a:rPr>
                        <a:t> </a:t>
                      </a:r>
                      <a:r>
                        <a:rPr lang="en-US" sz="1700" b="1" dirty="0" err="1" smtClean="0">
                          <a:solidFill>
                            <a:srgbClr val="000000"/>
                          </a:solidFill>
                          <a:latin typeface="Times New Roman"/>
                          <a:ea typeface="Calibri"/>
                        </a:rPr>
                        <a:t>tiket</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70928">
                <a:tc>
                  <a:txBody>
                    <a:bodyPr/>
                    <a:lstStyle/>
                    <a:p>
                      <a:pPr marL="0" marR="0" algn="just">
                        <a:lnSpc>
                          <a:spcPct val="100000"/>
                        </a:lnSpc>
                        <a:spcBef>
                          <a:spcPts val="0"/>
                        </a:spcBef>
                        <a:spcAft>
                          <a:spcPts val="0"/>
                        </a:spcAft>
                      </a:pPr>
                      <a:r>
                        <a:rPr lang="en-US" sz="1700" b="1" dirty="0" err="1">
                          <a:solidFill>
                            <a:srgbClr val="000000"/>
                          </a:solidFill>
                          <a:latin typeface="Times New Roman"/>
                          <a:ea typeface="Calibri"/>
                        </a:rPr>
                        <a:t>Aksi</a:t>
                      </a:r>
                      <a:r>
                        <a:rPr lang="en-US" sz="1700" b="1" dirty="0">
                          <a:solidFill>
                            <a:srgbClr val="000000"/>
                          </a:solidFill>
                          <a:latin typeface="Times New Roman"/>
                          <a:ea typeface="Calibri"/>
                        </a:rPr>
                        <a:t> </a:t>
                      </a:r>
                      <a:r>
                        <a:rPr lang="en-US" sz="1700" b="1" dirty="0" err="1">
                          <a:solidFill>
                            <a:srgbClr val="000000"/>
                          </a:solidFill>
                          <a:latin typeface="Times New Roman"/>
                          <a:ea typeface="Calibri"/>
                        </a:rPr>
                        <a:t>Aktor</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b="1" dirty="0" err="1">
                          <a:solidFill>
                            <a:srgbClr val="000000"/>
                          </a:solidFill>
                          <a:latin typeface="Times New Roman"/>
                          <a:ea typeface="Calibri"/>
                        </a:rPr>
                        <a:t>Reaksi</a:t>
                      </a:r>
                      <a:r>
                        <a:rPr lang="en-US" sz="1700" b="1" dirty="0">
                          <a:solidFill>
                            <a:srgbClr val="000000"/>
                          </a:solidFill>
                          <a:latin typeface="Times New Roman"/>
                          <a:ea typeface="Calibri"/>
                        </a:rPr>
                        <a:t> </a:t>
                      </a:r>
                      <a:r>
                        <a:rPr lang="en-US" sz="1700" b="1" dirty="0" err="1">
                          <a:solidFill>
                            <a:srgbClr val="000000"/>
                          </a:solidFill>
                          <a:latin typeface="Times New Roman"/>
                          <a:ea typeface="Calibri"/>
                        </a:rPr>
                        <a:t>Sistem</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339">
                <a:tc>
                  <a:txBody>
                    <a:bodyPr/>
                    <a:lstStyle/>
                    <a:p>
                      <a:pPr marL="225425" marR="0" lvl="0" indent="-225425" algn="just">
                        <a:lnSpc>
                          <a:spcPct val="100000"/>
                        </a:lnSpc>
                        <a:spcBef>
                          <a:spcPts val="0"/>
                        </a:spcBef>
                        <a:spcAft>
                          <a:spcPts val="0"/>
                        </a:spcAft>
                        <a:buFont typeface="+mj-lt"/>
                        <a:buNone/>
                      </a:pPr>
                      <a:r>
                        <a:rPr lang="en-US" sz="1700" dirty="0" smtClean="0">
                          <a:solidFill>
                            <a:srgbClr val="000000"/>
                          </a:solidFill>
                          <a:latin typeface="Times New Roman"/>
                          <a:ea typeface="Calibri"/>
                        </a:rPr>
                        <a:t>1.Customer</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melakukan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proses</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pembatalan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a:t>
                      </a:r>
                      <a:endParaRPr lang="en-US" sz="17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700" dirty="0" smtClean="0">
                          <a:solidFill>
                            <a:srgbClr val="000000"/>
                          </a:solidFill>
                          <a:latin typeface="Times New Roman"/>
                          <a:ea typeface="Calibri"/>
                        </a:rPr>
                        <a:t>3. Finance </a:t>
                      </a:r>
                      <a:r>
                        <a:rPr lang="en-US" sz="1700" dirty="0" err="1" smtClean="0">
                          <a:solidFill>
                            <a:srgbClr val="000000"/>
                          </a:solidFill>
                          <a:latin typeface="Times New Roman"/>
                          <a:ea typeface="Calibri"/>
                        </a:rPr>
                        <a:t>melakukan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pemotongan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biaya</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dari</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biaya</a:t>
                      </a:r>
                      <a:r>
                        <a:rPr lang="en-US" sz="1700" dirty="0" smtClean="0">
                          <a:solidFill>
                            <a:srgbClr val="000000"/>
                          </a:solidFill>
                          <a:latin typeface="Times New Roman"/>
                          <a:ea typeface="Calibri"/>
                        </a:rPr>
                        <a:t> yang </a:t>
                      </a:r>
                      <a:r>
                        <a:rPr lang="en-US" sz="1700" dirty="0" err="1" smtClean="0">
                          <a:solidFill>
                            <a:srgbClr val="000000"/>
                          </a:solidFill>
                          <a:latin typeface="Times New Roman"/>
                          <a:ea typeface="Calibri"/>
                        </a:rPr>
                        <a:t>telah</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dibayarkan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utk</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pemesanan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tiket</a:t>
                      </a:r>
                      <a:endParaRPr lang="en-US" sz="17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700" dirty="0" smtClean="0">
                          <a:solidFill>
                            <a:srgbClr val="000000"/>
                          </a:solidFill>
                          <a:latin typeface="Times New Roman"/>
                          <a:ea typeface="Calibri"/>
                        </a:rPr>
                        <a:t>2.</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Sistem</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akan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menghapus</a:t>
                      </a:r>
                      <a:r>
                        <a:rPr lang="en-US" sz="1700" baseline="0" dirty="0" smtClean="0">
                          <a:solidFill>
                            <a:srgbClr val="000000"/>
                          </a:solidFill>
                          <a:latin typeface="Times New Roman"/>
                          <a:ea typeface="Calibri"/>
                        </a:rPr>
                        <a:t> data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a:t>
                      </a:r>
                      <a:r>
                        <a:rPr lang="en-US" sz="1700" baseline="0" dirty="0" smtClean="0">
                          <a:solidFill>
                            <a:srgbClr val="000000"/>
                          </a:solidFill>
                          <a:latin typeface="Times New Roman"/>
                          <a:ea typeface="Calibri"/>
                        </a:rPr>
                        <a:t> yang </a:t>
                      </a:r>
                      <a:r>
                        <a:rPr lang="en-US" sz="1700" baseline="0" dirty="0" err="1" smtClean="0">
                          <a:solidFill>
                            <a:srgbClr val="000000"/>
                          </a:solidFill>
                          <a:latin typeface="Times New Roman"/>
                          <a:ea typeface="Calibri"/>
                        </a:rPr>
                        <a:t>dilakukan</a:t>
                      </a:r>
                      <a:r>
                        <a:rPr lang="en-US" sz="1700" baseline="0" dirty="0" smtClean="0">
                          <a:solidFill>
                            <a:srgbClr val="000000"/>
                          </a:solidFill>
                          <a:latin typeface="Times New Roman"/>
                          <a:ea typeface="Calibri"/>
                        </a:rPr>
                        <a:t> customer </a:t>
                      </a:r>
                      <a:r>
                        <a:rPr lang="en-US" sz="1700" baseline="0" dirty="0" err="1" smtClean="0">
                          <a:solidFill>
                            <a:srgbClr val="000000"/>
                          </a:solidFill>
                          <a:latin typeface="Times New Roman"/>
                          <a:ea typeface="Calibri"/>
                        </a:rPr>
                        <a:t>tersebut</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dari</a:t>
                      </a:r>
                      <a:r>
                        <a:rPr lang="en-US" sz="1700" baseline="0" dirty="0" smtClean="0">
                          <a:solidFill>
                            <a:srgbClr val="000000"/>
                          </a:solidFill>
                          <a:latin typeface="Times New Roman"/>
                          <a:ea typeface="Calibri"/>
                        </a:rPr>
                        <a:t> database</a:t>
                      </a:r>
                    </a:p>
                    <a:p>
                      <a:pPr marL="342900" marR="0" lvl="0" indent="-342900" algn="just">
                        <a:lnSpc>
                          <a:spcPct val="100000"/>
                        </a:lnSpc>
                        <a:spcBef>
                          <a:spcPts val="0"/>
                        </a:spcBef>
                        <a:spcAft>
                          <a:spcPts val="0"/>
                        </a:spcAft>
                        <a:buFont typeface="+mj-lt"/>
                        <a:buNone/>
                      </a:pPr>
                      <a:r>
                        <a:rPr lang="en-US" sz="1700" baseline="0" dirty="0" smtClean="0">
                          <a:solidFill>
                            <a:srgbClr val="000000"/>
                          </a:solidFill>
                          <a:latin typeface="Times New Roman"/>
                          <a:ea typeface="Calibri"/>
                        </a:rPr>
                        <a:t>4. </a:t>
                      </a:r>
                      <a:r>
                        <a:rPr lang="en-US" sz="1700" baseline="0" dirty="0" err="1" smtClean="0">
                          <a:solidFill>
                            <a:srgbClr val="000000"/>
                          </a:solidFill>
                          <a:latin typeface="Times New Roman"/>
                          <a:ea typeface="Calibri"/>
                        </a:rPr>
                        <a:t>Sistem</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akan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mengurangi</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biaya</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pengembalian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sebagai</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denda</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pembayaran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039">
                <a:tc>
                  <a:txBody>
                    <a:bodyPr/>
                    <a:lstStyle/>
                    <a:p>
                      <a:pPr marL="0" marR="0" algn="just">
                        <a:lnSpc>
                          <a:spcPct val="100000"/>
                        </a:lnSpc>
                        <a:spcBef>
                          <a:spcPts val="0"/>
                        </a:spcBef>
                        <a:spcAft>
                          <a:spcPts val="0"/>
                        </a:spcAft>
                      </a:pPr>
                      <a:r>
                        <a:rPr lang="en-US" sz="1700" dirty="0" err="1" smtClean="0">
                          <a:solidFill>
                            <a:srgbClr val="000000"/>
                          </a:solidFill>
                          <a:latin typeface="Times New Roman"/>
                          <a:ea typeface="Calibri"/>
                        </a:rPr>
                        <a:t>Kondisi</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Akhir</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700" dirty="0" smtClean="0">
                          <a:solidFill>
                            <a:srgbClr val="000000"/>
                          </a:solidFill>
                          <a:latin typeface="Times New Roman"/>
                          <a:ea typeface="Calibri"/>
                        </a:rPr>
                        <a:t>Data </a:t>
                      </a:r>
                      <a:r>
                        <a:rPr lang="en-US" sz="1700" dirty="0" err="1" smtClean="0">
                          <a:solidFill>
                            <a:srgbClr val="000000"/>
                          </a:solidFill>
                          <a:latin typeface="Times New Roman"/>
                          <a:ea typeface="Calibri"/>
                        </a:rPr>
                        <a:t>pemesanan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tiket</a:t>
                      </a:r>
                      <a:r>
                        <a:rPr lang="en-US" sz="1700" dirty="0" smtClean="0">
                          <a:solidFill>
                            <a:srgbClr val="000000"/>
                          </a:solidFill>
                          <a:latin typeface="Times New Roman"/>
                          <a:ea typeface="Calibri"/>
                        </a:rPr>
                        <a:t> yang </a:t>
                      </a:r>
                      <a:r>
                        <a:rPr lang="en-US" sz="1700" dirty="0" err="1" smtClean="0">
                          <a:solidFill>
                            <a:srgbClr val="000000"/>
                          </a:solidFill>
                          <a:latin typeface="Times New Roman"/>
                          <a:ea typeface="Calibri"/>
                        </a:rPr>
                        <a:t>dibatalkan</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telah</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dihapus</a:t>
                      </a:r>
                      <a:r>
                        <a:rPr lang="en-US" sz="1700" dirty="0" smtClean="0">
                          <a:solidFill>
                            <a:srgbClr val="000000"/>
                          </a:solidFill>
                          <a:latin typeface="Times New Roman"/>
                          <a:ea typeface="Calibri"/>
                        </a:rPr>
                        <a:t> </a:t>
                      </a:r>
                      <a:r>
                        <a:rPr lang="en-US" sz="1700" dirty="0" err="1" smtClean="0">
                          <a:solidFill>
                            <a:srgbClr val="000000"/>
                          </a:solidFill>
                          <a:latin typeface="Times New Roman"/>
                          <a:ea typeface="Calibri"/>
                        </a:rPr>
                        <a:t>dari</a:t>
                      </a:r>
                      <a:r>
                        <a:rPr lang="en-US" sz="1700" dirty="0" smtClean="0">
                          <a:solidFill>
                            <a:srgbClr val="000000"/>
                          </a:solidFill>
                          <a:latin typeface="Times New Roman"/>
                          <a:ea typeface="Calibri"/>
                        </a:rPr>
                        <a:t> database</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sistem</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memberikan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informasi</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kepada</a:t>
                      </a:r>
                      <a:r>
                        <a:rPr lang="en-US" sz="1700" baseline="0" dirty="0" smtClean="0">
                          <a:solidFill>
                            <a:srgbClr val="000000"/>
                          </a:solidFill>
                          <a:latin typeface="Times New Roman"/>
                          <a:ea typeface="Calibri"/>
                        </a:rPr>
                        <a:t> customer </a:t>
                      </a:r>
                      <a:r>
                        <a:rPr lang="en-US" sz="1700" baseline="0" dirty="0" err="1" smtClean="0">
                          <a:solidFill>
                            <a:srgbClr val="000000"/>
                          </a:solidFill>
                          <a:latin typeface="Times New Roman"/>
                          <a:ea typeface="Calibri"/>
                        </a:rPr>
                        <a:t>bahwa</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tiketnya</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telah</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dibatalkan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menginformasikan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denda</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pembatalan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pemesanan</a:t>
                      </a:r>
                      <a:r>
                        <a:rPr lang="en-US" sz="1700" baseline="0" dirty="0" smtClean="0">
                          <a:solidFill>
                            <a:srgbClr val="000000"/>
                          </a:solidFill>
                          <a:latin typeface="Times New Roman"/>
                          <a:ea typeface="Calibri"/>
                        </a:rPr>
                        <a:t> </a:t>
                      </a:r>
                      <a:r>
                        <a:rPr lang="en-US" sz="1700" baseline="0" dirty="0" err="1" smtClean="0">
                          <a:solidFill>
                            <a:srgbClr val="000000"/>
                          </a:solidFill>
                          <a:latin typeface="Times New Roman"/>
                          <a:ea typeface="Calibri"/>
                        </a:rPr>
                        <a:t>tiket</a:t>
                      </a:r>
                      <a:endParaRPr lang="en-US" sz="17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64400"/>
          <a:ext cx="8763000" cy="5893479"/>
        </p:xfrm>
        <a:graphic>
          <a:graphicData uri="http://schemas.openxmlformats.org/drawingml/2006/table">
            <a:tbl>
              <a:tblPr/>
              <a:tblGrid>
                <a:gridCol w="3733800"/>
                <a:gridCol w="5029200"/>
              </a:tblGrid>
              <a:tr h="345200">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Identifikasi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304800">
                <a:tc>
                  <a:txBody>
                    <a:bodyPr/>
                    <a:lstStyle/>
                    <a:p>
                      <a:pPr marL="0" marR="0" algn="just">
                        <a:lnSpc>
                          <a:spcPct val="100000"/>
                        </a:lnSpc>
                        <a:spcBef>
                          <a:spcPts val="0"/>
                        </a:spcBef>
                        <a:spcAft>
                          <a:spcPts val="0"/>
                        </a:spcAft>
                      </a:pPr>
                      <a:r>
                        <a:rPr lang="en-US" sz="1800" dirty="0" smtClean="0">
                          <a:solidFill>
                            <a:srgbClr val="000000"/>
                          </a:solidFill>
                          <a:latin typeface="Times New Roman"/>
                          <a:ea typeface="Calibri"/>
                        </a:rPr>
                        <a:t>No</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i="1" dirty="0" smtClean="0">
                          <a:solidFill>
                            <a:srgbClr val="000000"/>
                          </a:solidFill>
                          <a:latin typeface="Times New Roman"/>
                          <a:ea typeface="Calibri"/>
                        </a:rPr>
                        <a:t>Use case 06</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Nama</a:t>
                      </a:r>
                      <a:r>
                        <a:rPr lang="en-US" sz="1800" dirty="0">
                          <a:solidFill>
                            <a:srgbClr val="000000"/>
                          </a:solidFill>
                          <a:latin typeface="Times New Roman"/>
                          <a:ea typeface="Calibri"/>
                        </a:rPr>
                        <a:t> </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700" i="1" dirty="0" err="1" smtClean="0">
                          <a:solidFill>
                            <a:srgbClr val="000000"/>
                          </a:solidFill>
                          <a:latin typeface="Times New Roman"/>
                          <a:ea typeface="Calibri"/>
                        </a:rPr>
                        <a:t>Cetak</a:t>
                      </a:r>
                      <a:r>
                        <a:rPr lang="en-US" sz="1700" i="1" baseline="0" dirty="0" smtClean="0">
                          <a:solidFill>
                            <a:srgbClr val="000000"/>
                          </a:solidFill>
                          <a:latin typeface="Times New Roman"/>
                          <a:ea typeface="Calibri"/>
                        </a:rPr>
                        <a:t> </a:t>
                      </a:r>
                      <a:r>
                        <a:rPr lang="en-US" sz="1700" i="1" baseline="0" dirty="0" err="1" smtClean="0">
                          <a:solidFill>
                            <a:srgbClr val="000000"/>
                          </a:solidFill>
                          <a:latin typeface="Times New Roman"/>
                          <a:ea typeface="Calibri"/>
                        </a:rPr>
                        <a:t>laporan</a:t>
                      </a:r>
                      <a:r>
                        <a:rPr lang="en-US" sz="1700" i="1" baseline="0" dirty="0" smtClean="0">
                          <a:solidFill>
                            <a:srgbClr val="000000"/>
                          </a:solidFill>
                          <a:latin typeface="Times New Roman"/>
                          <a:ea typeface="Calibri"/>
                        </a:rPr>
                        <a:t> </a:t>
                      </a:r>
                      <a:r>
                        <a:rPr lang="en-US" sz="1700" i="1" baseline="0" dirty="0" err="1" smtClean="0">
                          <a:solidFill>
                            <a:srgbClr val="000000"/>
                          </a:solidFill>
                          <a:latin typeface="Times New Roman"/>
                          <a:ea typeface="Calibri"/>
                        </a:rPr>
                        <a:t>Penjualan</a:t>
                      </a:r>
                      <a:r>
                        <a:rPr lang="en-US" sz="1700" i="1" baseline="0" dirty="0" smtClean="0">
                          <a:solidFill>
                            <a:srgbClr val="000000"/>
                          </a:solidFill>
                          <a:latin typeface="Times New Roman"/>
                          <a:ea typeface="Calibri"/>
                        </a:rPr>
                        <a:t> </a:t>
                      </a:r>
                      <a:r>
                        <a:rPr lang="en-US" sz="1700" i="1" baseline="0" dirty="0" err="1" smtClean="0">
                          <a:solidFill>
                            <a:srgbClr val="000000"/>
                          </a:solidFill>
                          <a:latin typeface="Times New Roman"/>
                          <a:ea typeface="Calibri"/>
                        </a:rPr>
                        <a:t>tiket</a:t>
                      </a:r>
                      <a:endParaRPr lang="en-US" sz="1700" i="1" dirty="0" smtClean="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270">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Tujuan</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Memberikan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informasi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laporan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penjualan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751">
                <a:tc>
                  <a:txBody>
                    <a:bodyPr/>
                    <a:lstStyle/>
                    <a:p>
                      <a:pPr marL="0" marR="0" algn="just">
                        <a:lnSpc>
                          <a:spcPct val="100000"/>
                        </a:lnSpc>
                        <a:spcBef>
                          <a:spcPts val="0"/>
                        </a:spcBef>
                        <a:spcAft>
                          <a:spcPts val="0"/>
                        </a:spcAft>
                      </a:pPr>
                      <a:r>
                        <a:rPr lang="en-US" sz="1800" dirty="0" err="1">
                          <a:solidFill>
                            <a:srgbClr val="000000"/>
                          </a:solidFill>
                          <a:latin typeface="Times New Roman"/>
                          <a:ea typeface="Calibri"/>
                        </a:rPr>
                        <a:t>Deskripsi</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Proses</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penyajian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informasi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laporan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penjualan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yang </a:t>
                      </a:r>
                      <a:r>
                        <a:rPr lang="en-US" sz="1800" baseline="0" dirty="0" err="1" smtClean="0">
                          <a:solidFill>
                            <a:srgbClr val="000000"/>
                          </a:solidFill>
                          <a:latin typeface="Times New Roman"/>
                          <a:ea typeface="Calibri"/>
                        </a:rPr>
                        <a:t>di</a:t>
                      </a:r>
                      <a:r>
                        <a:rPr lang="en-US" sz="1800" baseline="0" dirty="0" smtClean="0">
                          <a:solidFill>
                            <a:srgbClr val="000000"/>
                          </a:solidFill>
                          <a:latin typeface="Times New Roman"/>
                          <a:ea typeface="Calibri"/>
                        </a:rPr>
                        <a:t> load </a:t>
                      </a:r>
                      <a:r>
                        <a:rPr lang="en-US" sz="1800" baseline="0" dirty="0" err="1" smtClean="0">
                          <a:solidFill>
                            <a:srgbClr val="000000"/>
                          </a:solidFill>
                          <a:latin typeface="Times New Roman"/>
                          <a:ea typeface="Calibri"/>
                        </a:rPr>
                        <a:t>dari</a:t>
                      </a:r>
                      <a:r>
                        <a:rPr lang="en-US" sz="1800" baseline="0" dirty="0" smtClean="0">
                          <a:solidFill>
                            <a:srgbClr val="000000"/>
                          </a:solidFill>
                          <a:latin typeface="Times New Roman"/>
                          <a:ea typeface="Calibri"/>
                        </a:rPr>
                        <a:t> database </a:t>
                      </a:r>
                      <a:r>
                        <a:rPr lang="en-US" sz="1800" baseline="0" dirty="0" err="1" smtClean="0">
                          <a:solidFill>
                            <a:srgbClr val="000000"/>
                          </a:solidFill>
                          <a:latin typeface="Times New Roman"/>
                          <a:ea typeface="Calibri"/>
                        </a:rPr>
                        <a:t>pembayaran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860">
                <a:tc>
                  <a:txBody>
                    <a:bodyPr/>
                    <a:lstStyle/>
                    <a:p>
                      <a:pPr marL="0" marR="0" algn="just">
                        <a:lnSpc>
                          <a:spcPct val="100000"/>
                        </a:lnSpc>
                        <a:spcBef>
                          <a:spcPts val="0"/>
                        </a:spcBef>
                        <a:spcAft>
                          <a:spcPts val="0"/>
                        </a:spcAft>
                      </a:pPr>
                      <a:r>
                        <a:rPr lang="en-US" sz="1800">
                          <a:solidFill>
                            <a:srgbClr val="000000"/>
                          </a:solidFill>
                          <a:latin typeface="Times New Roman"/>
                          <a:ea typeface="Calibri"/>
                        </a:rPr>
                        <a:t>Aktor</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i="1" dirty="0" smtClean="0">
                          <a:solidFill>
                            <a:srgbClr val="000000"/>
                          </a:solidFill>
                          <a:latin typeface="Times New Roman"/>
                          <a:ea typeface="Calibri"/>
                        </a:rPr>
                        <a:t>Sales, </a:t>
                      </a:r>
                      <a:r>
                        <a:rPr lang="en-US" sz="1800" i="1" dirty="0" err="1" smtClean="0">
                          <a:solidFill>
                            <a:srgbClr val="000000"/>
                          </a:solidFill>
                          <a:latin typeface="Times New Roman"/>
                          <a:ea typeface="Calibri"/>
                        </a:rPr>
                        <a:t>pimpinan</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590">
                <a:tc gridSpan="2">
                  <a:txBody>
                    <a:bodyPr/>
                    <a:lstStyle/>
                    <a:p>
                      <a:pPr marL="0" marR="0" algn="ctr">
                        <a:lnSpc>
                          <a:spcPct val="100000"/>
                        </a:lnSpc>
                        <a:spcBef>
                          <a:spcPts val="0"/>
                        </a:spcBef>
                        <a:spcAft>
                          <a:spcPts val="0"/>
                        </a:spcAft>
                      </a:pPr>
                      <a:r>
                        <a:rPr lang="en-US" sz="1800" b="1" dirty="0" err="1">
                          <a:solidFill>
                            <a:srgbClr val="000000"/>
                          </a:solidFill>
                          <a:latin typeface="Times New Roman"/>
                          <a:ea typeface="Calibri"/>
                        </a:rPr>
                        <a:t>Skenario</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Utama</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554499">
                <a:tc>
                  <a:txBody>
                    <a:bodyPr/>
                    <a:lstStyle/>
                    <a:p>
                      <a:pPr marL="0" marR="0" algn="ctr">
                        <a:lnSpc>
                          <a:spcPct val="100000"/>
                        </a:lnSpc>
                        <a:spcBef>
                          <a:spcPts val="0"/>
                        </a:spcBef>
                        <a:spcAft>
                          <a:spcPts val="0"/>
                        </a:spcAft>
                      </a:pPr>
                      <a:r>
                        <a:rPr lang="en-US" sz="1800" b="1">
                          <a:solidFill>
                            <a:srgbClr val="000000"/>
                          </a:solidFill>
                          <a:latin typeface="Times New Roman"/>
                          <a:ea typeface="Calibri"/>
                        </a:rPr>
                        <a:t>Kondisi Awal</a:t>
                      </a:r>
                      <a:endParaRPr lang="en-US" sz="180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l">
                        <a:lnSpc>
                          <a:spcPct val="100000"/>
                        </a:lnSpc>
                        <a:spcBef>
                          <a:spcPts val="0"/>
                        </a:spcBef>
                        <a:spcAft>
                          <a:spcPts val="0"/>
                        </a:spcAft>
                      </a:pPr>
                      <a:r>
                        <a:rPr lang="en-US" sz="1800" b="1" dirty="0" smtClean="0">
                          <a:solidFill>
                            <a:srgbClr val="000000"/>
                          </a:solidFill>
                          <a:latin typeface="Times New Roman"/>
                          <a:ea typeface="Calibri"/>
                        </a:rPr>
                        <a:t>Menu </a:t>
                      </a:r>
                      <a:r>
                        <a:rPr lang="en-US" sz="1800" b="1" dirty="0" err="1" smtClean="0">
                          <a:solidFill>
                            <a:srgbClr val="000000"/>
                          </a:solidFill>
                          <a:latin typeface="Times New Roman"/>
                          <a:ea typeface="Calibri"/>
                        </a:rPr>
                        <a:t>aplikasi</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memberikan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pilihan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menampilkan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laporan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penjualan</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tiket</a:t>
                      </a:r>
                      <a:r>
                        <a:rPr lang="en-US" sz="1800" b="1" dirty="0" smtClean="0">
                          <a:solidFill>
                            <a:srgbClr val="000000"/>
                          </a:solidFill>
                          <a:latin typeface="Times New Roman"/>
                          <a:ea typeface="Calibri"/>
                        </a:rPr>
                        <a:t> yang </a:t>
                      </a:r>
                      <a:r>
                        <a:rPr lang="en-US" sz="1800" b="1" dirty="0" err="1" smtClean="0">
                          <a:solidFill>
                            <a:srgbClr val="000000"/>
                          </a:solidFill>
                          <a:latin typeface="Times New Roman"/>
                          <a:ea typeface="Calibri"/>
                        </a:rPr>
                        <a:t>hanya</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dapat</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diakses</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oleh</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pihak</a:t>
                      </a:r>
                      <a:r>
                        <a:rPr lang="en-US" sz="1800" b="1" dirty="0" smtClean="0">
                          <a:solidFill>
                            <a:srgbClr val="000000"/>
                          </a:solidFill>
                          <a:latin typeface="Times New Roman"/>
                          <a:ea typeface="Calibri"/>
                        </a:rPr>
                        <a:t> </a:t>
                      </a:r>
                      <a:r>
                        <a:rPr lang="en-US" sz="1800" b="1" dirty="0" err="1" smtClean="0">
                          <a:solidFill>
                            <a:srgbClr val="000000"/>
                          </a:solidFill>
                          <a:latin typeface="Times New Roman"/>
                          <a:ea typeface="Calibri"/>
                        </a:rPr>
                        <a:t>tertentu</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76918">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Aktor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b="1" dirty="0" err="1">
                          <a:solidFill>
                            <a:srgbClr val="000000"/>
                          </a:solidFill>
                          <a:latin typeface="Times New Roman"/>
                          <a:ea typeface="Calibri"/>
                        </a:rPr>
                        <a:t>Reaksi</a:t>
                      </a:r>
                      <a:r>
                        <a:rPr lang="en-US" sz="1800" b="1" dirty="0">
                          <a:solidFill>
                            <a:srgbClr val="000000"/>
                          </a:solidFill>
                          <a:latin typeface="Times New Roman"/>
                          <a:ea typeface="Calibri"/>
                        </a:rPr>
                        <a:t> </a:t>
                      </a:r>
                      <a:r>
                        <a:rPr lang="en-US" sz="1800" b="1" dirty="0" err="1">
                          <a:solidFill>
                            <a:srgbClr val="000000"/>
                          </a:solidFill>
                          <a:latin typeface="Times New Roman"/>
                          <a:ea typeface="Calibri"/>
                        </a:rPr>
                        <a:t>Sistem</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7793">
                <a:tc>
                  <a:txBody>
                    <a:bodyPr/>
                    <a:lstStyle/>
                    <a:p>
                      <a:pPr marL="225425" marR="0" lvl="0" indent="-225425" algn="just">
                        <a:lnSpc>
                          <a:spcPct val="100000"/>
                        </a:lnSpc>
                        <a:spcBef>
                          <a:spcPts val="0"/>
                        </a:spcBef>
                        <a:spcAft>
                          <a:spcPts val="0"/>
                        </a:spcAft>
                        <a:buFont typeface="+mj-lt"/>
                        <a:buNone/>
                      </a:pPr>
                      <a:r>
                        <a:rPr lang="en-US" sz="1800" dirty="0" smtClean="0">
                          <a:solidFill>
                            <a:srgbClr val="000000"/>
                          </a:solidFill>
                          <a:latin typeface="Times New Roman"/>
                          <a:ea typeface="Calibri"/>
                        </a:rPr>
                        <a:t>1.Sales </a:t>
                      </a:r>
                      <a:r>
                        <a:rPr lang="en-US" sz="1800" dirty="0" err="1" smtClean="0">
                          <a:solidFill>
                            <a:srgbClr val="000000"/>
                          </a:solidFill>
                          <a:latin typeface="Times New Roman"/>
                          <a:ea typeface="Calibri"/>
                        </a:rPr>
                        <a:t>membuat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laporan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penjualan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tiket</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berdasarkan</a:t>
                      </a:r>
                      <a:r>
                        <a:rPr lang="en-US" sz="1800" baseline="0" dirty="0" smtClean="0">
                          <a:solidFill>
                            <a:srgbClr val="000000"/>
                          </a:solidFill>
                          <a:latin typeface="Times New Roman"/>
                          <a:ea typeface="Calibri"/>
                        </a:rPr>
                        <a:t> database </a:t>
                      </a:r>
                      <a:r>
                        <a:rPr lang="en-US" sz="1800" baseline="0" dirty="0" err="1" smtClean="0">
                          <a:solidFill>
                            <a:srgbClr val="000000"/>
                          </a:solidFill>
                          <a:latin typeface="Times New Roman"/>
                          <a:ea typeface="Calibri"/>
                        </a:rPr>
                        <a:t>pembayaran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3. </a:t>
                      </a:r>
                      <a:r>
                        <a:rPr lang="en-US" sz="1800" dirty="0" err="1" smtClean="0">
                          <a:solidFill>
                            <a:srgbClr val="000000"/>
                          </a:solidFill>
                          <a:latin typeface="Times New Roman"/>
                          <a:ea typeface="Calibri"/>
                        </a:rPr>
                        <a:t>Jika</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pimpinan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mengklik</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tombol</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cetak</a:t>
                      </a:r>
                      <a:endParaRPr lang="en-US" sz="180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smtClean="0">
                          <a:solidFill>
                            <a:srgbClr val="000000"/>
                          </a:solidFill>
                          <a:latin typeface="Times New Roman"/>
                          <a:ea typeface="Calibri"/>
                        </a:rPr>
                        <a:t>2.</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menyajikan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informasi</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laporan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penjualan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baseline="0" dirty="0" smtClean="0">
                        <a:solidFill>
                          <a:srgbClr val="000000"/>
                        </a:solidFill>
                        <a:latin typeface="Times New Roman"/>
                        <a:ea typeface="Calibri"/>
                      </a:endParaRPr>
                    </a:p>
                    <a:p>
                      <a:pPr marL="342900" marR="0" lvl="0" indent="-342900" algn="just">
                        <a:lnSpc>
                          <a:spcPct val="100000"/>
                        </a:lnSpc>
                        <a:spcBef>
                          <a:spcPts val="0"/>
                        </a:spcBef>
                        <a:spcAft>
                          <a:spcPts val="0"/>
                        </a:spcAft>
                        <a:buFont typeface="+mj-lt"/>
                        <a:buNone/>
                      </a:pPr>
                      <a:r>
                        <a:rPr lang="en-US" sz="1800" baseline="0" dirty="0" smtClean="0">
                          <a:solidFill>
                            <a:srgbClr val="000000"/>
                          </a:solidFill>
                          <a:latin typeface="Times New Roman"/>
                          <a:ea typeface="Calibri"/>
                        </a:rPr>
                        <a:t>4. </a:t>
                      </a:r>
                      <a:r>
                        <a:rPr lang="en-US" sz="1800" baseline="0" dirty="0" err="1" smtClean="0">
                          <a:solidFill>
                            <a:srgbClr val="000000"/>
                          </a:solidFill>
                          <a:latin typeface="Times New Roman"/>
                          <a:ea typeface="Calibri"/>
                        </a:rPr>
                        <a:t>Sistem</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akan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laporan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penjualan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521">
                <a:tc>
                  <a:txBody>
                    <a:bodyPr/>
                    <a:lstStyle/>
                    <a:p>
                      <a:pPr marL="0" marR="0" algn="just">
                        <a:lnSpc>
                          <a:spcPct val="100000"/>
                        </a:lnSpc>
                        <a:spcBef>
                          <a:spcPts val="0"/>
                        </a:spcBef>
                        <a:spcAft>
                          <a:spcPts val="0"/>
                        </a:spcAft>
                      </a:pPr>
                      <a:r>
                        <a:rPr lang="en-US" sz="1800" dirty="0" err="1" smtClean="0">
                          <a:solidFill>
                            <a:srgbClr val="000000"/>
                          </a:solidFill>
                          <a:latin typeface="Times New Roman"/>
                          <a:ea typeface="Calibri"/>
                        </a:rPr>
                        <a:t>Kondisi</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Akhir</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mj-lt"/>
                        <a:buNone/>
                      </a:pPr>
                      <a:r>
                        <a:rPr lang="en-US" sz="1800" dirty="0" err="1" smtClean="0">
                          <a:solidFill>
                            <a:srgbClr val="000000"/>
                          </a:solidFill>
                          <a:latin typeface="Times New Roman"/>
                          <a:ea typeface="Calibri"/>
                        </a:rPr>
                        <a:t>Sistem</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akan</a:t>
                      </a:r>
                      <a:r>
                        <a:rPr lang="en-US" sz="1800" dirty="0" smtClean="0">
                          <a:solidFill>
                            <a:srgbClr val="000000"/>
                          </a:solidFill>
                          <a:latin typeface="Times New Roman"/>
                          <a:ea typeface="Calibri"/>
                        </a:rPr>
                        <a:t> </a:t>
                      </a:r>
                      <a:r>
                        <a:rPr lang="en-US" sz="1800" dirty="0" err="1" smtClean="0">
                          <a:solidFill>
                            <a:srgbClr val="000000"/>
                          </a:solidFill>
                          <a:latin typeface="Times New Roman"/>
                          <a:ea typeface="Calibri"/>
                        </a:rPr>
                        <a:t>menampilkan</a:t>
                      </a:r>
                      <a:r>
                        <a:rPr lang="en-US" sz="1800" baseline="0" dirty="0" smtClean="0">
                          <a:solidFill>
                            <a:srgbClr val="000000"/>
                          </a:solidFill>
                          <a:latin typeface="Times New Roman"/>
                          <a:ea typeface="Calibri"/>
                        </a:rPr>
                        <a:t> menu </a:t>
                      </a:r>
                      <a:r>
                        <a:rPr lang="en-US" sz="1800" baseline="0" dirty="0" err="1" smtClean="0">
                          <a:solidFill>
                            <a:srgbClr val="000000"/>
                          </a:solidFill>
                          <a:latin typeface="Times New Roman"/>
                          <a:ea typeface="Calibri"/>
                        </a:rPr>
                        <a:t>laporan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penjualan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tiket</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dan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mencetak</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laporan</a:t>
                      </a:r>
                      <a:r>
                        <a:rPr lang="en-US" sz="1800" baseline="0" dirty="0" smtClean="0">
                          <a:solidFill>
                            <a:srgbClr val="000000"/>
                          </a:solidFill>
                          <a:latin typeface="Times New Roman"/>
                          <a:ea typeface="Calibri"/>
                        </a:rPr>
                        <a:t> </a:t>
                      </a:r>
                      <a:r>
                        <a:rPr lang="en-US" sz="1800" baseline="0" dirty="0" err="1" smtClean="0">
                          <a:solidFill>
                            <a:srgbClr val="000000"/>
                          </a:solidFill>
                          <a:latin typeface="Times New Roman"/>
                          <a:ea typeface="Calibri"/>
                        </a:rPr>
                        <a:t>tersebut</a:t>
                      </a:r>
                      <a:r>
                        <a:rPr lang="en-US" sz="1800" baseline="0" dirty="0" smtClean="0">
                          <a:solidFill>
                            <a:srgbClr val="000000"/>
                          </a:solidFill>
                          <a:latin typeface="Times New Roman"/>
                          <a:ea typeface="Calibri"/>
                        </a:rPr>
                        <a:t>.</a:t>
                      </a:r>
                      <a:endParaRPr lang="en-US" sz="1800" dirty="0">
                        <a:solidFill>
                          <a:srgbClr val="000000"/>
                        </a:solidFill>
                        <a:latin typeface="Times New Roman"/>
                        <a:ea typeface="Calibri"/>
                      </a:endParaRP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28600" y="228600"/>
            <a:ext cx="8610600" cy="6629400"/>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Picture 4"/>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solidFill>
            <a:schemeClr val="tx1"/>
          </a:solid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04800" y="762000"/>
            <a:ext cx="8553480" cy="5943600"/>
          </a:xfrm>
          <a:prstGeom prst="rect">
            <a:avLst/>
          </a:prstGeom>
          <a:solidFill>
            <a:schemeClr val="tx1"/>
          </a:solidFill>
          <a:ln w="9525">
            <a:noFill/>
            <a:miter lim="800000"/>
            <a:headEnd/>
            <a:tailEnd/>
          </a:ln>
        </p:spPr>
      </p:pic>
      <p:sp>
        <p:nvSpPr>
          <p:cNvPr id="5" name="Content Placeholder 21"/>
          <p:cNvSpPr txBox="1">
            <a:spLocks/>
          </p:cNvSpPr>
          <p:nvPr/>
        </p:nvSpPr>
        <p:spPr bwMode="auto">
          <a:xfrm>
            <a:off x="304800" y="0"/>
            <a:ext cx="83820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2500" b="1" dirty="0" err="1" smtClean="0">
                <a:latin typeface="Times New Roman" pitchFamily="18" charset="0"/>
                <a:cs typeface="Times New Roman" pitchFamily="18" charset="0"/>
              </a:rPr>
              <a:t>Contoh</a:t>
            </a:r>
            <a:r>
              <a:rPr lang="en-US" sz="2500" b="1" dirty="0" smtClean="0">
                <a:latin typeface="Times New Roman" pitchFamily="18" charset="0"/>
                <a:cs typeface="Times New Roman" pitchFamily="18" charset="0"/>
              </a:rPr>
              <a:t> Use case Diagram </a:t>
            </a:r>
            <a:r>
              <a:rPr lang="en-US" sz="2500" b="1" dirty="0" err="1" smtClean="0">
                <a:latin typeface="Times New Roman" pitchFamily="18" charset="0"/>
                <a:cs typeface="Times New Roman" pitchFamily="18" charset="0"/>
              </a:rPr>
              <a:t>Rawat</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Inap</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Penyakit</a:t>
            </a:r>
            <a:r>
              <a:rPr lang="en-US" sz="2500" b="1" dirty="0" smtClean="0">
                <a:latin typeface="Times New Roman" pitchFamily="18" charset="0"/>
                <a:cs typeface="Times New Roman" pitchFamily="18" charset="0"/>
              </a:rPr>
              <a:t> Mata</a:t>
            </a:r>
            <a:endParaRPr lang="id-ID" sz="25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357188" y="1071563"/>
            <a:ext cx="8445500" cy="4786312"/>
          </a:xfrm>
          <a:prstGeom prst="rect">
            <a:avLst/>
          </a:prstGeom>
          <a:noFill/>
          <a:ln>
            <a:noFill/>
          </a:ln>
          <a:extLst>
            <a:ext uri="{909E8E84-426E-40DD-AFC4-6F175D3DCCD1}"/>
            <a:ext uri="{91240B29-F687-4F45-9708-019B960494DF}"/>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lnSpc>
                <a:spcPct val="80000"/>
              </a:lnSpc>
              <a:defRPr/>
            </a:pPr>
            <a:r>
              <a:rPr lang="id-ID" sz="2400" dirty="0" smtClean="0">
                <a:cs typeface="Calibri" pitchFamily="34" charset="0"/>
              </a:rPr>
              <a:t>		Dalam sistem berorientasi objek gabungan potongan-potongan informasi dan perilaku-perilaku spesifik yang bekerja pada informasi kemudian mengemasnya menjadi apa yang disebut dengan objek atau dengan kata lain membagi aplikasi-aplikasi menjadi bagian-bagian kecil yang secara fungsional berhubungan </a:t>
            </a:r>
            <a:r>
              <a:rPr lang="id-ID" sz="2400" i="1" u="sng" dirty="0" smtClean="0">
                <a:solidFill>
                  <a:schemeClr val="accent4"/>
                </a:solidFill>
                <a:cs typeface="Calibri" pitchFamily="34" charset="0"/>
              </a:rPr>
              <a:t>(Encapsulation)</a:t>
            </a:r>
          </a:p>
          <a:p>
            <a:pPr algn="just">
              <a:lnSpc>
                <a:spcPct val="80000"/>
              </a:lnSpc>
              <a:defRPr/>
            </a:pPr>
            <a:endParaRPr lang="id-ID" sz="2400" i="1" u="sng" dirty="0" smtClean="0">
              <a:solidFill>
                <a:schemeClr val="accent4"/>
              </a:solidFill>
              <a:cs typeface="Calibri" pitchFamily="34" charset="0"/>
            </a:endParaRPr>
          </a:p>
          <a:p>
            <a:pPr algn="just">
              <a:lnSpc>
                <a:spcPct val="80000"/>
              </a:lnSpc>
              <a:defRPr/>
            </a:pPr>
            <a:r>
              <a:rPr lang="id-ID" sz="2400" dirty="0" smtClean="0">
                <a:solidFill>
                  <a:schemeClr val="accent4"/>
                </a:solidFill>
                <a:cs typeface="Calibri" pitchFamily="34" charset="0"/>
              </a:rPr>
              <a:t>		</a:t>
            </a:r>
            <a:r>
              <a:rPr lang="id-ID" sz="2400" i="1" u="sng" dirty="0" smtClean="0">
                <a:solidFill>
                  <a:schemeClr val="accent4"/>
                </a:solidFill>
                <a:cs typeface="Calibri" pitchFamily="34" charset="0"/>
              </a:rPr>
              <a:t>Keuntungannya</a:t>
            </a:r>
            <a:r>
              <a:rPr lang="id-ID" sz="2400" i="1" dirty="0" smtClean="0">
                <a:solidFill>
                  <a:schemeClr val="accent4"/>
                </a:solidFill>
                <a:cs typeface="Calibri" pitchFamily="34" charset="0"/>
              </a:rPr>
              <a:t> </a:t>
            </a:r>
            <a:r>
              <a:rPr lang="id-ID" sz="2400" dirty="0" smtClean="0">
                <a:cs typeface="Calibri" pitchFamily="34" charset="0"/>
              </a:rPr>
              <a:t>adalah mengatasi efek-efek perubahan pada sistem, </a:t>
            </a:r>
            <a:r>
              <a:rPr lang="id-ID" sz="2400" dirty="0" smtClean="0">
                <a:solidFill>
                  <a:schemeClr val="accent4"/>
                </a:solidFill>
                <a:cs typeface="Calibri" pitchFamily="34" charset="0"/>
              </a:rPr>
              <a:t>misalnya, </a:t>
            </a:r>
            <a:r>
              <a:rPr lang="id-ID" sz="2400" dirty="0" smtClean="0">
                <a:cs typeface="Calibri" pitchFamily="34" charset="0"/>
              </a:rPr>
              <a:t>saat manajemen bank menentukan jika seseorang memiliki rekening pinjaman di bank yang bersangkutan, rekening pinjaman itu harus dapat juga digunakan sebagai sarana bagi penarika rekening.</a:t>
            </a:r>
          </a:p>
          <a:p>
            <a:pPr algn="just">
              <a:lnSpc>
                <a:spcPct val="80000"/>
              </a:lnSpc>
              <a:defRPr/>
            </a:pPr>
            <a:endParaRPr lang="id-ID" sz="2400" i="1" u="sng" dirty="0" smtClean="0">
              <a:solidFill>
                <a:schemeClr val="accent4"/>
              </a:solidFill>
              <a:cs typeface="Calibri" pitchFamily="34" charset="0"/>
            </a:endParaRPr>
          </a:p>
          <a:p>
            <a:pPr algn="just">
              <a:lnSpc>
                <a:spcPct val="80000"/>
              </a:lnSpc>
              <a:defRPr/>
            </a:pPr>
            <a:endParaRPr lang="id-ID" sz="2400" i="1" u="sng" dirty="0" smtClean="0">
              <a:solidFill>
                <a:schemeClr val="accent4"/>
              </a:solidFill>
              <a:cs typeface="Calibri" pitchFamily="34" charset="0"/>
            </a:endParaRPr>
          </a:p>
        </p:txBody>
      </p:sp>
      <p:sp>
        <p:nvSpPr>
          <p:cNvPr id="23" name="Rectangle 22"/>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TextBox 5"/>
          <p:cNvSpPr txBox="1"/>
          <p:nvPr/>
        </p:nvSpPr>
        <p:spPr>
          <a:xfrm>
            <a:off x="428625" y="214313"/>
            <a:ext cx="8305800" cy="708025"/>
          </a:xfrm>
          <a:prstGeom prst="rect">
            <a:avLst/>
          </a:prstGeom>
          <a:noFill/>
        </p:spPr>
        <p:txBody>
          <a:bodyPr>
            <a:normAutofit/>
          </a:bodyPr>
          <a:lstStyle/>
          <a:p>
            <a:pPr marL="742950" indent="-742950">
              <a:buFont typeface="+mj-lt"/>
              <a:buAutoNum type="arabicPeriod"/>
              <a:defRPr/>
            </a:pPr>
            <a:r>
              <a:rPr lang="id-ID" sz="4000" b="1" u="sng" dirty="0">
                <a:solidFill>
                  <a:schemeClr val="accent4"/>
                </a:solidFill>
                <a:latin typeface="Calligraph421 BT" pitchFamily="66" charset="0"/>
              </a:rPr>
              <a:t>Pembungkusan (Encapsulation)</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1295401"/>
            <a:ext cx="8610600" cy="5334000"/>
          </a:xfrm>
          <a:prstGeom prst="rect">
            <a:avLst/>
          </a:prstGeom>
          <a:solidFill>
            <a:schemeClr val="tx1"/>
          </a:solidFill>
          <a:ln w="9525">
            <a:noFill/>
            <a:miter lim="800000"/>
            <a:headEnd/>
            <a:tailEnd/>
          </a:ln>
          <a:effectLst/>
        </p:spPr>
      </p:pic>
      <p:sp>
        <p:nvSpPr>
          <p:cNvPr id="5" name="Text Placeholder 1"/>
          <p:cNvSpPr txBox="1">
            <a:spLocks/>
          </p:cNvSpPr>
          <p:nvPr/>
        </p:nvSpPr>
        <p:spPr>
          <a:xfrm>
            <a:off x="304800" y="6324600"/>
            <a:ext cx="8534400" cy="3762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spcAft>
                <a:spcPts val="0"/>
              </a:spcAft>
              <a:buFont typeface="Arial" pitchFamily="34" charset="0"/>
              <a:buNone/>
              <a:defRPr/>
            </a:pPr>
            <a:r>
              <a:rPr lang="en-US" sz="1800" b="1" dirty="0" smtClean="0">
                <a:latin typeface="Calligraph421 BT" pitchFamily="66" charset="0"/>
              </a:rPr>
              <a:t>Teri Ade Putra</a:t>
            </a:r>
            <a:r>
              <a:rPr lang="id-ID" sz="1800" b="1" dirty="0" smtClean="0">
                <a:latin typeface="Calligraph421 BT" pitchFamily="66" charset="0"/>
              </a:rPr>
              <a:t>, S.</a:t>
            </a:r>
            <a:r>
              <a:rPr lang="en-US" sz="1800" b="1" dirty="0" smtClean="0">
                <a:latin typeface="Calligraph421 BT" pitchFamily="66" charset="0"/>
              </a:rPr>
              <a:t> </a:t>
            </a:r>
            <a:r>
              <a:rPr lang="id-ID" sz="1800" b="1" dirty="0" smtClean="0">
                <a:latin typeface="Calligraph421 BT" pitchFamily="66" charset="0"/>
              </a:rPr>
              <a:t>Kom</a:t>
            </a:r>
            <a:r>
              <a:rPr lang="en-US" sz="1800" b="1" dirty="0" smtClean="0">
                <a:latin typeface="Calligraph421 BT" pitchFamily="66" charset="0"/>
              </a:rPr>
              <a:t>, M. </a:t>
            </a:r>
            <a:r>
              <a:rPr lang="en-US" sz="1800" b="1" dirty="0" err="1" smtClean="0">
                <a:latin typeface="Calligraph421 BT" pitchFamily="66" charset="0"/>
              </a:rPr>
              <a:t>Kom</a:t>
            </a:r>
            <a:r>
              <a:rPr lang="id-ID" sz="1800" b="1" dirty="0" smtClean="0">
                <a:latin typeface="Calligraph421 BT" pitchFamily="66" charset="0"/>
              </a:rPr>
              <a:t> – </a:t>
            </a:r>
            <a:r>
              <a:rPr lang="en-US" sz="1800" b="1" dirty="0" err="1" smtClean="0">
                <a:latin typeface="Calligraph421 BT" pitchFamily="66" charset="0"/>
              </a:rPr>
              <a:t>Rekayasa</a:t>
            </a:r>
            <a:r>
              <a:rPr lang="en-US" sz="1800" b="1" dirty="0" smtClean="0">
                <a:latin typeface="Calligraph421 BT" pitchFamily="66" charset="0"/>
              </a:rPr>
              <a:t> </a:t>
            </a:r>
            <a:r>
              <a:rPr lang="en-US" sz="1800" b="1" dirty="0" err="1" smtClean="0">
                <a:latin typeface="Calligraph421 BT" pitchFamily="66" charset="0"/>
              </a:rPr>
              <a:t>Perangkat</a:t>
            </a:r>
            <a:r>
              <a:rPr lang="en-US" sz="1800" b="1" dirty="0" smtClean="0">
                <a:latin typeface="Calligraph421 BT" pitchFamily="66" charset="0"/>
              </a:rPr>
              <a:t> </a:t>
            </a:r>
            <a:r>
              <a:rPr lang="en-US" sz="1800" b="1" dirty="0" err="1" smtClean="0">
                <a:latin typeface="Calligraph421 BT" pitchFamily="66" charset="0"/>
              </a:rPr>
              <a:t>Lunak</a:t>
            </a:r>
            <a:r>
              <a:rPr lang="en-US" sz="1800" b="1" dirty="0" smtClean="0">
                <a:latin typeface="Calligraph421 BT" pitchFamily="66" charset="0"/>
              </a:rPr>
              <a:t> II (UML)_</a:t>
            </a:r>
            <a:r>
              <a:rPr lang="en-US" sz="1800" b="1" dirty="0" err="1" smtClean="0">
                <a:latin typeface="Calligraph421 BT" pitchFamily="66" charset="0"/>
              </a:rPr>
              <a:t>Teknik</a:t>
            </a:r>
            <a:r>
              <a:rPr lang="en-US" sz="1800" b="1" dirty="0" smtClean="0">
                <a:latin typeface="Calligraph421 BT" pitchFamily="66" charset="0"/>
              </a:rPr>
              <a:t> </a:t>
            </a:r>
            <a:r>
              <a:rPr lang="en-US" sz="1800" b="1" dirty="0" err="1" smtClean="0">
                <a:latin typeface="Calligraph421 BT" pitchFamily="66" charset="0"/>
              </a:rPr>
              <a:t>Informatika</a:t>
            </a:r>
            <a:r>
              <a:rPr lang="id-ID" sz="1800" b="1" dirty="0" smtClean="0">
                <a:latin typeface="Calligraph421 BT" pitchFamily="66" charset="0"/>
              </a:rPr>
              <a:t> </a:t>
            </a:r>
            <a:endParaRPr lang="id-ID" sz="1800" b="1" dirty="0">
              <a:latin typeface="Calligraph421 BT" pitchFamily="66" charset="0"/>
            </a:endParaRPr>
          </a:p>
        </p:txBody>
      </p:sp>
      <p:sp>
        <p:nvSpPr>
          <p:cNvPr id="6" name="Title 5"/>
          <p:cNvSpPr>
            <a:spLocks noGrp="1"/>
          </p:cNvSpPr>
          <p:nvPr>
            <p:ph type="title"/>
          </p:nvPr>
        </p:nvSpPr>
        <p:spPr/>
        <p:txBody>
          <a:bodyPr/>
          <a:lstStyle/>
          <a:p>
            <a:endParaRPr lang="id-ID"/>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2286000" y="990600"/>
            <a:ext cx="6656387" cy="761999"/>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4800" b="1" dirty="0" smtClean="0">
                <a:latin typeface="Bookman Old Style" pitchFamily="18" charset="0"/>
              </a:rPr>
              <a:t>CLASS DIAGRAM</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53" name="Title 4"/>
          <p:cNvSpPr txBox="1">
            <a:spLocks/>
          </p:cNvSpPr>
          <p:nvPr/>
        </p:nvSpPr>
        <p:spPr>
          <a:xfrm>
            <a:off x="35496" y="188640"/>
            <a:ext cx="8956652" cy="576064"/>
          </a:xfrm>
          <a:prstGeom prst="rect">
            <a:avLst/>
          </a:prstGeom>
          <a:extLst>
            <a:ext uri="{909E8E84-426E-40DD-AFC4-6F175D3DCCD1}"/>
            <a:ext uri="{91240B29-F687-4F45-9708-019B960494DF}"/>
          </a:extLst>
        </p:spPr>
        <p:txBody>
          <a:bodyPr rtlCol="0">
            <a:no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id-ID"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KKKF52120– rekayasa perangkat lunak </a:t>
            </a:r>
            <a:r>
              <a:rPr kumimoji="0" lang="en-US"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II (UML)</a:t>
            </a:r>
            <a:endParaRPr kumimoji="0" lang="en-US" sz="2000" b="0" i="0" u="none" strike="noStrike" kern="1200" cap="none" spc="0" normalizeH="0" baseline="0" noProof="0" dirty="0">
              <a:ln>
                <a:noFill/>
              </a:ln>
              <a:solidFill>
                <a:schemeClr val="accent2">
                  <a:lumMod val="75000"/>
                </a:schemeClr>
              </a:solidFill>
              <a:effectLst/>
              <a:uLnTx/>
              <a:uFillTx/>
              <a:latin typeface="Calligraph421 BT" pitchFamily="66" charset="0"/>
              <a:ea typeface="+mj-ea"/>
              <a:cs typeface="+mj-cs"/>
            </a:endParaRPr>
          </a:p>
        </p:txBody>
      </p:sp>
      <p:pic>
        <p:nvPicPr>
          <p:cNvPr id="55" name="Picture 54"/>
          <p:cNvPicPr>
            <a:picLocks noChangeAspect="1"/>
          </p:cNvPicPr>
          <p:nvPr/>
        </p:nvPicPr>
        <p:blipFill>
          <a:blip r:embed="rId4">
            <a:extLst>
              <a:ext uri="{28A0092B-C50C-407E-A947-70E740481C1C}"/>
            </a:extLst>
          </a:blip>
          <a:stretch>
            <a:fillRect/>
          </a:stretch>
        </p:blipFill>
        <p:spPr>
          <a:xfrm>
            <a:off x="154572" y="1916831"/>
            <a:ext cx="3610672" cy="208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Autofit/>
          </a:bodyPr>
          <a:lstStyle/>
          <a:p>
            <a:pPr algn="l"/>
            <a:r>
              <a:rPr lang="en-US" sz="2800" b="1" dirty="0" err="1" smtClean="0"/>
              <a:t>Pengertian</a:t>
            </a:r>
            <a:r>
              <a:rPr lang="en-US" sz="2800" b="1" dirty="0" smtClean="0"/>
              <a:t> Diagram </a:t>
            </a:r>
            <a:r>
              <a:rPr lang="en-US" sz="2800" b="1" dirty="0" err="1" smtClean="0"/>
              <a:t>Kelas</a:t>
            </a:r>
            <a:endParaRPr lang="en-US" sz="2800" b="1" dirty="0"/>
          </a:p>
        </p:txBody>
      </p:sp>
      <p:sp>
        <p:nvSpPr>
          <p:cNvPr id="3" name="Content Placeholder 2"/>
          <p:cNvSpPr>
            <a:spLocks noGrp="1"/>
          </p:cNvSpPr>
          <p:nvPr>
            <p:ph idx="1"/>
          </p:nvPr>
        </p:nvSpPr>
        <p:spPr>
          <a:xfrm>
            <a:off x="457200" y="685800"/>
            <a:ext cx="8229600" cy="5943600"/>
          </a:xfrm>
        </p:spPr>
        <p:txBody>
          <a:bodyPr>
            <a:noAutofit/>
          </a:bodyPr>
          <a:lstStyle/>
          <a:p>
            <a:pPr algn="just">
              <a:buNone/>
            </a:pPr>
            <a:r>
              <a:rPr lang="en-US" sz="2300" dirty="0" smtClean="0"/>
              <a:t>		</a:t>
            </a:r>
            <a:r>
              <a:rPr lang="en-US" sz="2300" dirty="0" smtClean="0">
                <a:latin typeface="Times New Roman" pitchFamily="18" charset="0"/>
                <a:cs typeface="Times New Roman" pitchFamily="18" charset="0"/>
              </a:rPr>
              <a:t>Diagram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atau</a:t>
            </a:r>
            <a:r>
              <a:rPr lang="en-US" sz="2300" dirty="0" smtClean="0">
                <a:latin typeface="Times New Roman" pitchFamily="18" charset="0"/>
                <a:cs typeface="Times New Roman" pitchFamily="18" charset="0"/>
              </a:rPr>
              <a:t> class diagram </a:t>
            </a:r>
            <a:r>
              <a:rPr lang="en-US" sz="2300" dirty="0" err="1" smtClean="0">
                <a:latin typeface="Times New Roman" pitchFamily="18" charset="0"/>
                <a:cs typeface="Times New Roman" pitchFamily="18" charset="0"/>
              </a:rPr>
              <a:t>menggambarkan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struktur</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sistem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dari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segi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pendefinisian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kelas-kelas</a:t>
            </a:r>
            <a:r>
              <a:rPr lang="en-US" sz="2300" dirty="0" smtClean="0">
                <a:latin typeface="Times New Roman" pitchFamily="18" charset="0"/>
                <a:cs typeface="Times New Roman" pitchFamily="18" charset="0"/>
              </a:rPr>
              <a:t> yang </a:t>
            </a:r>
            <a:r>
              <a:rPr lang="en-US" sz="2300" dirty="0" err="1" smtClean="0">
                <a:latin typeface="Times New Roman" pitchFamily="18" charset="0"/>
                <a:cs typeface="Times New Roman" pitchFamily="18" charset="0"/>
              </a:rPr>
              <a:t>akan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dibuat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untuk</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membangun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sistem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memiliki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apa</a:t>
            </a:r>
            <a:r>
              <a:rPr lang="en-US" sz="2300" dirty="0" smtClean="0">
                <a:latin typeface="Times New Roman" pitchFamily="18" charset="0"/>
                <a:cs typeface="Times New Roman" pitchFamily="18" charset="0"/>
              </a:rPr>
              <a:t> yang </a:t>
            </a:r>
            <a:r>
              <a:rPr lang="en-US" sz="2300" dirty="0" err="1" smtClean="0">
                <a:latin typeface="Times New Roman" pitchFamily="18" charset="0"/>
                <a:cs typeface="Times New Roman" pitchFamily="18" charset="0"/>
              </a:rPr>
              <a:t>disebut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metode</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atau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operasi</a:t>
            </a:r>
            <a:r>
              <a:rPr lang="en-US" sz="2300" dirty="0" smtClean="0">
                <a:latin typeface="Times New Roman" pitchFamily="18" charset="0"/>
                <a:cs typeface="Times New Roman" pitchFamily="18" charset="0"/>
              </a:rPr>
              <a:t>.</a:t>
            </a:r>
          </a:p>
          <a:p>
            <a:pPr lvl="1" algn="just">
              <a:buFont typeface="Wingdings" pitchFamily="2" charset="2"/>
              <a:buChar char="q"/>
            </a:pPr>
            <a:r>
              <a:rPr lang="en-US" sz="2300" dirty="0" err="1" smtClean="0">
                <a:latin typeface="Times New Roman" pitchFamily="18" charset="0"/>
                <a:cs typeface="Times New Roman" pitchFamily="18" charset="0"/>
              </a:rPr>
              <a:t>Attribut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merupakan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variabel-variabel</a:t>
            </a:r>
            <a:r>
              <a:rPr lang="en-US" sz="2300" dirty="0" smtClean="0">
                <a:latin typeface="Times New Roman" pitchFamily="18" charset="0"/>
                <a:cs typeface="Times New Roman" pitchFamily="18" charset="0"/>
              </a:rPr>
              <a:t> yang </a:t>
            </a:r>
            <a:r>
              <a:rPr lang="en-US" sz="2300" dirty="0" err="1" smtClean="0">
                <a:latin typeface="Times New Roman" pitchFamily="18" charset="0"/>
                <a:cs typeface="Times New Roman" pitchFamily="18" charset="0"/>
              </a:rPr>
              <a:t>dimiliki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oleh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suatu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a:t>
            </a:r>
            <a:endParaRPr lang="en-US" sz="2300" dirty="0" smtClean="0">
              <a:latin typeface="Times New Roman" pitchFamily="18" charset="0"/>
              <a:cs typeface="Times New Roman" pitchFamily="18" charset="0"/>
            </a:endParaRPr>
          </a:p>
          <a:p>
            <a:pPr lvl="1" algn="just">
              <a:buFont typeface="Wingdings" pitchFamily="2" charset="2"/>
              <a:buChar char="q"/>
            </a:pPr>
            <a:r>
              <a:rPr lang="en-US" sz="2300" dirty="0" err="1" smtClean="0">
                <a:latin typeface="Times New Roman" pitchFamily="18" charset="0"/>
                <a:cs typeface="Times New Roman" pitchFamily="18" charset="0"/>
              </a:rPr>
              <a:t>Attribut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mendeskripsikan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properti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dengan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sebaris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teks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didalam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kotak</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tersebut</a:t>
            </a:r>
            <a:r>
              <a:rPr lang="en-US" sz="2300" dirty="0" smtClean="0">
                <a:latin typeface="Times New Roman" pitchFamily="18" charset="0"/>
                <a:cs typeface="Times New Roman" pitchFamily="18" charset="0"/>
              </a:rPr>
              <a:t>.</a:t>
            </a:r>
          </a:p>
          <a:p>
            <a:pPr lvl="1" algn="just">
              <a:buFont typeface="Wingdings" pitchFamily="2" charset="2"/>
              <a:buChar char="q"/>
            </a:pPr>
            <a:r>
              <a:rPr lang="en-US" sz="2300" dirty="0" err="1" smtClean="0">
                <a:latin typeface="Times New Roman" pitchFamily="18" charset="0"/>
                <a:cs typeface="Times New Roman" pitchFamily="18" charset="0"/>
              </a:rPr>
              <a:t>Operasi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atau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metoda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adalah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fungsi-fungsi</a:t>
            </a:r>
            <a:r>
              <a:rPr lang="en-US" sz="2300" dirty="0" smtClean="0">
                <a:latin typeface="Times New Roman" pitchFamily="18" charset="0"/>
                <a:cs typeface="Times New Roman" pitchFamily="18" charset="0"/>
              </a:rPr>
              <a:t> yang </a:t>
            </a:r>
            <a:r>
              <a:rPr lang="en-US" sz="2300" dirty="0" err="1" smtClean="0">
                <a:latin typeface="Times New Roman" pitchFamily="18" charset="0"/>
                <a:cs typeface="Times New Roman" pitchFamily="18" charset="0"/>
              </a:rPr>
              <a:t>dimiliki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oleh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suatu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a:t>
            </a:r>
          </a:p>
          <a:p>
            <a:pPr marL="338138" lvl="1" algn="just">
              <a:buNone/>
            </a:pPr>
            <a:r>
              <a:rPr lang="en-US" sz="2300" dirty="0" smtClean="0">
                <a:latin typeface="Times New Roman" pitchFamily="18" charset="0"/>
                <a:cs typeface="Times New Roman" pitchFamily="18" charset="0"/>
              </a:rPr>
              <a:t>		Diagram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mendeskripsikan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jenis-jenis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objek</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dalam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sistem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berbagai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hubungan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statis</a:t>
            </a:r>
            <a:r>
              <a:rPr lang="en-US" sz="2300" dirty="0" smtClean="0">
                <a:latin typeface="Times New Roman" pitchFamily="18" charset="0"/>
                <a:cs typeface="Times New Roman" pitchFamily="18" charset="0"/>
              </a:rPr>
              <a:t> yang </a:t>
            </a:r>
            <a:r>
              <a:rPr lang="en-US" sz="2300" dirty="0" err="1" smtClean="0">
                <a:latin typeface="Times New Roman" pitchFamily="18" charset="0"/>
                <a:cs typeface="Times New Roman" pitchFamily="18" charset="0"/>
              </a:rPr>
              <a:t>terdapat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diantara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mereka</a:t>
            </a:r>
            <a:r>
              <a:rPr lang="en-US" sz="2300" dirty="0" smtClean="0">
                <a:latin typeface="Times New Roman" pitchFamily="18" charset="0"/>
                <a:cs typeface="Times New Roman" pitchFamily="18" charset="0"/>
              </a:rPr>
              <a:t>. Diagram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juga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menunjukan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properti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operasi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sebuah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batasan-batasan</a:t>
            </a:r>
            <a:r>
              <a:rPr lang="en-US" sz="2300" dirty="0" smtClean="0">
                <a:latin typeface="Times New Roman" pitchFamily="18" charset="0"/>
                <a:cs typeface="Times New Roman" pitchFamily="18" charset="0"/>
              </a:rPr>
              <a:t> yang </a:t>
            </a:r>
            <a:r>
              <a:rPr lang="en-US" sz="2300" dirty="0" err="1" smtClean="0">
                <a:latin typeface="Times New Roman" pitchFamily="18" charset="0"/>
                <a:cs typeface="Times New Roman" pitchFamily="18" charset="0"/>
              </a:rPr>
              <a:t>terdapat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dalam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hubungan-hubungan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objek</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tersebut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Kelas</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memiliki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tiga</a:t>
            </a:r>
            <a:r>
              <a:rPr lang="en-US" sz="2300" dirty="0" smtClean="0">
                <a:latin typeface="Times New Roman" pitchFamily="18" charset="0"/>
                <a:cs typeface="Times New Roman" pitchFamily="18" charset="0"/>
              </a:rPr>
              <a:t> area </a:t>
            </a:r>
            <a:r>
              <a:rPr lang="en-US" sz="2300" dirty="0" err="1" smtClean="0">
                <a:latin typeface="Times New Roman" pitchFamily="18" charset="0"/>
                <a:cs typeface="Times New Roman" pitchFamily="18" charset="0"/>
              </a:rPr>
              <a:t>pokok</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yaitu</a:t>
            </a:r>
            <a:r>
              <a:rPr lang="en-US" sz="2300" dirty="0" smtClean="0">
                <a:latin typeface="Times New Roman" pitchFamily="18" charset="0"/>
                <a:cs typeface="Times New Roman" pitchFamily="18" charset="0"/>
              </a:rPr>
              <a:t> : </a:t>
            </a:r>
            <a:r>
              <a:rPr lang="en-US" sz="2300" dirty="0" err="1" smtClean="0">
                <a:latin typeface="Times New Roman" pitchFamily="18" charset="0"/>
                <a:cs typeface="Times New Roman" pitchFamily="18" charset="0"/>
              </a:rPr>
              <a:t>Nama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Attribut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dan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Operasi</a:t>
            </a:r>
            <a:endParaRPr lang="en-US" sz="23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57200" y="280999"/>
          <a:ext cx="8305800" cy="6303967"/>
        </p:xfrm>
        <a:graphic>
          <a:graphicData uri="http://schemas.openxmlformats.org/drawingml/2006/table">
            <a:tbl>
              <a:tblPr/>
              <a:tblGrid>
                <a:gridCol w="457200"/>
                <a:gridCol w="1676400"/>
                <a:gridCol w="1371600"/>
                <a:gridCol w="4800600"/>
              </a:tblGrid>
              <a:tr h="394953">
                <a:tc>
                  <a:txBody>
                    <a:bodyPr/>
                    <a:lstStyle/>
                    <a:p>
                      <a:pPr marL="0" marR="0" algn="ctr">
                        <a:lnSpc>
                          <a:spcPct val="200000"/>
                        </a:lnSpc>
                        <a:spcBef>
                          <a:spcPts val="0"/>
                        </a:spcBef>
                        <a:spcAft>
                          <a:spcPts val="1000"/>
                        </a:spcAft>
                      </a:pPr>
                      <a:r>
                        <a:rPr lang="id-ID" sz="1400" b="1" dirty="0">
                          <a:latin typeface="Times New Roman"/>
                          <a:ea typeface="Times New Roman"/>
                          <a:cs typeface="Times New Roman"/>
                        </a:rPr>
                        <a:t>NO</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b="1" dirty="0">
                          <a:latin typeface="Times New Roman"/>
                          <a:ea typeface="Times New Roman"/>
                          <a:cs typeface="Times New Roman"/>
                        </a:rPr>
                        <a:t>GAMBAR</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b="1" dirty="0">
                          <a:latin typeface="Times New Roman"/>
                          <a:ea typeface="Times New Roman"/>
                          <a:cs typeface="Times New Roman"/>
                        </a:rPr>
                        <a:t>NAMA</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b="1" dirty="0">
                          <a:latin typeface="Times New Roman"/>
                          <a:ea typeface="Times New Roman"/>
                          <a:cs typeface="Times New Roman"/>
                        </a:rPr>
                        <a:t>KETERANGAN</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349">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1.</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Generalization</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400" dirty="0">
                          <a:latin typeface="Times New Roman"/>
                          <a:ea typeface="Times New Roman"/>
                          <a:cs typeface="Times New Roman"/>
                        </a:rPr>
                        <a:t>Hubungan dimana objek anak </a:t>
                      </a:r>
                      <a:r>
                        <a:rPr lang="id-ID" sz="1400" i="1" dirty="0">
                          <a:latin typeface="Times New Roman"/>
                          <a:ea typeface="Times New Roman"/>
                          <a:cs typeface="Times New Roman"/>
                        </a:rPr>
                        <a:t>(descendent)</a:t>
                      </a:r>
                      <a:r>
                        <a:rPr lang="id-ID" sz="1400" dirty="0">
                          <a:latin typeface="Times New Roman"/>
                          <a:ea typeface="Times New Roman"/>
                          <a:cs typeface="Times New Roman"/>
                        </a:rPr>
                        <a:t> berbagi perilaku dan struktur data dari objek yang ada di atasnya objek induk (</a:t>
                      </a:r>
                      <a:r>
                        <a:rPr lang="id-ID" sz="1400" i="1" dirty="0">
                          <a:latin typeface="Times New Roman"/>
                          <a:ea typeface="Times New Roman"/>
                          <a:cs typeface="Times New Roman"/>
                        </a:rPr>
                        <a:t>ancestor</a:t>
                      </a:r>
                      <a:r>
                        <a:rPr lang="id-ID" sz="1400" dirty="0">
                          <a:latin typeface="Times New Roman"/>
                          <a:ea typeface="Times New Roman"/>
                          <a:cs typeface="Times New Roman"/>
                        </a:rPr>
                        <a:t>).</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698">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2.</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Nary Association</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tabLst>
                          <a:tab pos="419100" algn="l"/>
                        </a:tabLst>
                      </a:pPr>
                      <a:r>
                        <a:rPr lang="id-ID" sz="1400" dirty="0">
                          <a:latin typeface="Times New Roman"/>
                          <a:ea typeface="Times New Roman"/>
                          <a:cs typeface="Times New Roman"/>
                        </a:rPr>
                        <a:t>Upaya untuk menghindari asosiasi dengan lebih dari 2 objek.</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651">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3.</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Class</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tabLst>
                          <a:tab pos="495300" algn="l"/>
                        </a:tabLst>
                      </a:pPr>
                      <a:r>
                        <a:rPr lang="id-ID" sz="1400" dirty="0">
                          <a:latin typeface="Times New Roman"/>
                          <a:ea typeface="Times New Roman"/>
                          <a:cs typeface="Times New Roman"/>
                        </a:rPr>
                        <a:t>Himpunan dari objek-objek yang berbagi atribut serta operasi yang sama.</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651">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4.</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Collaboration</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400" dirty="0">
                          <a:latin typeface="Times New Roman"/>
                          <a:ea typeface="Times New Roman"/>
                          <a:cs typeface="Times New Roman"/>
                        </a:rPr>
                        <a:t>Deskripsi dari urutan aksi-aksi yang ditampilkan sistem yang menghasilkan suatu hasil yang terukur bagi suatu actor</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698">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5.</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Realization</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400">
                          <a:latin typeface="Times New Roman"/>
                          <a:ea typeface="Times New Roman"/>
                          <a:cs typeface="Times New Roman"/>
                        </a:rPr>
                        <a:t>Operasi yang benar-benar dilakukan oleh suatu objek.</a:t>
                      </a:r>
                      <a:endParaRPr lang="en-US" sz="140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349">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6.</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Dependency</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400">
                          <a:latin typeface="Times New Roman"/>
                          <a:ea typeface="Times New Roman"/>
                          <a:cs typeface="Times New Roman"/>
                        </a:rPr>
                        <a:t>Hubungan dimana perubahan yang terjadi pada suatu elemen mandiri </a:t>
                      </a:r>
                      <a:r>
                        <a:rPr lang="id-ID" sz="1400" i="1">
                          <a:latin typeface="Times New Roman"/>
                          <a:ea typeface="Times New Roman"/>
                          <a:cs typeface="Times New Roman"/>
                        </a:rPr>
                        <a:t>(independent)</a:t>
                      </a:r>
                      <a:r>
                        <a:rPr lang="id-ID" sz="1400">
                          <a:latin typeface="Times New Roman"/>
                          <a:ea typeface="Times New Roman"/>
                          <a:cs typeface="Times New Roman"/>
                        </a:rPr>
                        <a:t> akan mempengaruhi elemen yang bergantung padanya elemen yang tidak mandiri</a:t>
                      </a:r>
                      <a:endParaRPr lang="en-US" sz="140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851">
                <a:tc>
                  <a:txBody>
                    <a:bodyPr/>
                    <a:lstStyle/>
                    <a:p>
                      <a:pPr marL="0" marR="0" algn="ctr">
                        <a:lnSpc>
                          <a:spcPct val="200000"/>
                        </a:lnSpc>
                        <a:spcBef>
                          <a:spcPts val="0"/>
                        </a:spcBef>
                        <a:spcAft>
                          <a:spcPts val="1000"/>
                        </a:spcAft>
                      </a:pPr>
                      <a:r>
                        <a:rPr lang="id-ID" sz="1400" dirty="0">
                          <a:latin typeface="Times New Roman"/>
                          <a:ea typeface="Times New Roman"/>
                          <a:cs typeface="Times New Roman"/>
                        </a:rPr>
                        <a:t>7.</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200000"/>
                        </a:lnSpc>
                        <a:spcBef>
                          <a:spcPts val="0"/>
                        </a:spcBef>
                        <a:spcAft>
                          <a:spcPts val="1000"/>
                        </a:spcAft>
                      </a:pPr>
                      <a:endParaRPr lang="id-ID" sz="1400" dirty="0">
                        <a:latin typeface="Times New Roman"/>
                        <a:ea typeface="Calibri"/>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400" i="1" dirty="0">
                          <a:latin typeface="Times New Roman"/>
                          <a:ea typeface="Times New Roman"/>
                          <a:cs typeface="Times New Roman"/>
                        </a:rPr>
                        <a:t>Association</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400" dirty="0">
                          <a:latin typeface="Times New Roman"/>
                          <a:ea typeface="Times New Roman"/>
                          <a:cs typeface="Times New Roman"/>
                        </a:rPr>
                        <a:t>Apa yang menghubungkan antara objek satu dengan objek lainnya</a:t>
                      </a:r>
                      <a:endParaRPr lang="en-US" sz="1400" dirty="0">
                        <a:latin typeface="Calibri"/>
                        <a:ea typeface="Times New Roman"/>
                        <a:cs typeface="Times New Roman"/>
                      </a:endParaRPr>
                    </a:p>
                  </a:txBody>
                  <a:tcPr marL="31844" marR="318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175" name="Picture 12"/>
          <p:cNvPicPr>
            <a:picLocks noChangeAspect="1" noChangeArrowheads="1"/>
          </p:cNvPicPr>
          <p:nvPr/>
        </p:nvPicPr>
        <p:blipFill>
          <a:blip r:embed="rId2"/>
          <a:srcRect/>
          <a:stretch>
            <a:fillRect/>
          </a:stretch>
        </p:blipFill>
        <p:spPr bwMode="auto">
          <a:xfrm>
            <a:off x="1371600" y="1066800"/>
            <a:ext cx="544512" cy="228600"/>
          </a:xfrm>
          <a:prstGeom prst="rect">
            <a:avLst/>
          </a:prstGeom>
          <a:noFill/>
        </p:spPr>
      </p:pic>
      <p:pic>
        <p:nvPicPr>
          <p:cNvPr id="7174" name="Picture 13"/>
          <p:cNvPicPr>
            <a:picLocks noChangeAspect="1" noChangeArrowheads="1"/>
          </p:cNvPicPr>
          <p:nvPr/>
        </p:nvPicPr>
        <p:blipFill>
          <a:blip r:embed="rId3"/>
          <a:srcRect/>
          <a:stretch>
            <a:fillRect/>
          </a:stretch>
        </p:blipFill>
        <p:spPr bwMode="auto">
          <a:xfrm>
            <a:off x="1524000" y="2057400"/>
            <a:ext cx="377825" cy="352426"/>
          </a:xfrm>
          <a:prstGeom prst="rect">
            <a:avLst/>
          </a:prstGeom>
          <a:noFill/>
        </p:spPr>
      </p:pic>
      <p:pic>
        <p:nvPicPr>
          <p:cNvPr id="7173" name="Picture 14"/>
          <p:cNvPicPr>
            <a:picLocks noChangeAspect="1" noChangeArrowheads="1"/>
          </p:cNvPicPr>
          <p:nvPr/>
        </p:nvPicPr>
        <p:blipFill>
          <a:blip r:embed="rId4"/>
          <a:srcRect/>
          <a:stretch>
            <a:fillRect/>
          </a:stretch>
        </p:blipFill>
        <p:spPr bwMode="auto">
          <a:xfrm>
            <a:off x="1295400" y="2667000"/>
            <a:ext cx="957323" cy="533400"/>
          </a:xfrm>
          <a:prstGeom prst="rect">
            <a:avLst/>
          </a:prstGeom>
          <a:noFill/>
        </p:spPr>
      </p:pic>
      <p:pic>
        <p:nvPicPr>
          <p:cNvPr id="7172" name="Picture 15"/>
          <p:cNvPicPr>
            <a:picLocks noChangeAspect="1" noChangeArrowheads="1"/>
          </p:cNvPicPr>
          <p:nvPr/>
        </p:nvPicPr>
        <p:blipFill>
          <a:blip r:embed="rId5"/>
          <a:srcRect/>
          <a:stretch>
            <a:fillRect/>
          </a:stretch>
        </p:blipFill>
        <p:spPr bwMode="auto">
          <a:xfrm>
            <a:off x="1447800" y="3581400"/>
            <a:ext cx="652463" cy="385763"/>
          </a:xfrm>
          <a:prstGeom prst="rect">
            <a:avLst/>
          </a:prstGeom>
          <a:noFill/>
        </p:spPr>
      </p:pic>
      <p:pic>
        <p:nvPicPr>
          <p:cNvPr id="7171" name="Picture 16"/>
          <p:cNvPicPr>
            <a:picLocks noChangeAspect="1" noChangeArrowheads="1"/>
          </p:cNvPicPr>
          <p:nvPr/>
        </p:nvPicPr>
        <p:blipFill>
          <a:blip r:embed="rId6"/>
          <a:srcRect/>
          <a:stretch>
            <a:fillRect/>
          </a:stretch>
        </p:blipFill>
        <p:spPr bwMode="auto">
          <a:xfrm>
            <a:off x="1524000" y="4191000"/>
            <a:ext cx="619125" cy="307975"/>
          </a:xfrm>
          <a:prstGeom prst="rect">
            <a:avLst/>
          </a:prstGeom>
          <a:noFill/>
        </p:spPr>
      </p:pic>
      <p:pic>
        <p:nvPicPr>
          <p:cNvPr id="7170" name="Picture 17"/>
          <p:cNvPicPr>
            <a:picLocks noChangeAspect="1" noChangeArrowheads="1"/>
          </p:cNvPicPr>
          <p:nvPr/>
        </p:nvPicPr>
        <p:blipFill>
          <a:blip r:embed="rId7"/>
          <a:srcRect/>
          <a:stretch>
            <a:fillRect/>
          </a:stretch>
        </p:blipFill>
        <p:spPr bwMode="auto">
          <a:xfrm>
            <a:off x="1447800" y="5257800"/>
            <a:ext cx="619125" cy="209550"/>
          </a:xfrm>
          <a:prstGeom prst="rect">
            <a:avLst/>
          </a:prstGeom>
          <a:noFill/>
        </p:spPr>
      </p:pic>
      <p:pic>
        <p:nvPicPr>
          <p:cNvPr id="7169" name="Picture 18"/>
          <p:cNvPicPr>
            <a:picLocks noChangeAspect="1" noChangeArrowheads="1"/>
          </p:cNvPicPr>
          <p:nvPr/>
        </p:nvPicPr>
        <p:blipFill>
          <a:blip r:embed="rId2"/>
          <a:srcRect/>
          <a:stretch>
            <a:fillRect/>
          </a:stretch>
        </p:blipFill>
        <p:spPr bwMode="auto">
          <a:xfrm>
            <a:off x="1447800" y="6172200"/>
            <a:ext cx="673100" cy="28575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3048000"/>
          </a:xfrm>
        </p:spPr>
        <p:txBody>
          <a:bodyPr/>
          <a:lstStyle/>
          <a:p>
            <a:pPr algn="just">
              <a:buNone/>
            </a:pP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notasi</a:t>
            </a:r>
            <a:r>
              <a:rPr lang="en-US" sz="2500" dirty="0" smtClean="0">
                <a:latin typeface="Times New Roman" pitchFamily="18" charset="0"/>
                <a:cs typeface="Times New Roman" pitchFamily="18" charset="0"/>
              </a:rPr>
              <a:t> UML </a:t>
            </a:r>
            <a:r>
              <a:rPr lang="en-US" sz="2500" dirty="0" err="1" smtClean="0">
                <a:latin typeface="Times New Roman" pitchFamily="18" charset="0"/>
                <a:cs typeface="Times New Roman" pitchFamily="18" charset="0"/>
              </a:rPr>
              <a:t>digambarkan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kotak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huruf</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besar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awal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kalimatnya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diletakkan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kotak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Bila</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mempunyai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terdiri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semua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digabungkan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tanpa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spasi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huruf</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awal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tiap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huruf</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besar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Notasi</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UML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sebagai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a:t>
            </a:r>
            <a:r>
              <a:rPr lang="en-US" sz="2500" dirty="0" smtClean="0">
                <a:latin typeface="Times New Roman" pitchFamily="18" charset="0"/>
                <a:cs typeface="Times New Roman" pitchFamily="18" charset="0"/>
              </a:rPr>
              <a:t> :</a:t>
            </a:r>
          </a:p>
          <a:p>
            <a:pPr algn="just">
              <a:buNone/>
            </a:pPr>
            <a:endParaRPr lang="en-US" sz="2500" dirty="0" smtClean="0">
              <a:latin typeface="Times New Roman" pitchFamily="18" charset="0"/>
              <a:cs typeface="Times New Roman" pitchFamily="18" charset="0"/>
            </a:endParaRPr>
          </a:p>
          <a:p>
            <a:pPr>
              <a:buNone/>
            </a:pPr>
            <a:endParaRPr lang="en-US" dirty="0"/>
          </a:p>
        </p:txBody>
      </p:sp>
      <p:pic>
        <p:nvPicPr>
          <p:cNvPr id="6" name="Picture 2"/>
          <p:cNvPicPr>
            <a:picLocks noChangeAspect="1" noChangeArrowheads="1"/>
          </p:cNvPicPr>
          <p:nvPr/>
        </p:nvPicPr>
        <p:blipFill>
          <a:blip r:embed="rId2"/>
          <a:srcRect/>
          <a:stretch>
            <a:fillRect/>
          </a:stretch>
        </p:blipFill>
        <p:spPr bwMode="auto">
          <a:xfrm>
            <a:off x="3276600" y="3352800"/>
            <a:ext cx="25146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2590800" cy="411162"/>
          </a:xfrm>
        </p:spPr>
        <p:txBody>
          <a:bodyPr>
            <a:noAutofit/>
          </a:bodyPr>
          <a:lstStyle/>
          <a:p>
            <a:pPr algn="just"/>
            <a:r>
              <a:rPr lang="en-US" sz="2500" b="1" dirty="0" smtClean="0">
                <a:latin typeface="Times New Roman" pitchFamily="18" charset="0"/>
                <a:cs typeface="Times New Roman" pitchFamily="18" charset="0"/>
              </a:rPr>
              <a:t>Attribute</a:t>
            </a:r>
            <a:endParaRPr lang="en-US" sz="25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3581400"/>
          </a:xfrm>
        </p:spPr>
        <p:txBody>
          <a:bodyPr>
            <a:normAutofit/>
          </a:bodyPr>
          <a:lstStyle/>
          <a:p>
            <a:pPr algn="just">
              <a:buNone/>
            </a:pP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property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mungkin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mempunyai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nol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secara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konvensi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terdiri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ditulis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huruf</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kecil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tetapi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mengandung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semua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digabungkan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pertama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huruf</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kecil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awal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huruf</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besar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Contoh</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attribut-attributnya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yaitu</a:t>
            </a: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4495800" y="4114800"/>
            <a:ext cx="1981200" cy="25947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2895600"/>
          </a:xfrm>
        </p:spPr>
        <p:txBody>
          <a:bodyPr>
            <a:normAutofit/>
          </a:bodyPr>
          <a:lstStyle/>
          <a:p>
            <a:pPr algn="just">
              <a:buNone/>
            </a:pPr>
            <a:r>
              <a:rPr lang="en-US" sz="2500" dirty="0" smtClean="0">
                <a:latin typeface="Times New Roman" pitchFamily="18" charset="0"/>
                <a:cs typeface="Times New Roman" pitchFamily="18" charset="0"/>
              </a:rPr>
              <a:t>		UML </a:t>
            </a:r>
            <a:r>
              <a:rPr lang="en-US" sz="2500" dirty="0" err="1" smtClean="0">
                <a:latin typeface="Times New Roman" pitchFamily="18" charset="0"/>
                <a:cs typeface="Times New Roman" pitchFamily="18" charset="0"/>
              </a:rPr>
              <a:t>memberikan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pilihan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memberikan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informasi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tambahan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tipe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sebuah</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bisa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ditambahkan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disini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diantaranya</a:t>
            </a:r>
            <a:r>
              <a:rPr lang="en-US" sz="2500" dirty="0" smtClean="0">
                <a:latin typeface="Times New Roman" pitchFamily="18" charset="0"/>
                <a:cs typeface="Times New Roman" pitchFamily="18" charset="0"/>
              </a:rPr>
              <a:t> : string, integer, </a:t>
            </a:r>
            <a:r>
              <a:rPr lang="en-US" sz="2500" dirty="0" err="1" smtClean="0">
                <a:latin typeface="Times New Roman" pitchFamily="18" charset="0"/>
                <a:cs typeface="Times New Roman" pitchFamily="18" charset="0"/>
              </a:rPr>
              <a:t>boolean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dll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menunjukkan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tipe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gunakan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titik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dua</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memisahkan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tipe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Attribut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bisa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menunjukkan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tipe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default </a:t>
            </a:r>
            <a:r>
              <a:rPr lang="en-US" sz="2500" dirty="0" err="1" smtClean="0">
                <a:latin typeface="Times New Roman" pitchFamily="18" charset="0"/>
                <a:cs typeface="Times New Roman" pitchFamily="18" charset="0"/>
              </a:rPr>
              <a:t>nilai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seperti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gambar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3048000" y="3124200"/>
            <a:ext cx="2006600" cy="288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2057400" cy="487362"/>
          </a:xfrm>
        </p:spPr>
        <p:txBody>
          <a:bodyPr>
            <a:normAutofit fontScale="90000"/>
          </a:bodyPr>
          <a:lstStyle/>
          <a:p>
            <a:pPr algn="just"/>
            <a:r>
              <a:rPr lang="en-US" sz="2500" b="1" dirty="0" smtClean="0">
                <a:latin typeface="Times New Roman" pitchFamily="18" charset="0"/>
                <a:cs typeface="Times New Roman" pitchFamily="18" charset="0"/>
              </a:rPr>
              <a:t>Operation</a:t>
            </a:r>
            <a:endParaRPr lang="en-US" sz="25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2819400"/>
          </a:xfrm>
        </p:spPr>
        <p:txBody>
          <a:bodyPr>
            <a:normAutofit fontScale="92500" lnSpcReduction="10000"/>
          </a:bodyPr>
          <a:lstStyle/>
          <a:p>
            <a:pPr algn="just">
              <a:buNone/>
            </a:pPr>
            <a:r>
              <a:rPr lang="en-US" sz="2500" dirty="0" smtClean="0"/>
              <a:t>		Operation </a:t>
            </a:r>
            <a:r>
              <a:rPr lang="en-US" sz="2500" dirty="0" err="1" smtClean="0"/>
              <a:t>adalah</a:t>
            </a:r>
            <a:r>
              <a:rPr lang="en-US" sz="2500" dirty="0" smtClean="0"/>
              <a:t> </a:t>
            </a:r>
            <a:r>
              <a:rPr lang="en-US" sz="2500" dirty="0" err="1" smtClean="0"/>
              <a:t>sesuatu</a:t>
            </a:r>
            <a:r>
              <a:rPr lang="en-US" sz="2500" dirty="0" smtClean="0"/>
              <a:t> yang </a:t>
            </a:r>
            <a:r>
              <a:rPr lang="en-US" sz="2500" dirty="0" err="1" smtClean="0"/>
              <a:t>bisa</a:t>
            </a:r>
            <a:r>
              <a:rPr lang="en-US" sz="2500" dirty="0" smtClean="0"/>
              <a:t> </a:t>
            </a:r>
            <a:r>
              <a:rPr lang="en-US" sz="2500" dirty="0" err="1" smtClean="0"/>
              <a:t>dilakukan</a:t>
            </a:r>
            <a:r>
              <a:rPr lang="en-US" sz="2500" dirty="0" smtClean="0"/>
              <a:t> </a:t>
            </a:r>
            <a:r>
              <a:rPr lang="en-US" sz="2500" dirty="0" err="1" smtClean="0"/>
              <a:t>oleh</a:t>
            </a:r>
            <a:r>
              <a:rPr lang="en-US" sz="2500" dirty="0" smtClean="0"/>
              <a:t> </a:t>
            </a:r>
            <a:r>
              <a:rPr lang="en-US" sz="2500" dirty="0" err="1" smtClean="0"/>
              <a:t>sebuah</a:t>
            </a:r>
            <a:r>
              <a:rPr lang="en-US" sz="2500" dirty="0" smtClean="0"/>
              <a:t> class, </a:t>
            </a:r>
            <a:r>
              <a:rPr lang="en-US" sz="2500" dirty="0" err="1" smtClean="0"/>
              <a:t>seperti</a:t>
            </a:r>
            <a:r>
              <a:rPr lang="en-US" sz="2500" dirty="0" smtClean="0"/>
              <a:t> </a:t>
            </a:r>
            <a:r>
              <a:rPr lang="en-US" sz="2500" dirty="0" err="1" smtClean="0"/>
              <a:t>halnya</a:t>
            </a:r>
            <a:r>
              <a:rPr lang="en-US" sz="2500" dirty="0" smtClean="0"/>
              <a:t> attribute, </a:t>
            </a:r>
            <a:r>
              <a:rPr lang="en-US" sz="2500" dirty="0" err="1" smtClean="0"/>
              <a:t>nama</a:t>
            </a:r>
            <a:r>
              <a:rPr lang="en-US" sz="2500" dirty="0" smtClean="0"/>
              <a:t> operation </a:t>
            </a:r>
            <a:r>
              <a:rPr lang="en-US" sz="2500" dirty="0" err="1" smtClean="0"/>
              <a:t>juga</a:t>
            </a:r>
            <a:r>
              <a:rPr lang="en-US" sz="2500" dirty="0" smtClean="0"/>
              <a:t> </a:t>
            </a:r>
            <a:r>
              <a:rPr lang="en-US" sz="2500" dirty="0" err="1" smtClean="0"/>
              <a:t>mengggunakan</a:t>
            </a:r>
            <a:r>
              <a:rPr lang="en-US" sz="2500" dirty="0" smtClean="0"/>
              <a:t> </a:t>
            </a:r>
            <a:r>
              <a:rPr lang="en-US" sz="2500" dirty="0" err="1" smtClean="0"/>
              <a:t>huruf</a:t>
            </a:r>
            <a:r>
              <a:rPr lang="en-US" sz="2500" dirty="0" smtClean="0"/>
              <a:t> </a:t>
            </a:r>
            <a:r>
              <a:rPr lang="en-US" sz="2500" dirty="0" err="1" smtClean="0"/>
              <a:t>kecil</a:t>
            </a:r>
            <a:r>
              <a:rPr lang="en-US" sz="2500" dirty="0" smtClean="0"/>
              <a:t> </a:t>
            </a:r>
            <a:r>
              <a:rPr lang="en-US" sz="2500" dirty="0" err="1" smtClean="0"/>
              <a:t>semua</a:t>
            </a:r>
            <a:r>
              <a:rPr lang="en-US" sz="2500" dirty="0" smtClean="0"/>
              <a:t> </a:t>
            </a:r>
            <a:r>
              <a:rPr lang="en-US" sz="2500" dirty="0" err="1" smtClean="0"/>
              <a:t>jika</a:t>
            </a:r>
            <a:r>
              <a:rPr lang="en-US" sz="2500" dirty="0" smtClean="0"/>
              <a:t> </a:t>
            </a:r>
            <a:r>
              <a:rPr lang="en-US" sz="2500" dirty="0" err="1" smtClean="0"/>
              <a:t>terdiri</a:t>
            </a:r>
            <a:r>
              <a:rPr lang="en-US" sz="2500" dirty="0" smtClean="0"/>
              <a:t> </a:t>
            </a:r>
            <a:r>
              <a:rPr lang="en-US" sz="2500" dirty="0" err="1" smtClean="0"/>
              <a:t>dari</a:t>
            </a:r>
            <a:r>
              <a:rPr lang="en-US" sz="2500" dirty="0" smtClean="0"/>
              <a:t> </a:t>
            </a:r>
            <a:r>
              <a:rPr lang="en-US" sz="2500" dirty="0" err="1" smtClean="0"/>
              <a:t>satu</a:t>
            </a:r>
            <a:r>
              <a:rPr lang="en-US" sz="2500" dirty="0" smtClean="0"/>
              <a:t> </a:t>
            </a:r>
            <a:r>
              <a:rPr lang="en-US" sz="2500" dirty="0" err="1" smtClean="0"/>
              <a:t>suku</a:t>
            </a:r>
            <a:r>
              <a:rPr lang="en-US" sz="2500" dirty="0" smtClean="0"/>
              <a:t> </a:t>
            </a:r>
            <a:r>
              <a:rPr lang="en-US" sz="2500" dirty="0" err="1" smtClean="0"/>
              <a:t>kata</a:t>
            </a:r>
            <a:r>
              <a:rPr lang="en-US" sz="2500" dirty="0" smtClean="0"/>
              <a:t>, </a:t>
            </a:r>
            <a:r>
              <a:rPr lang="en-US" sz="2500" dirty="0" err="1" smtClean="0"/>
              <a:t>akan</a:t>
            </a:r>
            <a:r>
              <a:rPr lang="en-US" sz="2500" dirty="0" smtClean="0"/>
              <a:t> </a:t>
            </a:r>
            <a:r>
              <a:rPr lang="en-US" sz="2500" dirty="0" err="1" smtClean="0"/>
              <a:t>tetapi</a:t>
            </a:r>
            <a:r>
              <a:rPr lang="en-US" sz="2500" dirty="0" smtClean="0"/>
              <a:t> </a:t>
            </a:r>
            <a:r>
              <a:rPr lang="en-US" sz="2500" dirty="0" err="1" smtClean="0"/>
              <a:t>jika</a:t>
            </a:r>
            <a:r>
              <a:rPr lang="en-US" sz="2500" dirty="0" smtClean="0"/>
              <a:t> </a:t>
            </a:r>
            <a:r>
              <a:rPr lang="en-US" sz="2500" dirty="0" err="1" smtClean="0"/>
              <a:t>lebih</a:t>
            </a:r>
            <a:r>
              <a:rPr lang="en-US" sz="2500" dirty="0" smtClean="0"/>
              <a:t> </a:t>
            </a:r>
            <a:r>
              <a:rPr lang="en-US" sz="2500" dirty="0" err="1" smtClean="0"/>
              <a:t>dari</a:t>
            </a:r>
            <a:r>
              <a:rPr lang="en-US" sz="2500" dirty="0" smtClean="0"/>
              <a:t> </a:t>
            </a:r>
            <a:r>
              <a:rPr lang="en-US" sz="2500" dirty="0" err="1" smtClean="0"/>
              <a:t>satu</a:t>
            </a:r>
            <a:r>
              <a:rPr lang="en-US" sz="2500" dirty="0" smtClean="0"/>
              <a:t> </a:t>
            </a:r>
            <a:r>
              <a:rPr lang="en-US" sz="2500" dirty="0" err="1" smtClean="0"/>
              <a:t>suku</a:t>
            </a:r>
            <a:r>
              <a:rPr lang="en-US" sz="2500" dirty="0" smtClean="0"/>
              <a:t> </a:t>
            </a:r>
            <a:r>
              <a:rPr lang="en-US" sz="2500" dirty="0" err="1" smtClean="0"/>
              <a:t>kata</a:t>
            </a:r>
            <a:r>
              <a:rPr lang="en-US" sz="2500" dirty="0" smtClean="0"/>
              <a:t>, </a:t>
            </a:r>
            <a:r>
              <a:rPr lang="en-US" sz="2500" dirty="0" err="1" smtClean="0"/>
              <a:t>maka</a:t>
            </a:r>
            <a:r>
              <a:rPr lang="en-US" sz="2500" dirty="0" smtClean="0"/>
              <a:t> </a:t>
            </a:r>
            <a:r>
              <a:rPr lang="en-US" sz="2500" dirty="0" err="1" smtClean="0"/>
              <a:t>semua</a:t>
            </a:r>
            <a:r>
              <a:rPr lang="en-US" sz="2500" dirty="0" smtClean="0"/>
              <a:t> </a:t>
            </a:r>
            <a:r>
              <a:rPr lang="en-US" sz="2500" dirty="0" err="1" smtClean="0"/>
              <a:t>suku</a:t>
            </a:r>
            <a:r>
              <a:rPr lang="en-US" sz="2500" dirty="0" smtClean="0"/>
              <a:t> </a:t>
            </a:r>
            <a:r>
              <a:rPr lang="en-US" sz="2500" dirty="0" err="1" smtClean="0"/>
              <a:t>kata</a:t>
            </a:r>
            <a:r>
              <a:rPr lang="en-US" sz="2500" dirty="0" smtClean="0"/>
              <a:t> </a:t>
            </a:r>
            <a:r>
              <a:rPr lang="en-US" sz="2500" dirty="0" err="1" smtClean="0"/>
              <a:t>digabungkan</a:t>
            </a:r>
            <a:r>
              <a:rPr lang="en-US" sz="2500" dirty="0" smtClean="0"/>
              <a:t> </a:t>
            </a:r>
            <a:r>
              <a:rPr lang="en-US" sz="2500" dirty="0" err="1" smtClean="0"/>
              <a:t>dengan</a:t>
            </a:r>
            <a:r>
              <a:rPr lang="en-US" sz="2500" dirty="0" smtClean="0"/>
              <a:t> </a:t>
            </a:r>
            <a:r>
              <a:rPr lang="en-US" sz="2500" dirty="0" err="1" smtClean="0"/>
              <a:t>suku</a:t>
            </a:r>
            <a:r>
              <a:rPr lang="en-US" sz="2500" dirty="0" smtClean="0"/>
              <a:t> </a:t>
            </a:r>
            <a:r>
              <a:rPr lang="en-US" sz="2500" dirty="0" err="1" smtClean="0"/>
              <a:t>kata</a:t>
            </a:r>
            <a:r>
              <a:rPr lang="en-US" sz="2500" dirty="0" smtClean="0"/>
              <a:t> </a:t>
            </a:r>
            <a:r>
              <a:rPr lang="en-US" sz="2500" dirty="0" err="1" smtClean="0"/>
              <a:t>pertama</a:t>
            </a:r>
            <a:r>
              <a:rPr lang="en-US" sz="2500" dirty="0" smtClean="0"/>
              <a:t> </a:t>
            </a:r>
            <a:r>
              <a:rPr lang="en-US" sz="2500" dirty="0" err="1" smtClean="0"/>
              <a:t>huruf</a:t>
            </a:r>
            <a:r>
              <a:rPr lang="en-US" sz="2500" dirty="0" smtClean="0"/>
              <a:t> </a:t>
            </a:r>
            <a:r>
              <a:rPr lang="en-US" sz="2500" dirty="0" err="1" smtClean="0"/>
              <a:t>kecil</a:t>
            </a:r>
            <a:r>
              <a:rPr lang="en-US" sz="2500" dirty="0" smtClean="0"/>
              <a:t> </a:t>
            </a:r>
            <a:r>
              <a:rPr lang="en-US" sz="2500" dirty="0" err="1" smtClean="0"/>
              <a:t>dan</a:t>
            </a:r>
            <a:r>
              <a:rPr lang="en-US" sz="2500" dirty="0" smtClean="0"/>
              <a:t> </a:t>
            </a:r>
            <a:r>
              <a:rPr lang="en-US" sz="2500" dirty="0" err="1" smtClean="0"/>
              <a:t>tiap</a:t>
            </a:r>
            <a:r>
              <a:rPr lang="en-US" sz="2500" dirty="0" smtClean="0"/>
              <a:t> </a:t>
            </a:r>
            <a:r>
              <a:rPr lang="en-US" sz="2500" dirty="0" err="1" smtClean="0"/>
              <a:t>suku</a:t>
            </a:r>
            <a:r>
              <a:rPr lang="en-US" sz="2500" dirty="0" smtClean="0"/>
              <a:t> </a:t>
            </a:r>
            <a:r>
              <a:rPr lang="en-US" sz="2500" dirty="0" err="1" smtClean="0"/>
              <a:t>kata</a:t>
            </a:r>
            <a:r>
              <a:rPr lang="en-US" sz="2500" dirty="0" smtClean="0"/>
              <a:t> </a:t>
            </a:r>
            <a:r>
              <a:rPr lang="en-US" sz="2500" dirty="0" err="1" smtClean="0"/>
              <a:t>berikutnya</a:t>
            </a:r>
            <a:r>
              <a:rPr lang="en-US" sz="2500" dirty="0" smtClean="0"/>
              <a:t> </a:t>
            </a:r>
            <a:r>
              <a:rPr lang="en-US" sz="2500" dirty="0" err="1" smtClean="0"/>
              <a:t>dengan</a:t>
            </a:r>
            <a:r>
              <a:rPr lang="en-US" sz="2500" dirty="0" smtClean="0"/>
              <a:t> </a:t>
            </a:r>
            <a:r>
              <a:rPr lang="en-US" sz="2500" dirty="0" err="1" smtClean="0"/>
              <a:t>huruf</a:t>
            </a:r>
            <a:r>
              <a:rPr lang="en-US" sz="2500" dirty="0" smtClean="0"/>
              <a:t> </a:t>
            </a:r>
            <a:r>
              <a:rPr lang="en-US" sz="2500" dirty="0" err="1" smtClean="0"/>
              <a:t>besar</a:t>
            </a:r>
            <a:r>
              <a:rPr lang="en-US" sz="2500" dirty="0" smtClean="0"/>
              <a:t>. </a:t>
            </a:r>
            <a:r>
              <a:rPr lang="en-US" sz="2500" dirty="0" err="1" smtClean="0"/>
              <a:t>Dapat</a:t>
            </a:r>
            <a:r>
              <a:rPr lang="en-US" sz="2500" dirty="0" smtClean="0"/>
              <a:t> </a:t>
            </a:r>
            <a:r>
              <a:rPr lang="en-US" sz="2500" dirty="0" err="1" smtClean="0"/>
              <a:t>dilihat</a:t>
            </a:r>
            <a:r>
              <a:rPr lang="en-US" sz="2500" dirty="0" smtClean="0"/>
              <a:t> </a:t>
            </a:r>
            <a:r>
              <a:rPr lang="en-US" sz="2500" dirty="0" err="1" smtClean="0"/>
              <a:t>pada</a:t>
            </a:r>
            <a:r>
              <a:rPr lang="en-US" sz="2500" dirty="0" smtClean="0"/>
              <a:t> </a:t>
            </a:r>
            <a:r>
              <a:rPr lang="en-US" sz="2500" dirty="0" err="1" smtClean="0"/>
              <a:t>gambar</a:t>
            </a:r>
            <a:r>
              <a:rPr lang="en-US" sz="2500" dirty="0" smtClean="0"/>
              <a:t> </a:t>
            </a:r>
            <a:r>
              <a:rPr lang="en-US" sz="2500" dirty="0" err="1" smtClean="0"/>
              <a:t>dibawah</a:t>
            </a:r>
            <a:r>
              <a:rPr lang="en-US" sz="2500" dirty="0" smtClean="0"/>
              <a:t> :</a:t>
            </a:r>
            <a:endParaRPr lang="en-US" sz="2500" dirty="0"/>
          </a:p>
        </p:txBody>
      </p:sp>
      <p:pic>
        <p:nvPicPr>
          <p:cNvPr id="5122" name="Picture 2"/>
          <p:cNvPicPr>
            <a:picLocks noChangeAspect="1" noChangeArrowheads="1"/>
          </p:cNvPicPr>
          <p:nvPr/>
        </p:nvPicPr>
        <p:blipFill>
          <a:blip r:embed="rId2"/>
          <a:srcRect/>
          <a:stretch>
            <a:fillRect/>
          </a:stretch>
        </p:blipFill>
        <p:spPr bwMode="auto">
          <a:xfrm>
            <a:off x="3048000" y="3657600"/>
            <a:ext cx="2371583"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Attribute, Operation </a:t>
            </a:r>
            <a:r>
              <a:rPr lang="en-US" sz="2800" b="1" dirty="0" err="1" smtClean="0">
                <a:latin typeface="Times New Roman" pitchFamily="18" charset="0"/>
                <a:cs typeface="Times New Roman" pitchFamily="18" charset="0"/>
              </a:rPr>
              <a:t>dan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Visualisasinya</a:t>
            </a:r>
            <a:r>
              <a:rPr lang="id-ID" b="1" dirty="0" smtClean="0">
                <a:latin typeface="Calligraph421 BT" pitchFamily="66" charset="0"/>
              </a:rPr>
              <a:t/>
            </a:r>
            <a:br>
              <a:rPr lang="id-ID" b="1" dirty="0" smtClean="0">
                <a:latin typeface="Calligraph421 BT" pitchFamily="66" charset="0"/>
              </a:rPr>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prakteknya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apa</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sudah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dijelaskan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tidak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selamanya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dipakai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Sebagai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contoh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kadangkala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harus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menunjukkan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satu</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waktu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kurang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berguna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semua</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operation </a:t>
            </a:r>
            <a:r>
              <a:rPr lang="en-US" sz="2500" dirty="0" err="1" smtClean="0">
                <a:latin typeface="Times New Roman" pitchFamily="18" charset="0"/>
                <a:cs typeface="Times New Roman" pitchFamily="18" charset="0"/>
              </a:rPr>
              <a:t>selalu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ditampilkan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kasus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seperti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cukup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dimunculkan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nama</a:t>
            </a:r>
            <a:r>
              <a:rPr lang="en-US" sz="2500" dirty="0" smtClean="0">
                <a:latin typeface="Times New Roman" pitchFamily="18" charset="0"/>
                <a:cs typeface="Times New Roman" pitchFamily="18" charset="0"/>
              </a:rPr>
              <a:t> class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kosongkan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lokasi</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operation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kosongkan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kedua-duanya</a:t>
            </a:r>
            <a:r>
              <a:rPr lang="en-US" sz="2500" dirty="0" smtClean="0">
                <a:latin typeface="Times New Roman" pitchFamily="18" charset="0"/>
                <a:cs typeface="Times New Roman" pitchFamily="18" charset="0"/>
              </a:rPr>
              <a:t>.</a:t>
            </a:r>
          </a:p>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Kadangkala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menampilkan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dan</a:t>
            </a:r>
            <a:r>
              <a:rPr lang="en-US" sz="2500" dirty="0" smtClean="0">
                <a:latin typeface="Times New Roman" pitchFamily="18" charset="0"/>
                <a:cs typeface="Times New Roman" pitchFamily="18" charset="0"/>
              </a:rPr>
              <a:t> operation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lebih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mmembantu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Untuk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menunjukkan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bahwa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operation yang </a:t>
            </a:r>
            <a:r>
              <a:rPr lang="en-US" sz="2500" dirty="0" err="1" smtClean="0">
                <a:latin typeface="Times New Roman" pitchFamily="18" charset="0"/>
                <a:cs typeface="Times New Roman" pitchFamily="18" charset="0"/>
              </a:rPr>
              <a:t>ditampilkan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perlu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ditambahkan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titik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tiga</a:t>
            </a:r>
            <a:r>
              <a:rPr lang="en-US" sz="2500" dirty="0" smtClean="0">
                <a:latin typeface="Times New Roman" pitchFamily="18" charset="0"/>
                <a:cs typeface="Times New Roman" pitchFamily="18" charset="0"/>
              </a:rPr>
              <a:t> (…). Hal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disebut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i="1" dirty="0" smtClean="0">
                <a:latin typeface="Times New Roman" pitchFamily="18" charset="0"/>
                <a:cs typeface="Times New Roman" pitchFamily="18" charset="0"/>
              </a:rPr>
              <a:t>ellipsis.</a:t>
            </a:r>
          </a:p>
          <a:p>
            <a:pPr algn="just">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0"/>
            <a:ext cx="8229600" cy="1935163"/>
          </a:xfrm>
        </p:spPr>
        <p:txBody>
          <a:bodyPr>
            <a:normAutofit/>
          </a:bodyPr>
          <a:lstStyle/>
          <a:p>
            <a:pPr algn="just">
              <a:buNone/>
            </a:pPr>
            <a:r>
              <a:rPr lang="en-US" sz="2500" dirty="0" smtClean="0">
                <a:latin typeface="Times New Roman" pitchFamily="18" charset="0"/>
                <a:cs typeface="Times New Roman" pitchFamily="18" charset="0"/>
              </a:rPr>
              <a:t>		Ellipsis </a:t>
            </a:r>
            <a:r>
              <a:rPr lang="en-US" sz="2500" dirty="0" err="1" smtClean="0">
                <a:latin typeface="Times New Roman" pitchFamily="18" charset="0"/>
                <a:cs typeface="Times New Roman" pitchFamily="18" charset="0"/>
              </a:rPr>
              <a:t>menunjukkan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bahwa</a:t>
            </a:r>
            <a:r>
              <a:rPr lang="en-US" sz="2500" dirty="0" smtClean="0">
                <a:latin typeface="Times New Roman" pitchFamily="18" charset="0"/>
                <a:cs typeface="Times New Roman" pitchFamily="18" charset="0"/>
              </a:rPr>
              <a:t> attribute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operation yang </a:t>
            </a:r>
            <a:r>
              <a:rPr lang="en-US" sz="2500" dirty="0" err="1" smtClean="0">
                <a:latin typeface="Times New Roman" pitchFamily="18" charset="0"/>
                <a:cs typeface="Times New Roman" pitchFamily="18" charset="0"/>
              </a:rPr>
              <a:t>diperlihatkan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saja</a:t>
            </a:r>
            <a:endParaRPr lang="en-US" sz="2500" dirty="0" smtClean="0">
              <a:latin typeface="Times New Roman" pitchFamily="18" charset="0"/>
              <a:cs typeface="Times New Roman" pitchFamily="18" charset="0"/>
            </a:endParaRPr>
          </a:p>
          <a:p>
            <a:pPr algn="just">
              <a:buNone/>
            </a:pPr>
            <a:endParaRPr lang="en-US" sz="4400" dirty="0" smtClean="0">
              <a:latin typeface="Times New Roman" pitchFamily="18" charset="0"/>
              <a:cs typeface="Times New Roman" pitchFamily="18" charset="0"/>
            </a:endParaRP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838200" y="380999"/>
            <a:ext cx="2514600" cy="281940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72000" y="380999"/>
            <a:ext cx="2362200" cy="2895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357188" y="1071563"/>
            <a:ext cx="8445500" cy="4786312"/>
          </a:xfrm>
          <a:prstGeom prst="rect">
            <a:avLst/>
          </a:prstGeom>
          <a:noFill/>
          <a:ln>
            <a:noFill/>
          </a:ln>
          <a:extLst>
            <a:ext uri="{909E8E84-426E-40DD-AFC4-6F175D3DCCD1}"/>
            <a:ext uri="{91240B29-F687-4F45-9708-019B960494DF}"/>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lnSpc>
                <a:spcPct val="80000"/>
              </a:lnSpc>
              <a:defRPr/>
            </a:pPr>
            <a:r>
              <a:rPr lang="id-ID" sz="2400" dirty="0" smtClean="0">
                <a:cs typeface="Calibri" pitchFamily="34" charset="0"/>
              </a:rPr>
              <a:t>		</a:t>
            </a:r>
            <a:r>
              <a:rPr lang="id-ID" sz="2400" i="1" u="sng" dirty="0" smtClean="0">
                <a:solidFill>
                  <a:schemeClr val="accent4"/>
                </a:solidFill>
                <a:cs typeface="Calibri" pitchFamily="34" charset="0"/>
              </a:rPr>
              <a:t>Pewarisan</a:t>
            </a:r>
            <a:r>
              <a:rPr lang="id-ID" sz="2400" dirty="0" smtClean="0">
                <a:cs typeface="Calibri" pitchFamily="34" charset="0"/>
              </a:rPr>
              <a:t> merupakan mekanisme yang memungkinkan kita menciptakan objek-objek baru berdasarkan objek-objek lain yang sudah ada : Objek anak mewarisi segala sesuatu dari objek induk.</a:t>
            </a:r>
            <a:endParaRPr lang="id-ID" sz="2400" i="1" u="sng" dirty="0" smtClean="0">
              <a:solidFill>
                <a:schemeClr val="accent4"/>
              </a:solidFill>
              <a:cs typeface="Calibri" pitchFamily="34" charset="0"/>
            </a:endParaRPr>
          </a:p>
          <a:p>
            <a:pPr algn="just">
              <a:lnSpc>
                <a:spcPct val="80000"/>
              </a:lnSpc>
              <a:defRPr/>
            </a:pPr>
            <a:endParaRPr lang="id-ID" sz="2400" i="1" u="sng" dirty="0" smtClean="0">
              <a:solidFill>
                <a:schemeClr val="accent4"/>
              </a:solidFill>
              <a:cs typeface="Calibri" pitchFamily="34" charset="0"/>
            </a:endParaRPr>
          </a:p>
          <a:p>
            <a:pPr algn="just">
              <a:lnSpc>
                <a:spcPct val="80000"/>
              </a:lnSpc>
              <a:defRPr/>
            </a:pPr>
            <a:r>
              <a:rPr lang="id-ID" sz="2400" dirty="0" smtClean="0">
                <a:solidFill>
                  <a:schemeClr val="accent4"/>
                </a:solidFill>
                <a:cs typeface="Calibri" pitchFamily="34" charset="0"/>
              </a:rPr>
              <a:t>		</a:t>
            </a:r>
            <a:r>
              <a:rPr lang="id-ID" sz="2400" i="1" u="sng" dirty="0" smtClean="0">
                <a:solidFill>
                  <a:schemeClr val="accent4"/>
                </a:solidFill>
                <a:cs typeface="Calibri" pitchFamily="34" charset="0"/>
              </a:rPr>
              <a:t>Keuntungannya</a:t>
            </a:r>
            <a:r>
              <a:rPr lang="id-ID" sz="2400" i="1" dirty="0" smtClean="0">
                <a:solidFill>
                  <a:schemeClr val="accent4"/>
                </a:solidFill>
                <a:cs typeface="Calibri" pitchFamily="34" charset="0"/>
              </a:rPr>
              <a:t> </a:t>
            </a:r>
            <a:r>
              <a:rPr lang="id-ID" sz="2400" dirty="0" smtClean="0">
                <a:cs typeface="Calibri" pitchFamily="34" charset="0"/>
              </a:rPr>
              <a:t>adalah kemudahan untuk dipelihara, saat suatu perubahan untuk informasi atau perilaku yang sama perlu terjadi pada seluruh objek, misalnya pada objek-objek Manusia, Harimau, Anjing, serta Onta, hanya objek manusia yang perlu diubah, objk-objek dibawahnya akan mewarisi (inheritanc) perubahan pada objek mamalia tadi.</a:t>
            </a:r>
          </a:p>
          <a:p>
            <a:pPr algn="just">
              <a:lnSpc>
                <a:spcPct val="80000"/>
              </a:lnSpc>
              <a:defRPr/>
            </a:pPr>
            <a:endParaRPr lang="id-ID" sz="2400" i="1" u="sng" dirty="0" smtClean="0">
              <a:solidFill>
                <a:schemeClr val="accent4"/>
              </a:solidFill>
              <a:cs typeface="Calibri" pitchFamily="34" charset="0"/>
            </a:endParaRPr>
          </a:p>
          <a:p>
            <a:pPr algn="just">
              <a:lnSpc>
                <a:spcPct val="80000"/>
              </a:lnSpc>
              <a:defRPr/>
            </a:pPr>
            <a:endParaRPr lang="id-ID" sz="2400" i="1" u="sng" dirty="0" smtClean="0">
              <a:solidFill>
                <a:schemeClr val="accent4"/>
              </a:solidFill>
              <a:cs typeface="Calibri" pitchFamily="34" charset="0"/>
            </a:endParaRPr>
          </a:p>
        </p:txBody>
      </p:sp>
      <p:sp>
        <p:nvSpPr>
          <p:cNvPr id="23" name="Rectangle 22"/>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TextBox 5"/>
          <p:cNvSpPr txBox="1"/>
          <p:nvPr/>
        </p:nvSpPr>
        <p:spPr>
          <a:xfrm>
            <a:off x="428625" y="214313"/>
            <a:ext cx="8305800" cy="708025"/>
          </a:xfrm>
          <a:prstGeom prst="rect">
            <a:avLst/>
          </a:prstGeom>
          <a:noFill/>
        </p:spPr>
        <p:txBody>
          <a:bodyPr>
            <a:normAutofit/>
          </a:bodyPr>
          <a:lstStyle/>
          <a:p>
            <a:pPr marL="742950" indent="-742950">
              <a:defRPr/>
            </a:pPr>
            <a:r>
              <a:rPr lang="id-ID" sz="4000" b="1" u="sng" dirty="0">
                <a:solidFill>
                  <a:schemeClr val="accent4"/>
                </a:solidFill>
                <a:latin typeface="Calligraph421 BT" pitchFamily="66" charset="0"/>
              </a:rPr>
              <a:t>2.  Pewarisan (Inheritance)</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304800"/>
            <a:ext cx="8305800" cy="6400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Dalam</a:t>
            </a:r>
            <a:r>
              <a:rPr lang="en-US" sz="2400" dirty="0" smtClean="0"/>
              <a:t> </a:t>
            </a:r>
            <a:r>
              <a:rPr lang="en-US" sz="2400" dirty="0" err="1" smtClean="0"/>
              <a:t>kasus</a:t>
            </a:r>
            <a:r>
              <a:rPr lang="en-US" sz="2400" dirty="0" smtClean="0"/>
              <a:t> attribute </a:t>
            </a:r>
            <a:r>
              <a:rPr lang="en-US" sz="2400" dirty="0" err="1" smtClean="0"/>
              <a:t>dan</a:t>
            </a:r>
            <a:r>
              <a:rPr lang="en-US" sz="2400" dirty="0" smtClean="0"/>
              <a:t> operation yang </a:t>
            </a:r>
            <a:r>
              <a:rPr lang="en-US" sz="2400" dirty="0" err="1" smtClean="0"/>
              <a:t>dimiliki</a:t>
            </a:r>
            <a:r>
              <a:rPr lang="en-US" sz="2400" dirty="0" smtClean="0"/>
              <a:t> </a:t>
            </a:r>
            <a:r>
              <a:rPr lang="en-US" sz="2400" dirty="0" err="1" smtClean="0"/>
              <a:t>suatu</a:t>
            </a:r>
            <a:r>
              <a:rPr lang="en-US" sz="2400" dirty="0" smtClean="0"/>
              <a:t> class </a:t>
            </a:r>
            <a:r>
              <a:rPr lang="en-US" sz="2400" dirty="0" err="1" smtClean="0"/>
              <a:t>cukup</a:t>
            </a:r>
            <a:r>
              <a:rPr lang="en-US" sz="2400" dirty="0" smtClean="0"/>
              <a:t> </a:t>
            </a:r>
            <a:r>
              <a:rPr lang="en-US" sz="2400" dirty="0" err="1" smtClean="0"/>
              <a:t>banyak</a:t>
            </a:r>
            <a:r>
              <a:rPr lang="en-US" sz="2400" dirty="0" smtClean="0"/>
              <a:t>, </a:t>
            </a:r>
            <a:r>
              <a:rPr lang="en-US" sz="2400" dirty="0" err="1" smtClean="0"/>
              <a:t>penggunaan</a:t>
            </a:r>
            <a:r>
              <a:rPr lang="en-US" sz="2400" dirty="0" smtClean="0"/>
              <a:t> stereotype </a:t>
            </a:r>
            <a:r>
              <a:rPr lang="en-US" sz="2400" dirty="0" err="1" smtClean="0"/>
              <a:t>akan</a:t>
            </a:r>
            <a:r>
              <a:rPr lang="en-US" sz="2400" dirty="0" smtClean="0"/>
              <a:t> </a:t>
            </a:r>
            <a:r>
              <a:rPr lang="en-US" sz="2400" dirty="0" err="1" smtClean="0"/>
              <a:t>sangat</a:t>
            </a:r>
            <a:r>
              <a:rPr lang="en-US" sz="2400" dirty="0" smtClean="0"/>
              <a:t> </a:t>
            </a:r>
            <a:r>
              <a:rPr lang="en-US" sz="2400" dirty="0" err="1" smtClean="0"/>
              <a:t>membantu</a:t>
            </a:r>
            <a:r>
              <a:rPr lang="en-US" sz="2400" dirty="0" smtClean="0"/>
              <a:t> </a:t>
            </a:r>
            <a:r>
              <a:rPr lang="en-US" sz="2400" dirty="0" err="1" smtClean="0"/>
              <a:t>untuk</a:t>
            </a:r>
            <a:r>
              <a:rPr lang="en-US" sz="2400" dirty="0" smtClean="0"/>
              <a:t> </a:t>
            </a:r>
            <a:r>
              <a:rPr lang="en-US" sz="2400" dirty="0" err="1" smtClean="0"/>
              <a:t>mengorganisasikannya</a:t>
            </a:r>
            <a:r>
              <a:rPr lang="en-US" sz="2400" dirty="0" smtClean="0"/>
              <a:t>. Stereotype </a:t>
            </a:r>
            <a:r>
              <a:rPr lang="en-US" sz="2400" dirty="0" err="1" smtClean="0"/>
              <a:t>diwakili</a:t>
            </a:r>
            <a:r>
              <a:rPr lang="en-US" sz="2400" dirty="0" smtClean="0"/>
              <a:t> </a:t>
            </a:r>
            <a:r>
              <a:rPr lang="en-US" sz="2400" dirty="0" err="1" smtClean="0"/>
              <a:t>dengan</a:t>
            </a:r>
            <a:r>
              <a:rPr lang="en-US" sz="2400" dirty="0" smtClean="0"/>
              <a:t> </a:t>
            </a:r>
            <a:r>
              <a:rPr lang="en-US" sz="2400" dirty="0" err="1" smtClean="0"/>
              <a:t>sepasang</a:t>
            </a:r>
            <a:r>
              <a:rPr lang="en-US" sz="2400" dirty="0" smtClean="0"/>
              <a:t> “&lt;&lt;“ </a:t>
            </a:r>
            <a:r>
              <a:rPr lang="en-US" sz="2400" dirty="0" err="1" smtClean="0"/>
              <a:t>dan</a:t>
            </a:r>
            <a:r>
              <a:rPr lang="en-US" sz="2400" dirty="0" smtClean="0"/>
              <a:t> “&gt;&gt;”.</a:t>
            </a:r>
            <a:endParaRPr lang="en-US" sz="2400" i="1" dirty="0" smtClean="0"/>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Penggunaan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stereatype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untuk</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mengorganisasikan</a:t>
            </a:r>
            <a:r>
              <a:rPr lang="en-US" sz="1600" dirty="0" smtClean="0">
                <a:latin typeface="Times New Roman" pitchFamily="18" charset="0"/>
                <a:cs typeface="Times New Roman" pitchFamily="18" charset="0"/>
              </a:rPr>
              <a:t> attribute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operation</a:t>
            </a: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8" name="Rectangle 7"/>
          <p:cNvSpPr/>
          <p:nvPr/>
        </p:nvSpPr>
        <p:spPr>
          <a:xfrm>
            <a:off x="3265776" y="2184395"/>
            <a:ext cx="2594352" cy="491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MesinCuci</a:t>
            </a:r>
            <a:endParaRPr lang="en-US" dirty="0"/>
          </a:p>
        </p:txBody>
      </p:sp>
      <p:sp>
        <p:nvSpPr>
          <p:cNvPr id="9" name="Rectangle 8"/>
          <p:cNvSpPr/>
          <p:nvPr/>
        </p:nvSpPr>
        <p:spPr>
          <a:xfrm>
            <a:off x="3254844" y="2565395"/>
            <a:ext cx="2605284" cy="1854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&lt;&lt;info </a:t>
            </a:r>
            <a:r>
              <a:rPr lang="en-US" dirty="0" err="1" smtClean="0"/>
              <a:t>identitas</a:t>
            </a:r>
            <a:r>
              <a:rPr lang="en-US" dirty="0" smtClean="0"/>
              <a:t>&gt;&gt;</a:t>
            </a:r>
          </a:p>
          <a:p>
            <a:pPr algn="ctr"/>
            <a:r>
              <a:rPr lang="en-US" dirty="0" err="1" smtClean="0"/>
              <a:t>merek</a:t>
            </a:r>
            <a:endParaRPr lang="en-US" dirty="0" smtClean="0"/>
          </a:p>
          <a:p>
            <a:pPr algn="ctr"/>
            <a:r>
              <a:rPr lang="en-US" dirty="0" smtClean="0"/>
              <a:t>model</a:t>
            </a:r>
          </a:p>
          <a:p>
            <a:pPr algn="ctr"/>
            <a:r>
              <a:rPr lang="en-US" dirty="0" err="1" smtClean="0"/>
              <a:t>noSeri</a:t>
            </a:r>
            <a:endParaRPr lang="en-US" dirty="0" smtClean="0"/>
          </a:p>
          <a:p>
            <a:pPr algn="ctr"/>
            <a:r>
              <a:rPr lang="en-US" dirty="0" smtClean="0"/>
              <a:t>&lt;&lt;info </a:t>
            </a:r>
            <a:r>
              <a:rPr lang="en-US" dirty="0" err="1" smtClean="0"/>
              <a:t>mesin</a:t>
            </a:r>
            <a:r>
              <a:rPr lang="en-US" dirty="0" smtClean="0"/>
              <a:t>&gt;&gt;</a:t>
            </a:r>
          </a:p>
          <a:p>
            <a:pPr algn="ctr"/>
            <a:r>
              <a:rPr lang="en-US" dirty="0" err="1" smtClean="0"/>
              <a:t>kapasitas</a:t>
            </a:r>
            <a:endParaRPr lang="en-US" dirty="0" smtClean="0"/>
          </a:p>
          <a:p>
            <a:pPr algn="ctr"/>
            <a:endParaRPr lang="en-US" dirty="0" smtClean="0"/>
          </a:p>
          <a:p>
            <a:pPr algn="ctr"/>
            <a:endParaRPr lang="en-US" dirty="0" smtClean="0"/>
          </a:p>
          <a:p>
            <a:pPr algn="ctr"/>
            <a:endParaRPr lang="en-US" dirty="0"/>
          </a:p>
        </p:txBody>
      </p:sp>
      <p:sp>
        <p:nvSpPr>
          <p:cNvPr id="10" name="Rectangle 9"/>
          <p:cNvSpPr/>
          <p:nvPr/>
        </p:nvSpPr>
        <p:spPr>
          <a:xfrm>
            <a:off x="3254844" y="4419600"/>
            <a:ext cx="2605284"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r>
              <a:rPr lang="en-US" dirty="0" err="1" smtClean="0"/>
              <a:t>terkait</a:t>
            </a:r>
            <a:r>
              <a:rPr lang="en-US" dirty="0" smtClean="0"/>
              <a:t> </a:t>
            </a:r>
            <a:r>
              <a:rPr lang="en-US" dirty="0" err="1" smtClean="0"/>
              <a:t>baju</a:t>
            </a:r>
            <a:r>
              <a:rPr lang="en-US" dirty="0" smtClean="0"/>
              <a:t>&gt;&gt;</a:t>
            </a:r>
          </a:p>
          <a:p>
            <a:pPr algn="ctr"/>
            <a:r>
              <a:rPr lang="en-US" dirty="0" err="1" smtClean="0"/>
              <a:t>masukkanBaju</a:t>
            </a:r>
            <a:r>
              <a:rPr lang="en-US" dirty="0" smtClean="0"/>
              <a:t> :String</a:t>
            </a:r>
          </a:p>
          <a:p>
            <a:pPr algn="ctr"/>
            <a:r>
              <a:rPr lang="en-US" dirty="0" err="1" smtClean="0"/>
              <a:t>keluarkanBaju</a:t>
            </a:r>
            <a:r>
              <a:rPr lang="en-US" dirty="0" smtClean="0"/>
              <a:t> :String</a:t>
            </a:r>
          </a:p>
          <a:p>
            <a:pPr algn="ctr"/>
            <a:r>
              <a:rPr lang="en-US" dirty="0" err="1" smtClean="0"/>
              <a:t>tambahSabun</a:t>
            </a:r>
            <a:r>
              <a:rPr lang="en-US" dirty="0" smtClean="0"/>
              <a:t> :String</a:t>
            </a:r>
          </a:p>
          <a:p>
            <a:pPr algn="ctr"/>
            <a:r>
              <a:rPr lang="en-US" dirty="0" smtClean="0"/>
              <a:t>&lt;&lt;</a:t>
            </a:r>
            <a:r>
              <a:rPr lang="en-US" dirty="0" err="1" smtClean="0"/>
              <a:t>terkait</a:t>
            </a:r>
            <a:r>
              <a:rPr lang="en-US" dirty="0" smtClean="0"/>
              <a:t> </a:t>
            </a:r>
            <a:r>
              <a:rPr lang="en-US" dirty="0" err="1" smtClean="0"/>
              <a:t>mesin</a:t>
            </a:r>
            <a:r>
              <a:rPr lang="en-US" dirty="0" smtClean="0"/>
              <a:t>&gt;&gt;</a:t>
            </a:r>
          </a:p>
          <a:p>
            <a:pPr algn="ctr"/>
            <a:r>
              <a:rPr lang="en-US" dirty="0" err="1" smtClean="0"/>
              <a:t>nyalakan</a:t>
            </a:r>
            <a:r>
              <a:rPr lang="en-US" dirty="0" smtClean="0"/>
              <a:t> (Boolean)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304800" y="0"/>
            <a:ext cx="68580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smtClean="0">
                <a:latin typeface="Calligraph421 BT" pitchFamily="66" charset="0"/>
              </a:rPr>
              <a:t>Responsibility </a:t>
            </a:r>
            <a:r>
              <a:rPr lang="en-US" sz="3200" b="1" dirty="0" err="1" smtClean="0">
                <a:latin typeface="Calligraph421 BT" pitchFamily="66" charset="0"/>
              </a:rPr>
              <a:t>dan</a:t>
            </a:r>
            <a:r>
              <a:rPr lang="en-US" sz="3200" b="1" dirty="0" smtClean="0">
                <a:latin typeface="Calligraph421 BT" pitchFamily="66" charset="0"/>
              </a:rPr>
              <a:t> </a:t>
            </a:r>
            <a:r>
              <a:rPr lang="en-US" sz="3200" b="1" dirty="0" err="1" smtClean="0">
                <a:latin typeface="Calligraph421 BT" pitchFamily="66" charset="0"/>
              </a:rPr>
              <a:t>Contraint</a:t>
            </a:r>
            <a:endParaRPr lang="id-ID" sz="3200" b="1" dirty="0" smtClean="0">
              <a:latin typeface="Calligraph421 BT" pitchFamily="66" charset="0"/>
            </a:endParaRPr>
          </a:p>
        </p:txBody>
      </p:sp>
      <p:sp>
        <p:nvSpPr>
          <p:cNvPr id="18" name="Content Placeholder 21"/>
          <p:cNvSpPr txBox="1">
            <a:spLocks/>
          </p:cNvSpPr>
          <p:nvPr/>
        </p:nvSpPr>
        <p:spPr bwMode="auto">
          <a:xfrm>
            <a:off x="457200" y="533400"/>
            <a:ext cx="8305800" cy="61722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000" dirty="0" smtClean="0"/>
              <a:t>Responsibility </a:t>
            </a:r>
            <a:r>
              <a:rPr lang="en-US" sz="2000" dirty="0" err="1" smtClean="0"/>
              <a:t>adalah</a:t>
            </a:r>
            <a:r>
              <a:rPr lang="en-US" sz="2000" dirty="0" smtClean="0"/>
              <a:t> </a:t>
            </a:r>
            <a:r>
              <a:rPr lang="en-US" sz="2000" dirty="0" err="1" smtClean="0"/>
              <a:t>keterangan</a:t>
            </a:r>
            <a:r>
              <a:rPr lang="en-US" sz="2000" dirty="0" smtClean="0"/>
              <a:t> </a:t>
            </a:r>
            <a:r>
              <a:rPr lang="en-US" sz="2000" dirty="0" err="1" smtClean="0"/>
              <a:t>tentang</a:t>
            </a:r>
            <a:r>
              <a:rPr lang="en-US" sz="2000" dirty="0" smtClean="0"/>
              <a:t> </a:t>
            </a:r>
            <a:r>
              <a:rPr lang="en-US" sz="2000" dirty="0" err="1" smtClean="0"/>
              <a:t>apa</a:t>
            </a:r>
            <a:r>
              <a:rPr lang="en-US" sz="2000" dirty="0" smtClean="0"/>
              <a:t> yang </a:t>
            </a:r>
            <a:r>
              <a:rPr lang="en-US" sz="2000" dirty="0" err="1" smtClean="0"/>
              <a:t>akan</a:t>
            </a:r>
            <a:r>
              <a:rPr lang="en-US" sz="2000" dirty="0" smtClean="0"/>
              <a:t> </a:t>
            </a:r>
            <a:r>
              <a:rPr lang="en-US" sz="2000" dirty="0" err="1" smtClean="0"/>
              <a:t>dilakukan</a:t>
            </a:r>
            <a:r>
              <a:rPr lang="en-US" sz="2000" dirty="0" smtClean="0"/>
              <a:t> class </a:t>
            </a:r>
            <a:r>
              <a:rPr lang="en-US" sz="2000" dirty="0" err="1" smtClean="0"/>
              <a:t>yaitu</a:t>
            </a:r>
            <a:r>
              <a:rPr lang="en-US" sz="2000" dirty="0" smtClean="0"/>
              <a:t> </a:t>
            </a:r>
            <a:r>
              <a:rPr lang="en-US" sz="2000" dirty="0" err="1" smtClean="0"/>
              <a:t>apa</a:t>
            </a:r>
            <a:r>
              <a:rPr lang="en-US" sz="2000" dirty="0" smtClean="0"/>
              <a:t> yang </a:t>
            </a:r>
            <a:r>
              <a:rPr lang="en-US" sz="2000" dirty="0" err="1" smtClean="0"/>
              <a:t>akan</a:t>
            </a:r>
            <a:r>
              <a:rPr lang="en-US" sz="2000" dirty="0" smtClean="0"/>
              <a:t> </a:t>
            </a:r>
            <a:r>
              <a:rPr lang="en-US" sz="2000" dirty="0" err="1" smtClean="0"/>
              <a:t>dicapai</a:t>
            </a:r>
            <a:r>
              <a:rPr lang="en-US" sz="2000" dirty="0" smtClean="0"/>
              <a:t> </a:t>
            </a:r>
            <a:r>
              <a:rPr lang="en-US" sz="2000" dirty="0" err="1" smtClean="0"/>
              <a:t>oleh</a:t>
            </a:r>
            <a:r>
              <a:rPr lang="en-US" sz="2000" dirty="0" smtClean="0"/>
              <a:t> attribute </a:t>
            </a:r>
            <a:r>
              <a:rPr lang="en-US" sz="2000" dirty="0" err="1" smtClean="0"/>
              <a:t>dan</a:t>
            </a:r>
            <a:r>
              <a:rPr lang="en-US" sz="2000" dirty="0" smtClean="0"/>
              <a:t> operation. </a:t>
            </a:r>
            <a:r>
              <a:rPr lang="en-US" sz="2000" dirty="0" err="1" smtClean="0"/>
              <a:t>Mesin</a:t>
            </a:r>
            <a:r>
              <a:rPr lang="en-US" sz="2000" dirty="0" smtClean="0"/>
              <a:t> </a:t>
            </a:r>
            <a:r>
              <a:rPr lang="en-US" sz="2000" dirty="0" err="1" smtClean="0"/>
              <a:t>cuci</a:t>
            </a:r>
            <a:r>
              <a:rPr lang="en-US" sz="2000" dirty="0" smtClean="0"/>
              <a:t> </a:t>
            </a:r>
            <a:r>
              <a:rPr lang="en-US" sz="2000" dirty="0" err="1" smtClean="0"/>
              <a:t>sebagai</a:t>
            </a:r>
            <a:r>
              <a:rPr lang="en-US" sz="2000" dirty="0" smtClean="0"/>
              <a:t> </a:t>
            </a:r>
            <a:r>
              <a:rPr lang="en-US" sz="2000" dirty="0" err="1" smtClean="0"/>
              <a:t>contoh</a:t>
            </a:r>
            <a:r>
              <a:rPr lang="en-US" sz="2000" dirty="0" smtClean="0"/>
              <a:t> : </a:t>
            </a:r>
            <a:r>
              <a:rPr lang="en-US" sz="2000" dirty="0" err="1" smtClean="0"/>
              <a:t>Mempunyai</a:t>
            </a:r>
            <a:r>
              <a:rPr lang="en-US" sz="2000" dirty="0" smtClean="0"/>
              <a:t> responsibility </a:t>
            </a:r>
            <a:r>
              <a:rPr lang="en-US" sz="2000" dirty="0" err="1" smtClean="0"/>
              <a:t>mengambil</a:t>
            </a:r>
            <a:r>
              <a:rPr lang="en-US" sz="2000" dirty="0" smtClean="0"/>
              <a:t> </a:t>
            </a:r>
            <a:r>
              <a:rPr lang="en-US" sz="2000" dirty="0" err="1" smtClean="0"/>
              <a:t>pakaian</a:t>
            </a:r>
            <a:r>
              <a:rPr lang="en-US" sz="2000" dirty="0" smtClean="0"/>
              <a:t> </a:t>
            </a:r>
            <a:r>
              <a:rPr lang="en-US" sz="2000" dirty="0" err="1" smtClean="0"/>
              <a:t>kotor</a:t>
            </a:r>
            <a:r>
              <a:rPr lang="en-US" sz="2000" dirty="0" smtClean="0"/>
              <a:t> </a:t>
            </a:r>
            <a:r>
              <a:rPr lang="en-US" sz="2000" dirty="0" err="1" smtClean="0"/>
              <a:t>sebagai</a:t>
            </a:r>
            <a:r>
              <a:rPr lang="en-US" sz="2000" dirty="0" smtClean="0"/>
              <a:t> input </a:t>
            </a:r>
            <a:r>
              <a:rPr lang="en-US" sz="2000" dirty="0" err="1" smtClean="0"/>
              <a:t>dan</a:t>
            </a:r>
            <a:r>
              <a:rPr lang="en-US" sz="2000" dirty="0" smtClean="0"/>
              <a:t> </a:t>
            </a:r>
            <a:r>
              <a:rPr lang="en-US" sz="2000" dirty="0" err="1" smtClean="0"/>
              <a:t>menghasilkan</a:t>
            </a:r>
            <a:r>
              <a:rPr lang="en-US" sz="2000" dirty="0" smtClean="0"/>
              <a:t> </a:t>
            </a:r>
            <a:r>
              <a:rPr lang="en-US" sz="2000" dirty="0" err="1" smtClean="0"/>
              <a:t>pakaian</a:t>
            </a:r>
            <a:r>
              <a:rPr lang="en-US" sz="2000" dirty="0" smtClean="0"/>
              <a:t> </a:t>
            </a:r>
            <a:r>
              <a:rPr lang="en-US" sz="2000" dirty="0" err="1" smtClean="0"/>
              <a:t>bersih</a:t>
            </a:r>
            <a:r>
              <a:rPr lang="en-US" sz="2000" dirty="0" smtClean="0"/>
              <a:t> </a:t>
            </a:r>
            <a:r>
              <a:rPr lang="en-US" sz="2000" dirty="0" err="1" smtClean="0"/>
              <a:t>sebagai</a:t>
            </a:r>
            <a:r>
              <a:rPr lang="en-US" sz="2000" dirty="0" smtClean="0"/>
              <a:t> output. </a:t>
            </a:r>
            <a:r>
              <a:rPr lang="en-US" sz="2000" dirty="0" err="1" smtClean="0"/>
              <a:t>Untuk</a:t>
            </a:r>
            <a:r>
              <a:rPr lang="en-US" sz="2000" dirty="0" smtClean="0"/>
              <a:t> </a:t>
            </a:r>
            <a:r>
              <a:rPr lang="en-US" sz="2000" dirty="0" err="1" smtClean="0"/>
              <a:t>menunjukan</a:t>
            </a:r>
            <a:r>
              <a:rPr lang="en-US" sz="2000" dirty="0" smtClean="0"/>
              <a:t> responsibility </a:t>
            </a:r>
            <a:r>
              <a:rPr lang="en-US" sz="2000" dirty="0" err="1" smtClean="0"/>
              <a:t>bisa</a:t>
            </a:r>
            <a:r>
              <a:rPr lang="en-US" sz="2000" dirty="0" smtClean="0"/>
              <a:t> </a:t>
            </a:r>
            <a:r>
              <a:rPr lang="en-US" sz="2000" dirty="0" err="1" smtClean="0"/>
              <a:t>diletakkan</a:t>
            </a:r>
            <a:r>
              <a:rPr lang="en-US" sz="2000" dirty="0" smtClean="0"/>
              <a:t> </a:t>
            </a:r>
            <a:r>
              <a:rPr lang="en-US" sz="2000" dirty="0" err="1" smtClean="0"/>
              <a:t>dibawah</a:t>
            </a:r>
            <a:r>
              <a:rPr lang="en-US" sz="2000" dirty="0" smtClean="0"/>
              <a:t> operation.</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5" name="Rectangle 4"/>
          <p:cNvSpPr/>
          <p:nvPr/>
        </p:nvSpPr>
        <p:spPr>
          <a:xfrm>
            <a:off x="1447800" y="2362200"/>
            <a:ext cx="259435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MesinCuci</a:t>
            </a:r>
            <a:endParaRPr lang="en-US" dirty="0"/>
          </a:p>
        </p:txBody>
      </p:sp>
      <p:sp>
        <p:nvSpPr>
          <p:cNvPr id="6" name="Rectangle 5"/>
          <p:cNvSpPr/>
          <p:nvPr/>
        </p:nvSpPr>
        <p:spPr>
          <a:xfrm>
            <a:off x="1447800" y="2819400"/>
            <a:ext cx="2605284"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err="1" smtClean="0"/>
              <a:t>merek</a:t>
            </a:r>
            <a:endParaRPr lang="en-US" dirty="0" smtClean="0"/>
          </a:p>
          <a:p>
            <a:pPr algn="ctr"/>
            <a:r>
              <a:rPr lang="en-US" dirty="0" smtClean="0"/>
              <a:t>model</a:t>
            </a:r>
          </a:p>
          <a:p>
            <a:pPr algn="ctr"/>
            <a:r>
              <a:rPr lang="en-US" dirty="0" err="1" smtClean="0"/>
              <a:t>noSeri</a:t>
            </a:r>
            <a:endParaRPr lang="en-US" dirty="0" smtClean="0"/>
          </a:p>
          <a:p>
            <a:pPr algn="ctr"/>
            <a:r>
              <a:rPr lang="en-US" dirty="0" err="1" smtClean="0"/>
              <a:t>kapasitas</a:t>
            </a:r>
            <a:endParaRPr lang="en-US" dirty="0" smtClean="0"/>
          </a:p>
          <a:p>
            <a:pPr algn="ctr"/>
            <a:endParaRPr lang="en-US" dirty="0" smtClean="0"/>
          </a:p>
          <a:p>
            <a:pPr algn="ctr"/>
            <a:endParaRPr lang="en-US" dirty="0" smtClean="0"/>
          </a:p>
          <a:p>
            <a:pPr algn="ctr"/>
            <a:endParaRPr lang="en-US" dirty="0"/>
          </a:p>
        </p:txBody>
      </p:sp>
      <p:sp>
        <p:nvSpPr>
          <p:cNvPr id="7" name="Rectangle 6"/>
          <p:cNvSpPr/>
          <p:nvPr/>
        </p:nvSpPr>
        <p:spPr>
          <a:xfrm>
            <a:off x="1447800" y="3886200"/>
            <a:ext cx="2605284" cy="125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masukkanBaju</a:t>
            </a:r>
            <a:r>
              <a:rPr lang="en-US" dirty="0" smtClean="0"/>
              <a:t> :String</a:t>
            </a:r>
          </a:p>
          <a:p>
            <a:pPr algn="ctr"/>
            <a:r>
              <a:rPr lang="en-US" dirty="0" err="1" smtClean="0"/>
              <a:t>keluarkanBaju</a:t>
            </a:r>
            <a:r>
              <a:rPr lang="en-US" dirty="0" smtClean="0"/>
              <a:t> :String</a:t>
            </a:r>
          </a:p>
          <a:p>
            <a:pPr algn="ctr"/>
            <a:r>
              <a:rPr lang="en-US" dirty="0" err="1" smtClean="0"/>
              <a:t>tambahSabun</a:t>
            </a:r>
            <a:r>
              <a:rPr lang="en-US" dirty="0" smtClean="0"/>
              <a:t> :String</a:t>
            </a:r>
          </a:p>
          <a:p>
            <a:pPr algn="ctr"/>
            <a:r>
              <a:rPr lang="en-US" dirty="0" err="1" smtClean="0"/>
              <a:t>nyalakan</a:t>
            </a:r>
            <a:r>
              <a:rPr lang="en-US" dirty="0" smtClean="0"/>
              <a:t> :Boolean</a:t>
            </a:r>
            <a:endParaRPr lang="en-US" dirty="0"/>
          </a:p>
        </p:txBody>
      </p:sp>
      <p:sp>
        <p:nvSpPr>
          <p:cNvPr id="8" name="Rectangle 7"/>
          <p:cNvSpPr/>
          <p:nvPr/>
        </p:nvSpPr>
        <p:spPr>
          <a:xfrm>
            <a:off x="1447800" y="5105400"/>
            <a:ext cx="2590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Responsibility</a:t>
            </a:r>
          </a:p>
          <a:p>
            <a:pPr algn="ctr"/>
            <a:r>
              <a:rPr lang="en-US" dirty="0" err="1" smtClean="0"/>
              <a:t>Memasukkan</a:t>
            </a:r>
            <a:r>
              <a:rPr lang="en-US" dirty="0" smtClean="0"/>
              <a:t> </a:t>
            </a:r>
            <a:r>
              <a:rPr lang="en-US" dirty="0" err="1" smtClean="0"/>
              <a:t>pakaian</a:t>
            </a:r>
            <a:r>
              <a:rPr lang="en-US" dirty="0" smtClean="0"/>
              <a:t> </a:t>
            </a:r>
            <a:r>
              <a:rPr lang="en-US" dirty="0" err="1" smtClean="0"/>
              <a:t>kotor</a:t>
            </a:r>
            <a:r>
              <a:rPr lang="en-US" dirty="0" smtClean="0"/>
              <a:t> </a:t>
            </a:r>
            <a:r>
              <a:rPr lang="en-US" dirty="0" err="1" smtClean="0"/>
              <a:t>sebagai</a:t>
            </a:r>
            <a:r>
              <a:rPr lang="en-US" dirty="0" smtClean="0"/>
              <a:t> input </a:t>
            </a:r>
            <a:r>
              <a:rPr lang="en-US" dirty="0" err="1" smtClean="0"/>
              <a:t>dan</a:t>
            </a:r>
            <a:r>
              <a:rPr lang="en-US" dirty="0" smtClean="0"/>
              <a:t> </a:t>
            </a:r>
            <a:r>
              <a:rPr lang="en-US" dirty="0" err="1" smtClean="0"/>
              <a:t>menghasilkan</a:t>
            </a:r>
            <a:r>
              <a:rPr lang="en-US" dirty="0" smtClean="0"/>
              <a:t> </a:t>
            </a:r>
            <a:r>
              <a:rPr lang="en-US" dirty="0" err="1" smtClean="0"/>
              <a:t>pakaian</a:t>
            </a:r>
            <a:r>
              <a:rPr lang="en-US" dirty="0" smtClean="0"/>
              <a:t> </a:t>
            </a:r>
            <a:r>
              <a:rPr lang="en-US" dirty="0" err="1" smtClean="0"/>
              <a:t>bersih</a:t>
            </a:r>
            <a:r>
              <a:rPr lang="en-US" dirty="0" smtClean="0"/>
              <a:t> </a:t>
            </a:r>
            <a:r>
              <a:rPr lang="en-US" dirty="0" err="1" smtClean="0"/>
              <a:t>sebagai</a:t>
            </a:r>
            <a:r>
              <a:rPr lang="en-US" dirty="0" smtClean="0"/>
              <a:t> output</a:t>
            </a:r>
            <a:endParaRPr lang="en-US" dirty="0"/>
          </a:p>
        </p:txBody>
      </p:sp>
      <p:sp>
        <p:nvSpPr>
          <p:cNvPr id="9" name="Content Placeholder 21"/>
          <p:cNvSpPr txBox="1">
            <a:spLocks/>
          </p:cNvSpPr>
          <p:nvPr/>
        </p:nvSpPr>
        <p:spPr bwMode="auto">
          <a:xfrm>
            <a:off x="4495800" y="5410200"/>
            <a:ext cx="4267200" cy="8382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defRPr/>
            </a:pPr>
            <a:r>
              <a:rPr lang="en-US" dirty="0" smtClean="0">
                <a:latin typeface="Calligraph421 BT" pitchFamily="66" charset="0"/>
              </a:rPr>
              <a:t>Responsibility </a:t>
            </a:r>
            <a:r>
              <a:rPr lang="en-US" dirty="0" err="1" smtClean="0">
                <a:latin typeface="Calligraph421 BT" pitchFamily="66" charset="0"/>
              </a:rPr>
              <a:t>bisa</a:t>
            </a:r>
            <a:r>
              <a:rPr lang="en-US" dirty="0" smtClean="0">
                <a:latin typeface="Calligraph421 BT" pitchFamily="66" charset="0"/>
              </a:rPr>
              <a:t> </a:t>
            </a:r>
            <a:r>
              <a:rPr lang="en-US" dirty="0" err="1" smtClean="0">
                <a:latin typeface="Calligraph421 BT" pitchFamily="66" charset="0"/>
              </a:rPr>
              <a:t>ditambahkan</a:t>
            </a:r>
            <a:r>
              <a:rPr lang="en-US" dirty="0" smtClean="0">
                <a:latin typeface="Calligraph421 BT" pitchFamily="66" charset="0"/>
              </a:rPr>
              <a:t> </a:t>
            </a:r>
            <a:r>
              <a:rPr lang="en-US" dirty="0" err="1" smtClean="0">
                <a:latin typeface="Calligraph421 BT" pitchFamily="66" charset="0"/>
              </a:rPr>
              <a:t>dibawah</a:t>
            </a:r>
            <a:r>
              <a:rPr lang="en-US" dirty="0" smtClean="0">
                <a:latin typeface="Calligraph421 BT" pitchFamily="66" charset="0"/>
              </a:rPr>
              <a:t> operation </a:t>
            </a:r>
            <a:r>
              <a:rPr lang="en-US" dirty="0" err="1" smtClean="0">
                <a:latin typeface="Calligraph421 BT" pitchFamily="66" charset="0"/>
              </a:rPr>
              <a:t>pada</a:t>
            </a:r>
            <a:r>
              <a:rPr lang="en-US" dirty="0" smtClean="0">
                <a:latin typeface="Calligraph421 BT" pitchFamily="66" charset="0"/>
              </a:rPr>
              <a:t> class</a:t>
            </a:r>
            <a:endParaRPr lang="id-ID"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120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304800"/>
            <a:ext cx="8305800" cy="6400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Kadangkala</a:t>
            </a:r>
            <a:r>
              <a:rPr lang="en-US" sz="2400" dirty="0" smtClean="0"/>
              <a:t> </a:t>
            </a:r>
            <a:r>
              <a:rPr lang="en-US" sz="2400" dirty="0" err="1" smtClean="0"/>
              <a:t>spesifikasi</a:t>
            </a:r>
            <a:r>
              <a:rPr lang="en-US" sz="2400" dirty="0" smtClean="0"/>
              <a:t> </a:t>
            </a:r>
            <a:r>
              <a:rPr lang="en-US" sz="2400" dirty="0" err="1" smtClean="0"/>
              <a:t>detil</a:t>
            </a:r>
            <a:r>
              <a:rPr lang="en-US" sz="2400" dirty="0" smtClean="0"/>
              <a:t> </a:t>
            </a:r>
            <a:r>
              <a:rPr lang="en-US" sz="2400" dirty="0" err="1" smtClean="0"/>
              <a:t>tentang</a:t>
            </a:r>
            <a:r>
              <a:rPr lang="en-US" sz="2400" dirty="0" smtClean="0"/>
              <a:t> </a:t>
            </a:r>
            <a:r>
              <a:rPr lang="en-US" sz="2400" dirty="0" err="1" smtClean="0"/>
              <a:t>suatu</a:t>
            </a:r>
            <a:r>
              <a:rPr lang="en-US" sz="2400" dirty="0" smtClean="0"/>
              <a:t> class </a:t>
            </a:r>
            <a:r>
              <a:rPr lang="en-US" sz="2400" dirty="0" err="1" smtClean="0"/>
              <a:t>perlu</a:t>
            </a:r>
            <a:r>
              <a:rPr lang="en-US" sz="2400" dirty="0" smtClean="0"/>
              <a:t> </a:t>
            </a:r>
            <a:r>
              <a:rPr lang="en-US" sz="2400" dirty="0" err="1" smtClean="0"/>
              <a:t>juga</a:t>
            </a:r>
            <a:r>
              <a:rPr lang="en-US" sz="2400" dirty="0" smtClean="0"/>
              <a:t> </a:t>
            </a:r>
            <a:r>
              <a:rPr lang="en-US" sz="2400" dirty="0" err="1" smtClean="0"/>
              <a:t>dimunculkan</a:t>
            </a:r>
            <a:r>
              <a:rPr lang="en-US" sz="2400" dirty="0" smtClean="0"/>
              <a:t>. </a:t>
            </a:r>
            <a:r>
              <a:rPr lang="en-US" sz="2400" dirty="0" err="1" smtClean="0"/>
              <a:t>Untuk</a:t>
            </a:r>
            <a:r>
              <a:rPr lang="en-US" sz="2400" dirty="0" smtClean="0"/>
              <a:t> </a:t>
            </a:r>
            <a:r>
              <a:rPr lang="en-US" sz="2400" dirty="0" err="1" smtClean="0"/>
              <a:t>itu</a:t>
            </a:r>
            <a:r>
              <a:rPr lang="en-US" sz="2400" dirty="0" smtClean="0"/>
              <a:t> </a:t>
            </a:r>
            <a:r>
              <a:rPr lang="en-US" sz="2400" dirty="0" err="1" smtClean="0"/>
              <a:t>bisa</a:t>
            </a:r>
            <a:r>
              <a:rPr lang="en-US" sz="2400" dirty="0" smtClean="0"/>
              <a:t> </a:t>
            </a:r>
            <a:r>
              <a:rPr lang="en-US" sz="2400" dirty="0" err="1" smtClean="0"/>
              <a:t>digunakan</a:t>
            </a:r>
            <a:r>
              <a:rPr lang="en-US" sz="2400" dirty="0" smtClean="0"/>
              <a:t> constraint </a:t>
            </a:r>
            <a:r>
              <a:rPr lang="en-US" sz="2400" dirty="0" err="1" smtClean="0"/>
              <a:t>yaitu</a:t>
            </a:r>
            <a:r>
              <a:rPr lang="en-US" sz="2400" dirty="0" smtClean="0"/>
              <a:t> text yang </a:t>
            </a:r>
            <a:r>
              <a:rPr lang="en-US" sz="2400" dirty="0" err="1" smtClean="0"/>
              <a:t>diapit</a:t>
            </a:r>
            <a:r>
              <a:rPr lang="en-US" sz="2400" dirty="0" smtClean="0"/>
              <a:t> </a:t>
            </a:r>
            <a:r>
              <a:rPr lang="en-US" sz="2400" dirty="0" err="1" smtClean="0"/>
              <a:t>kurung</a:t>
            </a:r>
            <a:r>
              <a:rPr lang="en-US" sz="2400" dirty="0" smtClean="0"/>
              <a:t> </a:t>
            </a:r>
            <a:r>
              <a:rPr lang="en-US" sz="2400" dirty="0" err="1" smtClean="0"/>
              <a:t>kurawal</a:t>
            </a:r>
            <a:r>
              <a:rPr lang="en-US" sz="2400" dirty="0" smtClean="0"/>
              <a:t>. </a:t>
            </a:r>
            <a:r>
              <a:rPr lang="en-US" sz="2400" dirty="0" err="1" smtClean="0"/>
              <a:t>Kegunaan</a:t>
            </a:r>
            <a:r>
              <a:rPr lang="en-US" sz="2400" dirty="0" smtClean="0"/>
              <a:t> constraint </a:t>
            </a:r>
            <a:r>
              <a:rPr lang="en-US" sz="2400" dirty="0" err="1" smtClean="0"/>
              <a:t>ini</a:t>
            </a:r>
            <a:r>
              <a:rPr lang="en-US" sz="2400" dirty="0" smtClean="0"/>
              <a:t> </a:t>
            </a:r>
            <a:r>
              <a:rPr lang="en-US" sz="2400" dirty="0" err="1" smtClean="0"/>
              <a:t>adalah</a:t>
            </a:r>
            <a:r>
              <a:rPr lang="en-US" sz="2400" dirty="0" smtClean="0"/>
              <a:t> </a:t>
            </a:r>
            <a:r>
              <a:rPr lang="en-US" sz="2400" dirty="0" err="1" smtClean="0"/>
              <a:t>untuk</a:t>
            </a:r>
            <a:r>
              <a:rPr lang="en-US" sz="2400" dirty="0" smtClean="0"/>
              <a:t> </a:t>
            </a:r>
            <a:r>
              <a:rPr lang="en-US" sz="2400" dirty="0" err="1" smtClean="0"/>
              <a:t>menunjukkan</a:t>
            </a:r>
            <a:r>
              <a:rPr lang="en-US" sz="2400" dirty="0" smtClean="0"/>
              <a:t> </a:t>
            </a:r>
            <a:r>
              <a:rPr lang="en-US" sz="2400" dirty="0" err="1" smtClean="0"/>
              <a:t>satu</a:t>
            </a:r>
            <a:r>
              <a:rPr lang="en-US" sz="2400" dirty="0" smtClean="0"/>
              <a:t> </a:t>
            </a:r>
            <a:r>
              <a:rPr lang="en-US" sz="2400" dirty="0" err="1" smtClean="0"/>
              <a:t>atau</a:t>
            </a:r>
            <a:r>
              <a:rPr lang="en-US" sz="2400" dirty="0" smtClean="0"/>
              <a:t> </a:t>
            </a:r>
            <a:r>
              <a:rPr lang="en-US" sz="2400" dirty="0" err="1" smtClean="0"/>
              <a:t>lebih</a:t>
            </a:r>
            <a:r>
              <a:rPr lang="en-US" sz="2400" dirty="0" smtClean="0"/>
              <a:t> </a:t>
            </a:r>
            <a:r>
              <a:rPr lang="en-US" sz="2400" dirty="0" err="1" smtClean="0"/>
              <a:t>aturan</a:t>
            </a:r>
            <a:r>
              <a:rPr lang="en-US" sz="2400" dirty="0" smtClean="0"/>
              <a:t> yang </a:t>
            </a:r>
            <a:r>
              <a:rPr lang="en-US" sz="2400" dirty="0" err="1" smtClean="0"/>
              <a:t>diikuti</a:t>
            </a:r>
            <a:r>
              <a:rPr lang="en-US" sz="2400" dirty="0" smtClean="0"/>
              <a:t> </a:t>
            </a:r>
            <a:r>
              <a:rPr lang="en-US" sz="2400" dirty="0" err="1" smtClean="0"/>
              <a:t>oleh</a:t>
            </a:r>
            <a:r>
              <a:rPr lang="en-US" sz="2400" dirty="0" smtClean="0"/>
              <a:t> class. </a:t>
            </a:r>
            <a:r>
              <a:rPr lang="en-US" sz="2400" dirty="0" err="1" smtClean="0"/>
              <a:t>Sebagai</a:t>
            </a:r>
            <a:r>
              <a:rPr lang="en-US" sz="2400" dirty="0" smtClean="0"/>
              <a:t> </a:t>
            </a:r>
            <a:r>
              <a:rPr lang="en-US" sz="2400" dirty="0" err="1" smtClean="0"/>
              <a:t>contoh</a:t>
            </a:r>
            <a:r>
              <a:rPr lang="en-US" sz="2400" dirty="0" smtClean="0"/>
              <a:t> </a:t>
            </a:r>
            <a:r>
              <a:rPr lang="en-US" sz="2400" dirty="0" err="1" smtClean="0"/>
              <a:t>untuk</a:t>
            </a:r>
            <a:r>
              <a:rPr lang="en-US" sz="2400" dirty="0" smtClean="0"/>
              <a:t> class </a:t>
            </a:r>
            <a:r>
              <a:rPr lang="en-US" sz="2400" dirty="0" err="1" smtClean="0"/>
              <a:t>mesin</a:t>
            </a:r>
            <a:r>
              <a:rPr lang="en-US" sz="2400" dirty="0" smtClean="0"/>
              <a:t> </a:t>
            </a:r>
            <a:r>
              <a:rPr lang="en-US" sz="2400" dirty="0" err="1" smtClean="0"/>
              <a:t>cuci</a:t>
            </a:r>
            <a:r>
              <a:rPr lang="en-US" sz="2400" dirty="0" smtClean="0"/>
              <a:t> </a:t>
            </a:r>
            <a:r>
              <a:rPr lang="en-US" sz="2400" dirty="0" err="1" smtClean="0"/>
              <a:t>tadi</a:t>
            </a:r>
            <a:r>
              <a:rPr lang="en-US" sz="2400" dirty="0" smtClean="0"/>
              <a:t> </a:t>
            </a:r>
            <a:r>
              <a:rPr lang="en-US" sz="2400" dirty="0" err="1" smtClean="0"/>
              <a:t>ingin</a:t>
            </a:r>
            <a:r>
              <a:rPr lang="en-US" sz="2400" dirty="0" smtClean="0"/>
              <a:t> </a:t>
            </a:r>
            <a:r>
              <a:rPr lang="en-US" sz="2400" dirty="0" err="1" smtClean="0"/>
              <a:t>ditunjukkan</a:t>
            </a:r>
            <a:r>
              <a:rPr lang="en-US" sz="2400" dirty="0" smtClean="0"/>
              <a:t> </a:t>
            </a:r>
            <a:r>
              <a:rPr lang="en-US" sz="2400" dirty="0" err="1" smtClean="0"/>
              <a:t>bahwa</a:t>
            </a:r>
            <a:r>
              <a:rPr lang="en-US" sz="2400" dirty="0" smtClean="0"/>
              <a:t> </a:t>
            </a:r>
            <a:r>
              <a:rPr lang="en-US" sz="2400" dirty="0" err="1" smtClean="0"/>
              <a:t>kapasitas</a:t>
            </a:r>
            <a:r>
              <a:rPr lang="en-US" sz="2400" dirty="0" smtClean="0"/>
              <a:t> </a:t>
            </a:r>
            <a:r>
              <a:rPr lang="en-US" sz="2400" dirty="0" err="1" smtClean="0"/>
              <a:t>mesin</a:t>
            </a:r>
            <a:r>
              <a:rPr lang="en-US" sz="2400" dirty="0" smtClean="0"/>
              <a:t> </a:t>
            </a:r>
            <a:r>
              <a:rPr lang="en-US" sz="2400" dirty="0" err="1" smtClean="0"/>
              <a:t>cuci</a:t>
            </a:r>
            <a:r>
              <a:rPr lang="en-US" sz="2400" dirty="0" smtClean="0"/>
              <a:t> </a:t>
            </a:r>
            <a:r>
              <a:rPr lang="en-US" sz="2400" dirty="0" err="1" smtClean="0"/>
              <a:t>ini</a:t>
            </a:r>
            <a:r>
              <a:rPr lang="en-US" sz="2400" dirty="0" smtClean="0"/>
              <a:t> </a:t>
            </a:r>
            <a:r>
              <a:rPr lang="en-US" sz="2400" dirty="0" err="1" smtClean="0"/>
              <a:t>hanya</a:t>
            </a:r>
            <a:r>
              <a:rPr lang="en-US" sz="2400" dirty="0" smtClean="0"/>
              <a:t> </a:t>
            </a:r>
            <a:r>
              <a:rPr lang="en-US" sz="2400" dirty="0" err="1" smtClean="0"/>
              <a:t>bisa</a:t>
            </a:r>
            <a:r>
              <a:rPr lang="en-US" sz="2400" dirty="0" smtClean="0"/>
              <a:t> 6, 8, </a:t>
            </a:r>
            <a:r>
              <a:rPr lang="en-US" sz="2400" dirty="0" err="1" smtClean="0"/>
              <a:t>dan</a:t>
            </a:r>
            <a:r>
              <a:rPr lang="en-US" sz="2400" dirty="0" smtClean="0"/>
              <a:t> 12 kilo </a:t>
            </a:r>
            <a:r>
              <a:rPr lang="en-US" sz="2400" dirty="0" err="1" smtClean="0"/>
              <a:t>saja</a:t>
            </a:r>
            <a:r>
              <a:rPr lang="en-US" sz="2400" dirty="0" smtClean="0"/>
              <a:t>, </a:t>
            </a:r>
            <a:r>
              <a:rPr lang="en-US" sz="2400" dirty="0" err="1" smtClean="0"/>
              <a:t>maka</a:t>
            </a:r>
            <a:r>
              <a:rPr lang="en-US" sz="2400" dirty="0" smtClean="0"/>
              <a:t> </a:t>
            </a:r>
            <a:r>
              <a:rPr lang="en-US" sz="2400" dirty="0" err="1" smtClean="0"/>
              <a:t>hal</a:t>
            </a:r>
            <a:r>
              <a:rPr lang="en-US" sz="2400" dirty="0" smtClean="0"/>
              <a:t> </a:t>
            </a:r>
            <a:r>
              <a:rPr lang="en-US" sz="2400" dirty="0" err="1" smtClean="0"/>
              <a:t>tersebut</a:t>
            </a:r>
            <a:r>
              <a:rPr lang="en-US" sz="2400" dirty="0" smtClean="0"/>
              <a:t> </a:t>
            </a:r>
            <a:r>
              <a:rPr lang="en-US" sz="2400" dirty="0" err="1" smtClean="0"/>
              <a:t>bisa</a:t>
            </a:r>
            <a:r>
              <a:rPr lang="en-US" sz="2400" dirty="0" smtClean="0"/>
              <a:t> </a:t>
            </a:r>
            <a:r>
              <a:rPr lang="en-US" sz="2400" dirty="0" err="1" smtClean="0"/>
              <a:t>dituliskan</a:t>
            </a:r>
            <a:r>
              <a:rPr lang="en-US" sz="2400" dirty="0" smtClean="0"/>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kapasitas</a:t>
            </a:r>
            <a:r>
              <a:rPr lang="en-US" sz="2400" dirty="0" smtClean="0">
                <a:latin typeface="Times New Roman" pitchFamily="18" charset="0"/>
                <a:cs typeface="Times New Roman" pitchFamily="18" charset="0"/>
              </a:rPr>
              <a:t> =6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8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12 kg}</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4" name="Rectangle 3"/>
          <p:cNvSpPr/>
          <p:nvPr/>
        </p:nvSpPr>
        <p:spPr>
          <a:xfrm>
            <a:off x="1640208" y="3229404"/>
            <a:ext cx="25943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MesinCuci</a:t>
            </a:r>
            <a:endParaRPr lang="en-US" dirty="0"/>
          </a:p>
        </p:txBody>
      </p:sp>
      <p:sp>
        <p:nvSpPr>
          <p:cNvPr id="5" name="Rectangle 4"/>
          <p:cNvSpPr/>
          <p:nvPr/>
        </p:nvSpPr>
        <p:spPr>
          <a:xfrm>
            <a:off x="1629276" y="3610404"/>
            <a:ext cx="2605284"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err="1" smtClean="0"/>
              <a:t>merek</a:t>
            </a:r>
            <a:endParaRPr lang="en-US" dirty="0" smtClean="0"/>
          </a:p>
          <a:p>
            <a:pPr algn="ctr"/>
            <a:r>
              <a:rPr lang="en-US" dirty="0" smtClean="0"/>
              <a:t>Model</a:t>
            </a:r>
          </a:p>
          <a:p>
            <a:pPr algn="ctr"/>
            <a:r>
              <a:rPr lang="en-US" dirty="0" err="1" smtClean="0"/>
              <a:t>noSeri</a:t>
            </a:r>
            <a:endParaRPr lang="en-US" dirty="0" smtClean="0"/>
          </a:p>
          <a:p>
            <a:pPr algn="ctr"/>
            <a:r>
              <a:rPr lang="en-US" dirty="0" err="1" smtClean="0"/>
              <a:t>kapasitas</a:t>
            </a:r>
            <a:endParaRPr lang="en-US" dirty="0" smtClean="0"/>
          </a:p>
          <a:p>
            <a:pPr algn="ctr"/>
            <a:endParaRPr lang="en-US" dirty="0" smtClean="0"/>
          </a:p>
          <a:p>
            <a:pPr algn="ctr"/>
            <a:endParaRPr lang="en-US" dirty="0" smtClean="0"/>
          </a:p>
          <a:p>
            <a:pPr algn="ctr"/>
            <a:endParaRPr lang="en-US" dirty="0"/>
          </a:p>
        </p:txBody>
      </p:sp>
      <p:sp>
        <p:nvSpPr>
          <p:cNvPr id="6" name="Rectangle 5"/>
          <p:cNvSpPr/>
          <p:nvPr/>
        </p:nvSpPr>
        <p:spPr>
          <a:xfrm>
            <a:off x="1629276" y="4982004"/>
            <a:ext cx="2605284" cy="125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masukkanBaju</a:t>
            </a:r>
            <a:r>
              <a:rPr lang="en-US" dirty="0" smtClean="0"/>
              <a:t> (String)</a:t>
            </a:r>
          </a:p>
          <a:p>
            <a:pPr algn="ctr"/>
            <a:r>
              <a:rPr lang="en-US" dirty="0" err="1" smtClean="0"/>
              <a:t>KeluarkanBaju</a:t>
            </a:r>
            <a:r>
              <a:rPr lang="en-US" dirty="0" smtClean="0"/>
              <a:t> (String)</a:t>
            </a:r>
          </a:p>
          <a:p>
            <a:pPr algn="ctr"/>
            <a:r>
              <a:rPr lang="en-US" dirty="0" err="1" smtClean="0"/>
              <a:t>tambahSabun</a:t>
            </a:r>
            <a:r>
              <a:rPr lang="en-US" dirty="0" smtClean="0"/>
              <a:t> (String)</a:t>
            </a:r>
          </a:p>
          <a:p>
            <a:pPr algn="ctr"/>
            <a:r>
              <a:rPr lang="en-US" dirty="0" err="1" smtClean="0"/>
              <a:t>nyalakan</a:t>
            </a:r>
            <a:r>
              <a:rPr lang="en-US" dirty="0" smtClean="0"/>
              <a:t> (Boolean)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685800" y="228600"/>
            <a:ext cx="68580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smtClean="0">
                <a:latin typeface="Calligraph421 BT" pitchFamily="66" charset="0"/>
              </a:rPr>
              <a:t>Attached Notes</a:t>
            </a:r>
            <a:endParaRPr lang="id-ID" sz="3200" b="1" dirty="0" smtClean="0">
              <a:latin typeface="Calligraph421 BT" pitchFamily="66" charset="0"/>
            </a:endParaRPr>
          </a:p>
        </p:txBody>
      </p:sp>
      <p:sp>
        <p:nvSpPr>
          <p:cNvPr id="18" name="Content Placeholder 21"/>
          <p:cNvSpPr txBox="1">
            <a:spLocks/>
          </p:cNvSpPr>
          <p:nvPr/>
        </p:nvSpPr>
        <p:spPr bwMode="auto">
          <a:xfrm>
            <a:off x="457200" y="1066800"/>
            <a:ext cx="8305800" cy="5638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Tambahan</a:t>
            </a:r>
            <a:r>
              <a:rPr lang="en-US" sz="2400" dirty="0" smtClean="0"/>
              <a:t> </a:t>
            </a:r>
            <a:r>
              <a:rPr lang="en-US" sz="2400" dirty="0" err="1" smtClean="0"/>
              <a:t>informasi</a:t>
            </a:r>
            <a:r>
              <a:rPr lang="en-US" sz="2400" dirty="0" smtClean="0"/>
              <a:t> </a:t>
            </a:r>
            <a:r>
              <a:rPr lang="en-US" sz="2400" dirty="0" err="1" smtClean="0"/>
              <a:t>atas</a:t>
            </a:r>
            <a:r>
              <a:rPr lang="en-US" sz="2400" dirty="0" smtClean="0"/>
              <a:t> attribute, operation, responsibility </a:t>
            </a:r>
            <a:r>
              <a:rPr lang="en-US" sz="2400" dirty="0" err="1" smtClean="0"/>
              <a:t>dan</a:t>
            </a:r>
            <a:r>
              <a:rPr lang="en-US" sz="2400" dirty="0" smtClean="0"/>
              <a:t> constraint </a:t>
            </a:r>
            <a:r>
              <a:rPr lang="en-US" sz="2400" dirty="0" err="1" smtClean="0"/>
              <a:t>masih</a:t>
            </a:r>
            <a:r>
              <a:rPr lang="en-US" sz="2400" dirty="0" smtClean="0"/>
              <a:t> </a:t>
            </a:r>
            <a:r>
              <a:rPr lang="en-US" sz="2400" dirty="0" err="1" smtClean="0"/>
              <a:t>bisa</a:t>
            </a:r>
            <a:r>
              <a:rPr lang="en-US" sz="2400" dirty="0" smtClean="0"/>
              <a:t> </a:t>
            </a:r>
            <a:r>
              <a:rPr lang="en-US" sz="2400" dirty="0" err="1" smtClean="0"/>
              <a:t>ditambahkan</a:t>
            </a:r>
            <a:r>
              <a:rPr lang="en-US" sz="2400" dirty="0" smtClean="0"/>
              <a:t> </a:t>
            </a:r>
            <a:r>
              <a:rPr lang="en-US" sz="2400" dirty="0" err="1" smtClean="0"/>
              <a:t>ke</a:t>
            </a:r>
            <a:r>
              <a:rPr lang="en-US" sz="2400" dirty="0" smtClean="0"/>
              <a:t> class </a:t>
            </a:r>
            <a:r>
              <a:rPr lang="en-US" sz="2400" dirty="0" err="1" smtClean="0"/>
              <a:t>dalam</a:t>
            </a:r>
            <a:r>
              <a:rPr lang="en-US" sz="2400" dirty="0" smtClean="0"/>
              <a:t> </a:t>
            </a:r>
            <a:r>
              <a:rPr lang="en-US" sz="2400" dirty="0" err="1" smtClean="0"/>
              <a:t>bentuk</a:t>
            </a:r>
            <a:r>
              <a:rPr lang="en-US" sz="2400" dirty="0" smtClean="0"/>
              <a:t> </a:t>
            </a:r>
            <a:r>
              <a:rPr lang="en-US" sz="2400" dirty="0" err="1" smtClean="0"/>
              <a:t>catatan</a:t>
            </a:r>
            <a:r>
              <a:rPr lang="en-US" sz="2400" dirty="0" smtClean="0"/>
              <a:t> </a:t>
            </a:r>
            <a:r>
              <a:rPr lang="en-US" sz="2400" dirty="0" err="1" smtClean="0"/>
              <a:t>lampiran</a:t>
            </a:r>
            <a:r>
              <a:rPr lang="en-US" sz="2400" dirty="0" smtClean="0"/>
              <a:t> (attached notes). </a:t>
            </a:r>
            <a:r>
              <a:rPr lang="en-US" sz="2400" dirty="0" err="1" smtClean="0"/>
              <a:t>Catatan</a:t>
            </a:r>
            <a:r>
              <a:rPr lang="en-US" sz="2400" dirty="0" smtClean="0"/>
              <a:t> </a:t>
            </a:r>
            <a:r>
              <a:rPr lang="en-US" sz="2400" dirty="0" err="1" smtClean="0"/>
              <a:t>disini</a:t>
            </a:r>
            <a:r>
              <a:rPr lang="en-US" sz="2400" dirty="0" smtClean="0"/>
              <a:t> </a:t>
            </a:r>
            <a:r>
              <a:rPr lang="en-US" sz="2400" dirty="0" err="1" smtClean="0"/>
              <a:t>bisa</a:t>
            </a:r>
            <a:r>
              <a:rPr lang="en-US" sz="2400" dirty="0" smtClean="0"/>
              <a:t> </a:t>
            </a:r>
            <a:r>
              <a:rPr lang="en-US" sz="2400" dirty="0" err="1" smtClean="0"/>
              <a:t>berupa</a:t>
            </a:r>
            <a:r>
              <a:rPr lang="en-US" sz="2400" dirty="0" smtClean="0"/>
              <a:t> text </a:t>
            </a:r>
            <a:r>
              <a:rPr lang="en-US" sz="2400" dirty="0" err="1" smtClean="0"/>
              <a:t>atau</a:t>
            </a:r>
            <a:r>
              <a:rPr lang="en-US" sz="2400" dirty="0" smtClean="0"/>
              <a:t> </a:t>
            </a:r>
            <a:r>
              <a:rPr lang="en-US" sz="2400" dirty="0" err="1" smtClean="0"/>
              <a:t>gambar</a:t>
            </a:r>
            <a:r>
              <a:rPr lang="en-US" sz="2400" dirty="0" smtClean="0"/>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4" name="Rectangle 3"/>
          <p:cNvSpPr/>
          <p:nvPr/>
        </p:nvSpPr>
        <p:spPr>
          <a:xfrm>
            <a:off x="1640208" y="3229404"/>
            <a:ext cx="25943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MesinCuci</a:t>
            </a:r>
            <a:endParaRPr lang="en-US" dirty="0"/>
          </a:p>
        </p:txBody>
      </p:sp>
      <p:sp>
        <p:nvSpPr>
          <p:cNvPr id="5" name="Rectangle 4"/>
          <p:cNvSpPr/>
          <p:nvPr/>
        </p:nvSpPr>
        <p:spPr>
          <a:xfrm>
            <a:off x="1629276" y="3610404"/>
            <a:ext cx="2605284"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err="1" smtClean="0"/>
              <a:t>merek</a:t>
            </a:r>
            <a:endParaRPr lang="en-US" dirty="0" smtClean="0"/>
          </a:p>
          <a:p>
            <a:pPr algn="ctr"/>
            <a:r>
              <a:rPr lang="en-US" dirty="0" smtClean="0"/>
              <a:t>Model</a:t>
            </a:r>
          </a:p>
          <a:p>
            <a:pPr algn="ctr"/>
            <a:r>
              <a:rPr lang="en-US" dirty="0" err="1" smtClean="0"/>
              <a:t>noSeri</a:t>
            </a:r>
            <a:endParaRPr lang="en-US" dirty="0" smtClean="0"/>
          </a:p>
          <a:p>
            <a:pPr algn="ctr"/>
            <a:r>
              <a:rPr lang="en-US" dirty="0" err="1" smtClean="0"/>
              <a:t>kapasitas</a:t>
            </a:r>
            <a:endParaRPr lang="en-US" dirty="0" smtClean="0"/>
          </a:p>
          <a:p>
            <a:pPr algn="ctr"/>
            <a:endParaRPr lang="en-US" dirty="0" smtClean="0"/>
          </a:p>
          <a:p>
            <a:pPr algn="ctr"/>
            <a:endParaRPr lang="en-US" dirty="0" smtClean="0"/>
          </a:p>
          <a:p>
            <a:pPr algn="ctr"/>
            <a:endParaRPr lang="en-US" dirty="0"/>
          </a:p>
        </p:txBody>
      </p:sp>
      <p:sp>
        <p:nvSpPr>
          <p:cNvPr id="6" name="Rectangle 5"/>
          <p:cNvSpPr/>
          <p:nvPr/>
        </p:nvSpPr>
        <p:spPr>
          <a:xfrm>
            <a:off x="1629276" y="4982004"/>
            <a:ext cx="2605284" cy="125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masukkanBaju</a:t>
            </a:r>
            <a:r>
              <a:rPr lang="en-US" dirty="0" smtClean="0"/>
              <a:t> (String)</a:t>
            </a:r>
          </a:p>
          <a:p>
            <a:pPr algn="ctr"/>
            <a:r>
              <a:rPr lang="en-US" dirty="0" err="1" smtClean="0"/>
              <a:t>KeluarkanBaju</a:t>
            </a:r>
            <a:r>
              <a:rPr lang="en-US" dirty="0" smtClean="0"/>
              <a:t> (String)</a:t>
            </a:r>
          </a:p>
          <a:p>
            <a:pPr algn="ctr"/>
            <a:r>
              <a:rPr lang="en-US" dirty="0" err="1" smtClean="0"/>
              <a:t>tambahSabun</a:t>
            </a:r>
            <a:r>
              <a:rPr lang="en-US" dirty="0" smtClean="0"/>
              <a:t> (String)</a:t>
            </a:r>
          </a:p>
          <a:p>
            <a:pPr algn="ctr"/>
            <a:r>
              <a:rPr lang="en-US" dirty="0" err="1" smtClean="0"/>
              <a:t>nyalakan</a:t>
            </a:r>
            <a:r>
              <a:rPr lang="en-US" dirty="0" smtClean="0"/>
              <a:t> (Boolean)</a:t>
            </a:r>
            <a:endParaRPr lang="en-US" dirty="0"/>
          </a:p>
        </p:txBody>
      </p:sp>
      <p:sp>
        <p:nvSpPr>
          <p:cNvPr id="7" name="Folded Corner 6"/>
          <p:cNvSpPr/>
          <p:nvPr/>
        </p:nvSpPr>
        <p:spPr>
          <a:xfrm>
            <a:off x="4648200" y="3200400"/>
            <a:ext cx="3886200" cy="1371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Merujuk</a:t>
            </a:r>
            <a:r>
              <a:rPr lang="en-US" dirty="0" smtClean="0"/>
              <a:t> </a:t>
            </a:r>
            <a:r>
              <a:rPr lang="en-US" dirty="0" err="1" smtClean="0"/>
              <a:t>ke</a:t>
            </a:r>
            <a:r>
              <a:rPr lang="en-US" dirty="0" smtClean="0"/>
              <a:t> </a:t>
            </a:r>
            <a:r>
              <a:rPr lang="en-US" dirty="0" err="1" smtClean="0"/>
              <a:t>aturan</a:t>
            </a:r>
            <a:r>
              <a:rPr lang="en-US" dirty="0" smtClean="0"/>
              <a:t> </a:t>
            </a:r>
            <a:r>
              <a:rPr lang="en-US" dirty="0" err="1" smtClean="0"/>
              <a:t>pemerintah</a:t>
            </a:r>
            <a:r>
              <a:rPr lang="en-US" dirty="0" smtClean="0"/>
              <a:t> </a:t>
            </a:r>
            <a:r>
              <a:rPr lang="en-US" dirty="0" err="1" smtClean="0"/>
              <a:t>tentang</a:t>
            </a:r>
            <a:r>
              <a:rPr lang="en-US" dirty="0" smtClean="0"/>
              <a:t> </a:t>
            </a:r>
          </a:p>
          <a:p>
            <a:pPr algn="ctr"/>
            <a:r>
              <a:rPr lang="en-US" dirty="0" smtClean="0"/>
              <a:t>Cara </a:t>
            </a:r>
            <a:r>
              <a:rPr lang="en-US" dirty="0" err="1" smtClean="0"/>
              <a:t>pembuatan</a:t>
            </a:r>
            <a:r>
              <a:rPr lang="en-US" dirty="0" smtClean="0"/>
              <a:t> no </a:t>
            </a:r>
            <a:r>
              <a:rPr lang="en-US" dirty="0" err="1" smtClean="0"/>
              <a:t>seri</a:t>
            </a:r>
            <a:endParaRPr lang="en-US" dirty="0"/>
          </a:p>
        </p:txBody>
      </p:sp>
      <p:sp>
        <p:nvSpPr>
          <p:cNvPr id="8" name="Content Placeholder 21"/>
          <p:cNvSpPr txBox="1">
            <a:spLocks/>
          </p:cNvSpPr>
          <p:nvPr/>
        </p:nvSpPr>
        <p:spPr bwMode="auto">
          <a:xfrm>
            <a:off x="4343400" y="5029200"/>
            <a:ext cx="4648200" cy="8382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defRPr/>
            </a:pPr>
            <a:r>
              <a:rPr lang="en-US" dirty="0" err="1" smtClean="0">
                <a:latin typeface="Calligraph421 BT" pitchFamily="66" charset="0"/>
              </a:rPr>
              <a:t>Sebuah</a:t>
            </a:r>
            <a:r>
              <a:rPr lang="en-US" dirty="0" smtClean="0">
                <a:latin typeface="Calligraph421 BT" pitchFamily="66" charset="0"/>
              </a:rPr>
              <a:t> </a:t>
            </a:r>
            <a:r>
              <a:rPr lang="en-US" dirty="0" err="1" smtClean="0">
                <a:latin typeface="Calligraph421 BT" pitchFamily="66" charset="0"/>
              </a:rPr>
              <a:t>catatan</a:t>
            </a:r>
            <a:r>
              <a:rPr lang="en-US" dirty="0" smtClean="0">
                <a:latin typeface="Calligraph421 BT" pitchFamily="66" charset="0"/>
              </a:rPr>
              <a:t> </a:t>
            </a:r>
            <a:r>
              <a:rPr lang="en-US" dirty="0" err="1" smtClean="0">
                <a:latin typeface="Calligraph421 BT" pitchFamily="66" charset="0"/>
              </a:rPr>
              <a:t>bisa</a:t>
            </a:r>
            <a:r>
              <a:rPr lang="en-US" dirty="0" smtClean="0">
                <a:latin typeface="Calligraph421 BT" pitchFamily="66" charset="0"/>
              </a:rPr>
              <a:t> </a:t>
            </a:r>
            <a:r>
              <a:rPr lang="en-US" dirty="0" err="1" smtClean="0">
                <a:latin typeface="Calligraph421 BT" pitchFamily="66" charset="0"/>
              </a:rPr>
              <a:t>ditambahkan</a:t>
            </a:r>
            <a:r>
              <a:rPr lang="en-US" dirty="0" smtClean="0">
                <a:latin typeface="Calligraph421 BT" pitchFamily="66" charset="0"/>
              </a:rPr>
              <a:t> </a:t>
            </a:r>
            <a:r>
              <a:rPr lang="en-US" dirty="0" err="1" smtClean="0">
                <a:latin typeface="Calligraph421 BT" pitchFamily="66" charset="0"/>
              </a:rPr>
              <a:t>untuk</a:t>
            </a:r>
            <a:r>
              <a:rPr lang="en-US" dirty="0" smtClean="0">
                <a:latin typeface="Calligraph421 BT" pitchFamily="66" charset="0"/>
              </a:rPr>
              <a:t> </a:t>
            </a:r>
            <a:r>
              <a:rPr lang="en-US" dirty="0" err="1" smtClean="0">
                <a:latin typeface="Calligraph421 BT" pitchFamily="66" charset="0"/>
              </a:rPr>
              <a:t>menunjukkan</a:t>
            </a:r>
            <a:r>
              <a:rPr lang="en-US" dirty="0" smtClean="0">
                <a:latin typeface="Calligraph421 BT" pitchFamily="66" charset="0"/>
              </a:rPr>
              <a:t> </a:t>
            </a:r>
            <a:r>
              <a:rPr lang="en-US" dirty="0" err="1" smtClean="0">
                <a:latin typeface="Calligraph421 BT" pitchFamily="66" charset="0"/>
              </a:rPr>
              <a:t>informasi</a:t>
            </a:r>
            <a:r>
              <a:rPr lang="en-US" dirty="0" smtClean="0">
                <a:latin typeface="Calligraph421 BT" pitchFamily="66" charset="0"/>
              </a:rPr>
              <a:t> </a:t>
            </a:r>
            <a:r>
              <a:rPr lang="en-US" dirty="0" err="1" smtClean="0">
                <a:latin typeface="Calligraph421 BT" pitchFamily="66" charset="0"/>
              </a:rPr>
              <a:t>lebih</a:t>
            </a:r>
            <a:r>
              <a:rPr lang="en-US" dirty="0" smtClean="0">
                <a:latin typeface="Calligraph421 BT" pitchFamily="66" charset="0"/>
              </a:rPr>
              <a:t> detail </a:t>
            </a:r>
            <a:r>
              <a:rPr lang="en-US" dirty="0" err="1" smtClean="0">
                <a:latin typeface="Calligraph421 BT" pitchFamily="66" charset="0"/>
              </a:rPr>
              <a:t>tentang</a:t>
            </a:r>
            <a:r>
              <a:rPr lang="en-US" dirty="0" smtClean="0">
                <a:latin typeface="Calligraph421 BT" pitchFamily="66" charset="0"/>
              </a:rPr>
              <a:t> </a:t>
            </a:r>
            <a:r>
              <a:rPr lang="en-US" dirty="0" err="1" smtClean="0">
                <a:latin typeface="Calligraph421 BT" pitchFamily="66" charset="0"/>
              </a:rPr>
              <a:t>sebuah</a:t>
            </a:r>
            <a:r>
              <a:rPr lang="en-US" dirty="0" smtClean="0">
                <a:latin typeface="Calligraph421 BT" pitchFamily="66" charset="0"/>
              </a:rPr>
              <a:t> class.</a:t>
            </a:r>
            <a:endParaRPr lang="id-ID"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12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a:bodyPr>
          <a:lstStyle/>
          <a:p>
            <a:pPr algn="l"/>
            <a:r>
              <a:rPr lang="en-US" sz="2500" b="1" dirty="0" err="1" smtClean="0">
                <a:latin typeface="Times New Roman" pitchFamily="18" charset="0"/>
                <a:cs typeface="Times New Roman" pitchFamily="18" charset="0"/>
              </a:rPr>
              <a:t>Relasi</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Antar</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Kelas</a:t>
            </a:r>
            <a:endParaRPr lang="en-US" sz="25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953000"/>
          </a:xfrm>
        </p:spPr>
        <p:txBody>
          <a:bodyPr>
            <a:normAutofit/>
          </a:bodyPr>
          <a:lstStyle/>
          <a:p>
            <a:pPr algn="just">
              <a:buNone/>
            </a:pPr>
            <a:r>
              <a:rPr lang="en-US" dirty="0" smtClean="0"/>
              <a:t>		</a:t>
            </a:r>
            <a:r>
              <a:rPr lang="en-US" sz="2500" dirty="0" err="1" smtClean="0">
                <a:latin typeface="Times New Roman" pitchFamily="18" charset="0"/>
                <a:cs typeface="Times New Roman" pitchFamily="18" charset="0"/>
              </a:rPr>
              <a:t>Relasi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keterkaitan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hubungan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secara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konseptual</a:t>
            </a:r>
            <a:r>
              <a:rPr lang="en-US" sz="2500" dirty="0" smtClean="0">
                <a:latin typeface="Times New Roman" pitchFamily="18" charset="0"/>
                <a:cs typeface="Times New Roman" pitchFamily="18" charset="0"/>
              </a:rPr>
              <a:t>. UML </a:t>
            </a:r>
            <a:r>
              <a:rPr lang="en-US" sz="2500" dirty="0" err="1" smtClean="0">
                <a:latin typeface="Times New Roman" pitchFamily="18" charset="0"/>
                <a:cs typeface="Times New Roman" pitchFamily="18" charset="0"/>
              </a:rPr>
              <a:t>menyediakan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beberapa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relasi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dijelaskan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berikut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p>
          <a:p>
            <a:pPr marL="457200" indent="-457200" algn="just">
              <a:buFont typeface="+mj-lt"/>
              <a:buAutoNum type="arabicPeriod"/>
            </a:pPr>
            <a:r>
              <a:rPr lang="en-US" sz="2500" dirty="0" err="1" smtClean="0">
                <a:latin typeface="Times New Roman" pitchFamily="18" charset="0"/>
                <a:cs typeface="Times New Roman" pitchFamily="18" charset="0"/>
              </a:rPr>
              <a:t>Asosiasi</a:t>
            </a:r>
            <a:endParaRPr lang="en-US" sz="2500" dirty="0" smtClean="0">
              <a:latin typeface="Times New Roman" pitchFamily="18" charset="0"/>
              <a:cs typeface="Times New Roman" pitchFamily="18" charset="0"/>
            </a:endParaRPr>
          </a:p>
          <a:p>
            <a:pPr marL="457200" indent="-457200"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Asosiasi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hubungan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statis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umumnya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menggambarkan</a:t>
            </a:r>
            <a:r>
              <a:rPr lang="en-US" sz="2500" dirty="0" smtClean="0">
                <a:latin typeface="Times New Roman" pitchFamily="18" charset="0"/>
                <a:cs typeface="Times New Roman" pitchFamily="18" charset="0"/>
              </a:rPr>
              <a:t> class yang </a:t>
            </a:r>
            <a:r>
              <a:rPr lang="en-US" sz="2500" dirty="0" err="1" smtClean="0">
                <a:latin typeface="Times New Roman" pitchFamily="18" charset="0"/>
                <a:cs typeface="Times New Roman" pitchFamily="18" charset="0"/>
              </a:rPr>
              <a:t>memiliki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attribut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berupa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lain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class yang </a:t>
            </a:r>
            <a:r>
              <a:rPr lang="en-US" sz="2500" dirty="0" err="1" smtClean="0">
                <a:latin typeface="Times New Roman" pitchFamily="18" charset="0"/>
                <a:cs typeface="Times New Roman" pitchFamily="18" charset="0"/>
              </a:rPr>
              <a:t>mengetahui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eksistensi</a:t>
            </a:r>
            <a:r>
              <a:rPr lang="en-US" sz="2500" dirty="0" smtClean="0">
                <a:latin typeface="Times New Roman" pitchFamily="18" charset="0"/>
                <a:cs typeface="Times New Roman" pitchFamily="18" charset="0"/>
              </a:rPr>
              <a:t> class lain.</a:t>
            </a:r>
          </a:p>
          <a:p>
            <a:pPr marL="457200" indent="-457200"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Menggambarkan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hubungan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p>
          <a:p>
            <a:pPr marL="857250" lvl="1" indent="-457200" algn="just">
              <a:buFont typeface="+mj-lt"/>
              <a:buAutoNum type="arabicPeriod"/>
            </a:pPr>
            <a:r>
              <a:rPr lang="en-US" sz="2100" dirty="0" err="1" smtClean="0">
                <a:latin typeface="Times New Roman" pitchFamily="18" charset="0"/>
                <a:cs typeface="Times New Roman" pitchFamily="18" charset="0"/>
              </a:rPr>
              <a:t>Ditandaidengan</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anak</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panah</a:t>
            </a:r>
            <a:endParaRPr lang="en-US" sz="2100" dirty="0" smtClean="0">
              <a:latin typeface="Times New Roman" pitchFamily="18" charset="0"/>
              <a:cs typeface="Times New Roman" pitchFamily="18" charset="0"/>
            </a:endParaRPr>
          </a:p>
          <a:p>
            <a:pPr marL="857250" lvl="1" indent="-457200" algn="just">
              <a:buFont typeface="+mj-lt"/>
              <a:buAutoNum type="arabicPeriod"/>
            </a:pPr>
            <a:r>
              <a:rPr lang="en-US" sz="2100" dirty="0" err="1" smtClean="0">
                <a:latin typeface="Times New Roman" pitchFamily="18" charset="0"/>
                <a:cs typeface="Times New Roman" pitchFamily="18" charset="0"/>
              </a:rPr>
              <a:t>Seringkasi</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ditambahkan</a:t>
            </a:r>
            <a:r>
              <a:rPr lang="en-US" sz="2100" dirty="0" smtClean="0">
                <a:latin typeface="Times New Roman" pitchFamily="18" charset="0"/>
                <a:cs typeface="Times New Roman" pitchFamily="18" charset="0"/>
              </a:rPr>
              <a:t> label </a:t>
            </a:r>
            <a:r>
              <a:rPr lang="en-US" sz="2100" dirty="0" err="1" smtClean="0">
                <a:latin typeface="Times New Roman" pitchFamily="18" charset="0"/>
                <a:cs typeface="Times New Roman" pitchFamily="18" charset="0"/>
              </a:rPr>
              <a:t>dan</a:t>
            </a:r>
            <a:r>
              <a:rPr lang="en-US" sz="2100" dirty="0" smtClean="0">
                <a:latin typeface="Times New Roman" pitchFamily="18" charset="0"/>
                <a:cs typeface="Times New Roman" pitchFamily="18" charset="0"/>
              </a:rPr>
              <a:t> multiplicity </a:t>
            </a:r>
            <a:r>
              <a:rPr lang="en-US" sz="2100" dirty="0" err="1" smtClean="0">
                <a:latin typeface="Times New Roman" pitchFamily="18" charset="0"/>
                <a:cs typeface="Times New Roman" pitchFamily="18" charset="0"/>
              </a:rPr>
              <a:t>untuk</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memperjelas</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hubungan</a:t>
            </a: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685800"/>
          </a:xfrm>
        </p:spPr>
        <p:txBody>
          <a:bodyPr>
            <a:normAutofit/>
          </a:bodyPr>
          <a:lstStyle/>
          <a:p>
            <a:pPr>
              <a:buNone/>
            </a:pPr>
            <a:r>
              <a:rPr lang="en-US" sz="2300" dirty="0" err="1" smtClean="0">
                <a:latin typeface="Times New Roman" pitchFamily="18" charset="0"/>
                <a:cs typeface="Times New Roman" pitchFamily="18" charset="0"/>
              </a:rPr>
              <a:t>Contoh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Asosiasi</a:t>
            </a:r>
            <a:endParaRPr lang="en-US" sz="2300" dirty="0">
              <a:latin typeface="Times New Roman" pitchFamily="18" charset="0"/>
              <a:cs typeface="Times New Roman" pitchFamily="18" charset="0"/>
            </a:endParaRPr>
          </a:p>
        </p:txBody>
      </p:sp>
      <p:pic>
        <p:nvPicPr>
          <p:cNvPr id="76802" name="Picture 2"/>
          <p:cNvPicPr>
            <a:picLocks noChangeAspect="1" noChangeArrowheads="1"/>
          </p:cNvPicPr>
          <p:nvPr/>
        </p:nvPicPr>
        <p:blipFill>
          <a:blip r:embed="rId2"/>
          <a:srcRect/>
          <a:stretch>
            <a:fillRect/>
          </a:stretch>
        </p:blipFill>
        <p:spPr bwMode="auto">
          <a:xfrm>
            <a:off x="2895600" y="1300163"/>
            <a:ext cx="3124200" cy="426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971800"/>
          </a:xfrm>
        </p:spPr>
        <p:txBody>
          <a:bodyPr>
            <a:normAutofit/>
          </a:bodyPr>
          <a:lstStyle/>
          <a:p>
            <a:pPr marL="514350" indent="-514350" algn="just">
              <a:buNone/>
            </a:pPr>
            <a:r>
              <a:rPr lang="en-US" sz="2500" dirty="0" smtClean="0">
                <a:latin typeface="Times New Roman" pitchFamily="18" charset="0"/>
                <a:cs typeface="Times New Roman" pitchFamily="18" charset="0"/>
              </a:rPr>
              <a:t>2. </a:t>
            </a:r>
            <a:r>
              <a:rPr lang="en-US" sz="2500" dirty="0" err="1" smtClean="0">
                <a:latin typeface="Times New Roman" pitchFamily="18" charset="0"/>
                <a:cs typeface="Times New Roman" pitchFamily="18" charset="0"/>
              </a:rPr>
              <a:t>Agregasi</a:t>
            </a:r>
            <a:endParaRPr lang="en-US" sz="2500" dirty="0" smtClean="0">
              <a:latin typeface="Times New Roman" pitchFamily="18" charset="0"/>
              <a:cs typeface="Times New Roman" pitchFamily="18" charset="0"/>
            </a:endParaRPr>
          </a:p>
          <a:p>
            <a:pPr marL="514350" indent="-514350"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Agregasi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hubungan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keseluruhan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objek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mungkin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memiliki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bisa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dibagi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objek</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tertentu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dimana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objek</a:t>
            </a: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disebut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kemudian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merupakan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bagian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objek</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terdahulu</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pic>
        <p:nvPicPr>
          <p:cNvPr id="77826" name="Picture 2"/>
          <p:cNvPicPr>
            <a:picLocks noChangeAspect="1" noChangeArrowheads="1"/>
          </p:cNvPicPr>
          <p:nvPr/>
        </p:nvPicPr>
        <p:blipFill>
          <a:blip r:embed="rId2"/>
          <a:srcRect/>
          <a:stretch>
            <a:fillRect/>
          </a:stretch>
        </p:blipFill>
        <p:spPr bwMode="auto">
          <a:xfrm>
            <a:off x="5029200" y="2743200"/>
            <a:ext cx="2286000" cy="3334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1905000"/>
          </a:xfrm>
        </p:spPr>
        <p:txBody>
          <a:bodyPr>
            <a:normAutofit/>
          </a:bodyPr>
          <a:lstStyle/>
          <a:p>
            <a:pPr>
              <a:buNone/>
            </a:pPr>
            <a:r>
              <a:rPr lang="en-US" sz="2500" dirty="0" smtClean="0">
                <a:latin typeface="Times New Roman" pitchFamily="18" charset="0"/>
                <a:cs typeface="Times New Roman" pitchFamily="18" charset="0"/>
              </a:rPr>
              <a:t>3. </a:t>
            </a:r>
            <a:r>
              <a:rPr lang="en-US" sz="2500" dirty="0" err="1" smtClean="0">
                <a:latin typeface="Times New Roman" pitchFamily="18" charset="0"/>
                <a:cs typeface="Times New Roman" pitchFamily="18" charset="0"/>
              </a:rPr>
              <a:t>Generalisasi</a:t>
            </a: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Generalisasi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adalah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relasi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beberapa</a:t>
            </a:r>
            <a:r>
              <a:rPr lang="en-US" sz="2500" dirty="0" smtClean="0">
                <a:latin typeface="Times New Roman" pitchFamily="18" charset="0"/>
                <a:cs typeface="Times New Roman" pitchFamily="18" charset="0"/>
              </a:rPr>
              <a:t> sub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kepada</a:t>
            </a:r>
            <a:r>
              <a:rPr lang="en-US" sz="2500" dirty="0" smtClean="0">
                <a:latin typeface="Times New Roman" pitchFamily="18" charset="0"/>
                <a:cs typeface="Times New Roman" pitchFamily="18" charset="0"/>
              </a:rPr>
              <a:t> super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diatasnya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ditunjukkan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notasi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segitiga</a:t>
            </a:r>
            <a:r>
              <a:rPr lang="en-US" sz="2500" dirty="0" smtClean="0">
                <a:latin typeface="Times New Roman" pitchFamily="18" charset="0"/>
                <a:cs typeface="Times New Roman" pitchFamily="18" charset="0"/>
              </a:rPr>
              <a:t>). Sub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mewarisi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fitur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dari</a:t>
            </a:r>
            <a:r>
              <a:rPr lang="en-US" sz="2500" dirty="0" smtClean="0">
                <a:latin typeface="Times New Roman" pitchFamily="18" charset="0"/>
                <a:cs typeface="Times New Roman" pitchFamily="18" charset="0"/>
              </a:rPr>
              <a:t> super </a:t>
            </a:r>
            <a:r>
              <a:rPr lang="en-US" sz="2500" dirty="0" err="1" smtClean="0">
                <a:latin typeface="Times New Roman" pitchFamily="18" charset="0"/>
                <a:cs typeface="Times New Roman" pitchFamily="18" charset="0"/>
              </a:rPr>
              <a:t>kelasnya</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pic>
        <p:nvPicPr>
          <p:cNvPr id="78850" name="Picture 2"/>
          <p:cNvPicPr>
            <a:picLocks noChangeAspect="1" noChangeArrowheads="1"/>
          </p:cNvPicPr>
          <p:nvPr/>
        </p:nvPicPr>
        <p:blipFill>
          <a:blip r:embed="rId2"/>
          <a:srcRect/>
          <a:stretch>
            <a:fillRect/>
          </a:stretch>
        </p:blipFill>
        <p:spPr bwMode="auto">
          <a:xfrm>
            <a:off x="914400" y="2619374"/>
            <a:ext cx="7162800"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buNone/>
            </a:pPr>
            <a:r>
              <a:rPr lang="en-US" sz="2500" dirty="0" smtClean="0">
                <a:latin typeface="Times New Roman" pitchFamily="18" charset="0"/>
                <a:cs typeface="Times New Roman" pitchFamily="18" charset="0"/>
              </a:rPr>
              <a:t>4. Dependency</a:t>
            </a:r>
          </a:p>
          <a:p>
            <a:pPr algn="just">
              <a:buNone/>
            </a:pPr>
            <a:r>
              <a:rPr lang="en-US" sz="2500" dirty="0" smtClean="0">
                <a:latin typeface="Times New Roman" pitchFamily="18" charset="0"/>
                <a:cs typeface="Times New Roman" pitchFamily="18" charset="0"/>
              </a:rPr>
              <a:t>	Dependency </a:t>
            </a:r>
            <a:r>
              <a:rPr lang="en-US" sz="2500" dirty="0" err="1" smtClean="0">
                <a:latin typeface="Times New Roman" pitchFamily="18" charset="0"/>
                <a:cs typeface="Times New Roman" pitchFamily="18" charset="0"/>
              </a:rPr>
              <a:t>merupakan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hubungan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dimana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perubahan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mempengaruhi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yang lain </a:t>
            </a:r>
            <a:r>
              <a:rPr lang="en-US" sz="2500" dirty="0" err="1" smtClean="0">
                <a:latin typeface="Times New Roman" pitchFamily="18" charset="0"/>
                <a:cs typeface="Times New Roman" pitchFamily="18" charset="0"/>
              </a:rPr>
              <a:t>dimana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terakhir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ini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bergantung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kelas</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sebelumnya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Dalam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dependensy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antar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elemen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jika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terjadi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perubahan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salah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elemen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mengakibatkan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perubahan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pada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elemen</a:t>
            </a:r>
            <a:r>
              <a:rPr lang="en-US" sz="2500" dirty="0" smtClean="0">
                <a:latin typeface="Times New Roman" pitchFamily="18" charset="0"/>
                <a:cs typeface="Times New Roman" pitchFamily="18" charset="0"/>
              </a:rPr>
              <a:t> yang lain.</a:t>
            </a:r>
          </a:p>
          <a:p>
            <a:pPr algn="just">
              <a:buNone/>
            </a:pPr>
            <a:endParaRPr lang="en-US" sz="2500" dirty="0" smtClean="0">
              <a:latin typeface="Times New Roman" pitchFamily="18" charset="0"/>
              <a:cs typeface="Times New Roman" pitchFamily="18" charset="0"/>
            </a:endParaRPr>
          </a:p>
          <a:p>
            <a:pPr algn="just">
              <a:buNone/>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Semakin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kompleks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sistem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maka</a:t>
            </a:r>
            <a:r>
              <a:rPr lang="en-US" sz="2500" dirty="0" smtClean="0">
                <a:latin typeface="Times New Roman" pitchFamily="18" charset="0"/>
                <a:cs typeface="Times New Roman" pitchFamily="18" charset="0"/>
              </a:rPr>
              <a:t> dependency </a:t>
            </a:r>
            <a:r>
              <a:rPr lang="en-US" sz="2500" dirty="0" err="1" smtClean="0">
                <a:latin typeface="Times New Roman" pitchFamily="18" charset="0"/>
                <a:cs typeface="Times New Roman" pitchFamily="18" charset="0"/>
              </a:rPr>
              <a:t>menjadi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sesuatu</a:t>
            </a:r>
            <a:r>
              <a:rPr lang="en-US" sz="2500" dirty="0" smtClean="0">
                <a:latin typeface="Times New Roman" pitchFamily="18" charset="0"/>
                <a:cs typeface="Times New Roman" pitchFamily="18" charset="0"/>
              </a:rPr>
              <a:t> yang </a:t>
            </a:r>
            <a:r>
              <a:rPr lang="en-US" sz="2500" dirty="0" err="1" smtClean="0">
                <a:latin typeface="Times New Roman" pitchFamily="18" charset="0"/>
                <a:cs typeface="Times New Roman" pitchFamily="18" charset="0"/>
              </a:rPr>
              <a:t>harus</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dipertimbangkan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Dependensi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hanya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berlaku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satu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arah</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14282" y="0"/>
            <a:ext cx="8715436" cy="6643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357188" y="1071563"/>
            <a:ext cx="8445500" cy="4786312"/>
          </a:xfrm>
          <a:prstGeom prst="rect">
            <a:avLst/>
          </a:prstGeom>
          <a:noFill/>
          <a:ln>
            <a:noFill/>
          </a:ln>
          <a:extLst>
            <a:ext uri="{909E8E84-426E-40DD-AFC4-6F175D3DCCD1}"/>
            <a:ext uri="{91240B29-F687-4F45-9708-019B960494DF}"/>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lnSpc>
                <a:spcPct val="80000"/>
              </a:lnSpc>
              <a:defRPr/>
            </a:pPr>
            <a:r>
              <a:rPr lang="id-ID" sz="2400" dirty="0" smtClean="0">
                <a:cs typeface="Calibri" pitchFamily="34" charset="0"/>
              </a:rPr>
              <a:t>		</a:t>
            </a:r>
            <a:r>
              <a:rPr lang="id-ID" sz="2400" i="1" u="sng" dirty="0" smtClean="0">
                <a:solidFill>
                  <a:schemeClr val="accent4"/>
                </a:solidFill>
                <a:cs typeface="Calibri" pitchFamily="34" charset="0"/>
              </a:rPr>
              <a:t>Polimorfisme</a:t>
            </a:r>
            <a:r>
              <a:rPr lang="id-ID" sz="2400" dirty="0" smtClean="0">
                <a:cs typeface="Calibri" pitchFamily="34" charset="0"/>
              </a:rPr>
              <a:t> adalah suatu fungsionalitas yang diimplementasikan dengan berbagai cara yang berbeda tergantung respon masing-masing objek.</a:t>
            </a:r>
            <a:endParaRPr lang="id-ID" sz="2400" i="1" u="sng" dirty="0" smtClean="0">
              <a:solidFill>
                <a:schemeClr val="accent4"/>
              </a:solidFill>
              <a:cs typeface="Calibri" pitchFamily="34" charset="0"/>
            </a:endParaRPr>
          </a:p>
          <a:p>
            <a:pPr algn="just">
              <a:lnSpc>
                <a:spcPct val="80000"/>
              </a:lnSpc>
              <a:defRPr/>
            </a:pPr>
            <a:endParaRPr lang="id-ID" sz="2400" i="1" u="sng" dirty="0" smtClean="0">
              <a:solidFill>
                <a:schemeClr val="accent4"/>
              </a:solidFill>
              <a:cs typeface="Calibri" pitchFamily="34" charset="0"/>
            </a:endParaRPr>
          </a:p>
          <a:p>
            <a:pPr algn="just">
              <a:lnSpc>
                <a:spcPct val="80000"/>
              </a:lnSpc>
              <a:defRPr/>
            </a:pPr>
            <a:r>
              <a:rPr lang="id-ID" sz="2400" dirty="0" smtClean="0">
                <a:solidFill>
                  <a:schemeClr val="accent4"/>
                </a:solidFill>
                <a:cs typeface="Calibri" pitchFamily="34" charset="0"/>
              </a:rPr>
              <a:t>		</a:t>
            </a:r>
            <a:r>
              <a:rPr lang="id-ID" sz="2400" i="1" u="sng" dirty="0" smtClean="0">
                <a:solidFill>
                  <a:schemeClr val="accent4"/>
                </a:solidFill>
                <a:cs typeface="Calibri" pitchFamily="34" charset="0"/>
              </a:rPr>
              <a:t>Keuntungannya</a:t>
            </a:r>
            <a:r>
              <a:rPr lang="id-ID" sz="2400" i="1" dirty="0" smtClean="0">
                <a:solidFill>
                  <a:schemeClr val="accent4"/>
                </a:solidFill>
                <a:cs typeface="Calibri" pitchFamily="34" charset="0"/>
              </a:rPr>
              <a:t> </a:t>
            </a:r>
            <a:r>
              <a:rPr lang="id-ID" sz="2400" dirty="0" smtClean="0">
                <a:cs typeface="Calibri" pitchFamily="34" charset="0"/>
              </a:rPr>
              <a:t>adalah kemudahan untuk dipelihara, sebagai contoh, apa yang terjadi jika saat kemudahan aplikasi perlu menggambar segitiga? Pada kasus tanpa polimorfisme, fungsi baru drawTriangle () perlu ditambahkan.</a:t>
            </a:r>
          </a:p>
          <a:p>
            <a:pPr algn="just">
              <a:lnSpc>
                <a:spcPct val="80000"/>
              </a:lnSpc>
              <a:defRPr/>
            </a:pPr>
            <a:endParaRPr lang="id-ID" sz="2400" i="1" u="sng" dirty="0" smtClean="0">
              <a:solidFill>
                <a:schemeClr val="accent4"/>
              </a:solidFill>
              <a:cs typeface="Calibri" pitchFamily="34" charset="0"/>
            </a:endParaRPr>
          </a:p>
          <a:p>
            <a:pPr algn="just">
              <a:lnSpc>
                <a:spcPct val="80000"/>
              </a:lnSpc>
              <a:defRPr/>
            </a:pPr>
            <a:endParaRPr lang="id-ID" sz="2400" i="1" u="sng" dirty="0" smtClean="0">
              <a:solidFill>
                <a:schemeClr val="accent4"/>
              </a:solidFill>
              <a:cs typeface="Calibri" pitchFamily="34" charset="0"/>
            </a:endParaRPr>
          </a:p>
        </p:txBody>
      </p:sp>
      <p:sp>
        <p:nvSpPr>
          <p:cNvPr id="23" name="Rectangle 22"/>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TextBox 5"/>
          <p:cNvSpPr txBox="1"/>
          <p:nvPr/>
        </p:nvSpPr>
        <p:spPr>
          <a:xfrm>
            <a:off x="428625" y="214313"/>
            <a:ext cx="8305800" cy="708025"/>
          </a:xfrm>
          <a:prstGeom prst="rect">
            <a:avLst/>
          </a:prstGeom>
          <a:noFill/>
        </p:spPr>
        <p:txBody>
          <a:bodyPr>
            <a:normAutofit/>
          </a:bodyPr>
          <a:lstStyle/>
          <a:p>
            <a:pPr marL="742950" indent="-742950">
              <a:defRPr/>
            </a:pPr>
            <a:r>
              <a:rPr lang="id-ID" sz="4000" b="1" u="sng" dirty="0">
                <a:solidFill>
                  <a:schemeClr val="accent4"/>
                </a:solidFill>
                <a:latin typeface="Calligraph421 BT" pitchFamily="66" charset="0"/>
              </a:rPr>
              <a:t>3.  Polimorfisme</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09600" y="228601"/>
            <a:ext cx="8305800" cy="609600"/>
          </a:xfrm>
          <a:prstGeom prst="rect">
            <a:avLst/>
          </a:prstGeom>
          <a:noFill/>
        </p:spPr>
        <p:txBody>
          <a:bodyPr>
            <a:normAutofit fontScale="92500" lnSpcReduction="10000"/>
          </a:bodyPr>
          <a:lstStyle/>
          <a:p>
            <a:pPr fontAlgn="auto">
              <a:spcBef>
                <a:spcPts val="0"/>
              </a:spcBef>
              <a:spcAft>
                <a:spcPts val="0"/>
              </a:spcAft>
              <a:defRPr/>
            </a:pPr>
            <a:r>
              <a:rPr lang="en-US" sz="4000" b="1" dirty="0" err="1" smtClean="0">
                <a:solidFill>
                  <a:schemeClr val="accent2">
                    <a:lumMod val="50000"/>
                  </a:schemeClr>
                </a:solidFill>
                <a:latin typeface="Calligraph421 BT" pitchFamily="66" charset="0"/>
                <a:cs typeface="Arial" pitchFamily="34" charset="0"/>
              </a:rPr>
              <a:t>Bekerja</a:t>
            </a:r>
            <a:r>
              <a:rPr lang="en-US" sz="4000" b="1" dirty="0" smtClean="0">
                <a:solidFill>
                  <a:schemeClr val="accent2">
                    <a:lumMod val="50000"/>
                  </a:schemeClr>
                </a:solidFill>
                <a:latin typeface="Calligraph421 BT" pitchFamily="66" charset="0"/>
                <a:cs typeface="Arial" pitchFamily="34" charset="0"/>
              </a:rPr>
              <a:t> </a:t>
            </a:r>
            <a:r>
              <a:rPr lang="en-US" sz="4000" b="1" dirty="0" err="1" smtClean="0">
                <a:solidFill>
                  <a:schemeClr val="accent2">
                    <a:lumMod val="50000"/>
                  </a:schemeClr>
                </a:solidFill>
                <a:latin typeface="Calligraph421 BT" pitchFamily="66" charset="0"/>
                <a:cs typeface="Arial" pitchFamily="34" charset="0"/>
              </a:rPr>
              <a:t>Dengan</a:t>
            </a:r>
            <a:r>
              <a:rPr lang="en-US" sz="4000" b="1" dirty="0" smtClean="0">
                <a:solidFill>
                  <a:schemeClr val="accent2">
                    <a:lumMod val="50000"/>
                  </a:schemeClr>
                </a:solidFill>
                <a:latin typeface="Calligraph421 BT" pitchFamily="66" charset="0"/>
                <a:cs typeface="Arial" pitchFamily="34" charset="0"/>
              </a:rPr>
              <a:t> </a:t>
            </a:r>
            <a:r>
              <a:rPr lang="en-US" sz="4000" b="1" dirty="0" err="1" smtClean="0">
                <a:solidFill>
                  <a:schemeClr val="accent2">
                    <a:lumMod val="50000"/>
                  </a:schemeClr>
                </a:solidFill>
                <a:latin typeface="Calligraph421 BT" pitchFamily="66" charset="0"/>
                <a:cs typeface="Arial" pitchFamily="34" charset="0"/>
              </a:rPr>
              <a:t>Relasi</a:t>
            </a:r>
            <a:endParaRPr lang="en-US" sz="4000" dirty="0">
              <a:solidFill>
                <a:schemeClr val="tx1">
                  <a:lumMod val="50000"/>
                  <a:lumOff val="50000"/>
                </a:schemeClr>
              </a:solidFill>
              <a:latin typeface="Calligraph421 BT" pitchFamily="66" charset="0"/>
              <a:cs typeface="Arial" pitchFamily="34" charset="0"/>
            </a:endParaRPr>
          </a:p>
        </p:txBody>
      </p:sp>
      <p:sp>
        <p:nvSpPr>
          <p:cNvPr id="39" name="Content Placeholder 21"/>
          <p:cNvSpPr txBox="1">
            <a:spLocks/>
          </p:cNvSpPr>
          <p:nvPr/>
        </p:nvSpPr>
        <p:spPr bwMode="auto">
          <a:xfrm>
            <a:off x="381001" y="1219200"/>
            <a:ext cx="8382000" cy="5257800"/>
          </a:xfrm>
          <a:prstGeom prst="rect">
            <a:avLst/>
          </a:prstGeom>
          <a:noFill/>
          <a:ln>
            <a:noFill/>
          </a:ln>
          <a:extLst>
            <a:ext uri="{909E8E84-426E-40DD-AFC4-6F175D3DCCD1}"/>
            <a:ext uri="{91240B29-F687-4F45-9708-019B960494DF}"/>
          </a:extLst>
        </p:spPr>
        <p:txBody>
          <a:bodyPr numCol="2"/>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spcBef>
                <a:spcPct val="20000"/>
              </a:spcBef>
              <a:buBlip>
                <a:blip r:embed="rId4"/>
              </a:buBlip>
              <a:defRPr/>
            </a:pPr>
            <a:r>
              <a:rPr lang="en-US" sz="2800" b="1" dirty="0" smtClean="0">
                <a:latin typeface="Calligraph421 BT" pitchFamily="66" charset="0"/>
              </a:rPr>
              <a:t> Association</a:t>
            </a:r>
          </a:p>
          <a:p>
            <a:pPr lvl="1">
              <a:spcBef>
                <a:spcPct val="20000"/>
              </a:spcBef>
              <a:buBlip>
                <a:blip r:embed="rId4"/>
              </a:buBlip>
              <a:defRPr/>
            </a:pPr>
            <a:r>
              <a:rPr lang="en-US" sz="2800" b="1" dirty="0" smtClean="0">
                <a:latin typeface="Calligraph421 BT" pitchFamily="66" charset="0"/>
              </a:rPr>
              <a:t> </a:t>
            </a:r>
            <a:r>
              <a:rPr lang="en-US" sz="2800" b="1" dirty="0" err="1" smtClean="0">
                <a:latin typeface="Calligraph421 BT" pitchFamily="66" charset="0"/>
              </a:rPr>
              <a:t>Contrain</a:t>
            </a:r>
            <a:r>
              <a:rPr lang="en-US" sz="2800" b="1" dirty="0" smtClean="0">
                <a:latin typeface="Calligraph421 BT" pitchFamily="66" charset="0"/>
              </a:rPr>
              <a:t> </a:t>
            </a:r>
            <a:r>
              <a:rPr lang="en-US" sz="2800" b="1" dirty="0" err="1" smtClean="0">
                <a:latin typeface="Calligraph421 BT" pitchFamily="66" charset="0"/>
              </a:rPr>
              <a:t>Pada</a:t>
            </a:r>
            <a:r>
              <a:rPr lang="en-US" sz="2800" b="1" dirty="0" smtClean="0">
                <a:latin typeface="Calligraph421 BT" pitchFamily="66" charset="0"/>
              </a:rPr>
              <a:t> Association</a:t>
            </a:r>
          </a:p>
          <a:p>
            <a:pPr lvl="1">
              <a:spcBef>
                <a:spcPct val="20000"/>
              </a:spcBef>
              <a:buBlip>
                <a:blip r:embed="rId4"/>
              </a:buBlip>
              <a:defRPr/>
            </a:pPr>
            <a:r>
              <a:rPr lang="en-US" sz="2800" b="1" dirty="0" smtClean="0">
                <a:latin typeface="Calligraph421 BT" pitchFamily="66" charset="0"/>
              </a:rPr>
              <a:t> Class </a:t>
            </a:r>
            <a:r>
              <a:rPr lang="en-US" sz="2800" b="1" dirty="0" err="1" smtClean="0">
                <a:latin typeface="Calligraph421 BT" pitchFamily="66" charset="0"/>
              </a:rPr>
              <a:t>Asosiasi</a:t>
            </a:r>
            <a:endParaRPr lang="en-US" sz="2800" b="1" dirty="0" smtClean="0">
              <a:latin typeface="Calligraph421 BT" pitchFamily="66" charset="0"/>
            </a:endParaRPr>
          </a:p>
          <a:p>
            <a:pPr lvl="1">
              <a:spcBef>
                <a:spcPct val="20000"/>
              </a:spcBef>
              <a:buBlip>
                <a:blip r:embed="rId4"/>
              </a:buBlip>
              <a:defRPr/>
            </a:pPr>
            <a:r>
              <a:rPr lang="en-US" sz="2800" b="1" dirty="0" smtClean="0">
                <a:latin typeface="Calligraph421 BT" pitchFamily="66" charset="0"/>
              </a:rPr>
              <a:t> Multiplicity</a:t>
            </a:r>
          </a:p>
          <a:p>
            <a:pPr lvl="1">
              <a:spcBef>
                <a:spcPct val="20000"/>
              </a:spcBef>
              <a:buBlip>
                <a:blip r:embed="rId4"/>
              </a:buBlip>
              <a:defRPr/>
            </a:pPr>
            <a:r>
              <a:rPr lang="en-US" sz="2800" b="1" dirty="0" smtClean="0">
                <a:latin typeface="Calligraph421 BT" pitchFamily="66" charset="0"/>
              </a:rPr>
              <a:t> Qualifier</a:t>
            </a:r>
          </a:p>
          <a:p>
            <a:pPr lvl="1" algn="just">
              <a:spcBef>
                <a:spcPct val="20000"/>
              </a:spcBef>
              <a:buBlip>
                <a:blip r:embed="rId4"/>
              </a:buBlip>
              <a:defRPr/>
            </a:pPr>
            <a:r>
              <a:rPr lang="en-US" sz="2800" b="1" dirty="0" err="1" smtClean="0">
                <a:latin typeface="Calligraph421 BT" pitchFamily="66" charset="0"/>
              </a:rPr>
              <a:t>Asosiasi</a:t>
            </a:r>
            <a:r>
              <a:rPr lang="en-US" sz="2800" b="1" dirty="0" smtClean="0">
                <a:latin typeface="Calligraph421 BT" pitchFamily="66" charset="0"/>
              </a:rPr>
              <a:t> Reflexive</a:t>
            </a:r>
          </a:p>
          <a:p>
            <a:pPr lvl="1" algn="just">
              <a:spcBef>
                <a:spcPct val="20000"/>
              </a:spcBef>
              <a:buBlip>
                <a:blip r:embed="rId4"/>
              </a:buBlip>
              <a:defRPr/>
            </a:pPr>
            <a:r>
              <a:rPr lang="en-US" sz="2800" b="1" dirty="0" err="1" smtClean="0">
                <a:latin typeface="Calligraph421 BT" pitchFamily="66" charset="0"/>
              </a:rPr>
              <a:t>Generalisasi</a:t>
            </a:r>
            <a:endParaRPr lang="en-US" sz="2800" b="1" dirty="0" smtClean="0">
              <a:latin typeface="Calligraph421 BT" pitchFamily="66" charset="0"/>
            </a:endParaRPr>
          </a:p>
          <a:p>
            <a:pPr lvl="1" algn="just">
              <a:spcBef>
                <a:spcPct val="20000"/>
              </a:spcBef>
              <a:defRPr/>
            </a:pPr>
            <a:endParaRPr lang="en-US" sz="2800" b="1" dirty="0" smtClean="0">
              <a:latin typeface="Calligraph421 BT" pitchFamily="66" charset="0"/>
            </a:endParaRP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53" presetClass="entr" presetSubtype="16" fill="hold" grpId="0" nodeType="withEffect">
                                  <p:stCondLst>
                                    <p:cond delay="1200"/>
                                  </p:stCondLst>
                                  <p:childTnLst>
                                    <p:set>
                                      <p:cBhvr>
                                        <p:cTn id="9" dur="1" fill="hold">
                                          <p:stCondLst>
                                            <p:cond delay="0"/>
                                          </p:stCondLst>
                                        </p:cTn>
                                        <p:tgtEl>
                                          <p:spTgt spid="39"/>
                                        </p:tgtEl>
                                        <p:attrNameLst>
                                          <p:attrName>style.visibility</p:attrName>
                                        </p:attrNameLst>
                                      </p:cBhvr>
                                      <p:to>
                                        <p:strVal val="visible"/>
                                      </p:to>
                                    </p:set>
                                    <p:anim calcmode="lin" valueType="num">
                                      <p:cBhvr>
                                        <p:cTn id="10" dur="500" fill="hold"/>
                                        <p:tgtEl>
                                          <p:spTgt spid="39"/>
                                        </p:tgtEl>
                                        <p:attrNameLst>
                                          <p:attrName>ppt_w</p:attrName>
                                        </p:attrNameLst>
                                      </p:cBhvr>
                                      <p:tavLst>
                                        <p:tav tm="0">
                                          <p:val>
                                            <p:fltVal val="0"/>
                                          </p:val>
                                        </p:tav>
                                        <p:tav tm="100000">
                                          <p:val>
                                            <p:strVal val="#ppt_w"/>
                                          </p:val>
                                        </p:tav>
                                      </p:tavLst>
                                    </p:anim>
                                    <p:anim calcmode="lin" valueType="num">
                                      <p:cBhvr>
                                        <p:cTn id="11" dur="500" fill="hold"/>
                                        <p:tgtEl>
                                          <p:spTgt spid="39"/>
                                        </p:tgtEl>
                                        <p:attrNameLst>
                                          <p:attrName>ppt_h</p:attrName>
                                        </p:attrNameLst>
                                      </p:cBhvr>
                                      <p:tavLst>
                                        <p:tav tm="0">
                                          <p:val>
                                            <p:fltVal val="0"/>
                                          </p:val>
                                        </p:tav>
                                        <p:tav tm="100000">
                                          <p:val>
                                            <p:strVal val="#ppt_h"/>
                                          </p:val>
                                        </p:tav>
                                      </p:tavLst>
                                    </p:anim>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762000" y="609600"/>
            <a:ext cx="4267201"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smtClean="0">
                <a:latin typeface="Calligraph421 BT" pitchFamily="66" charset="0"/>
              </a:rPr>
              <a:t>Association</a:t>
            </a:r>
            <a:endParaRPr lang="id-ID" sz="3200" b="1" dirty="0" smtClean="0">
              <a:latin typeface="Calligraph421 BT" pitchFamily="66" charset="0"/>
            </a:endParaRPr>
          </a:p>
        </p:txBody>
      </p:sp>
      <p:sp>
        <p:nvSpPr>
          <p:cNvPr id="18" name="Content Placeholder 21"/>
          <p:cNvSpPr txBox="1">
            <a:spLocks/>
          </p:cNvSpPr>
          <p:nvPr/>
        </p:nvSpPr>
        <p:spPr bwMode="auto">
          <a:xfrm>
            <a:off x="457200" y="1524000"/>
            <a:ext cx="8305800" cy="4953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smtClean="0">
                <a:latin typeface="Times New Roman" pitchFamily="18" charset="0"/>
                <a:cs typeface="Times New Roman" pitchFamily="18" charset="0"/>
              </a:rPr>
              <a:t>Association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asosiasi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class-class yang </a:t>
            </a:r>
            <a:r>
              <a:rPr lang="en-US" sz="2400" dirty="0" err="1" smtClean="0">
                <a:latin typeface="Times New Roman" pitchFamily="18" charset="0"/>
                <a:cs typeface="Times New Roman" pitchFamily="18" charset="0"/>
              </a:rPr>
              <a:t>terhubungkan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sama</a:t>
            </a:r>
            <a:r>
              <a:rPr lang="en-US" sz="2400" dirty="0" smtClean="0">
                <a:latin typeface="Times New Roman" pitchFamily="18" charset="0"/>
                <a:cs typeface="Times New Roman" pitchFamily="18" charset="0"/>
              </a:rPr>
              <a:t> lain </a:t>
            </a:r>
            <a:r>
              <a:rPr lang="en-US" sz="2400" dirty="0" err="1" smtClean="0">
                <a:latin typeface="Times New Roman" pitchFamily="18" charset="0"/>
                <a:cs typeface="Times New Roman" pitchFamily="18" charset="0"/>
              </a:rPr>
              <a:t>secara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konseptual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kasus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pegawai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perusahaan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dikatakan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bahwa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seorang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pegawai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bekerja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perusahaan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hubungan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asosiasi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karena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menghubungkan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dua</a:t>
            </a:r>
            <a:r>
              <a:rPr lang="en-US" sz="2400" dirty="0" smtClean="0">
                <a:latin typeface="Times New Roman" pitchFamily="18" charset="0"/>
                <a:cs typeface="Times New Roman" pitchFamily="18" charset="0"/>
              </a:rPr>
              <a:t> class,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pegawai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perusahaan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nama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asosiasi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bekerja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menunjukkan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asosiasi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segitiga</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diarsir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arah</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dituju</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bekerja</a:t>
            </a:r>
            <a:endParaRPr lang="en-US" sz="16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5" name="Rectangle 4"/>
          <p:cNvSpPr/>
          <p:nvPr/>
        </p:nvSpPr>
        <p:spPr>
          <a:xfrm>
            <a:off x="1219200" y="51816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Pegawai</a:t>
            </a:r>
            <a:endParaRPr lang="en-US" dirty="0"/>
          </a:p>
        </p:txBody>
      </p:sp>
      <p:sp>
        <p:nvSpPr>
          <p:cNvPr id="9" name="Rectangle 8"/>
          <p:cNvSpPr/>
          <p:nvPr/>
        </p:nvSpPr>
        <p:spPr>
          <a:xfrm>
            <a:off x="6629400" y="51816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Perusahaan</a:t>
            </a:r>
            <a:endParaRPr lang="en-US" dirty="0"/>
          </a:p>
        </p:txBody>
      </p:sp>
      <p:cxnSp>
        <p:nvCxnSpPr>
          <p:cNvPr id="11" name="Straight Connector 10"/>
          <p:cNvCxnSpPr/>
          <p:nvPr/>
        </p:nvCxnSpPr>
        <p:spPr>
          <a:xfrm>
            <a:off x="3200400" y="5637212"/>
            <a:ext cx="3429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Action Button: Forward or Next 6">
            <a:hlinkClick r:id="" action="ppaction://hlinkshowjump?jump=nextslide" highlightClick="1"/>
          </p:cNvPr>
          <p:cNvSpPr/>
          <p:nvPr/>
        </p:nvSpPr>
        <p:spPr>
          <a:xfrm>
            <a:off x="6248400" y="5257800"/>
            <a:ext cx="304800" cy="2042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1066800"/>
            <a:ext cx="8305800" cy="5638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Ketika</a:t>
            </a:r>
            <a:r>
              <a:rPr lang="en-US" sz="2400" dirty="0" smtClean="0"/>
              <a:t> </a:t>
            </a:r>
            <a:r>
              <a:rPr lang="en-US" sz="2400" dirty="0" err="1" smtClean="0"/>
              <a:t>sebuah</a:t>
            </a:r>
            <a:r>
              <a:rPr lang="en-US" sz="2400" dirty="0" smtClean="0"/>
              <a:t> class </a:t>
            </a:r>
            <a:r>
              <a:rPr lang="en-US" sz="2400" dirty="0" err="1" smtClean="0"/>
              <a:t>berasosiasi</a:t>
            </a:r>
            <a:r>
              <a:rPr lang="en-US" sz="2400" dirty="0" smtClean="0"/>
              <a:t> </a:t>
            </a:r>
            <a:r>
              <a:rPr lang="en-US" sz="2400" dirty="0" err="1" smtClean="0"/>
              <a:t>dengan</a:t>
            </a:r>
            <a:r>
              <a:rPr lang="en-US" sz="2400" dirty="0" smtClean="0"/>
              <a:t> yang lain, </a:t>
            </a:r>
            <a:r>
              <a:rPr lang="en-US" sz="2400" dirty="0" err="1" smtClean="0">
                <a:latin typeface="Times New Roman" pitchFamily="18" charset="0"/>
                <a:cs typeface="Times New Roman" pitchFamily="18" charset="0"/>
              </a:rPr>
              <a:t>setiap</a:t>
            </a:r>
            <a:r>
              <a:rPr lang="en-US" sz="2400" dirty="0" smtClean="0">
                <a:latin typeface="Times New Roman" pitchFamily="18" charset="0"/>
                <a:cs typeface="Times New Roman" pitchFamily="18" charset="0"/>
              </a:rPr>
              <a:t> class </a:t>
            </a:r>
            <a:r>
              <a:rPr lang="en-US" sz="2400" dirty="0" err="1" smtClean="0">
                <a:latin typeface="Times New Roman" pitchFamily="18" charset="0"/>
                <a:cs typeface="Times New Roman" pitchFamily="18" charset="0"/>
              </a:rPr>
              <a:t>biasanya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memainkan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asosiasi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ditujukan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menuliskannya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garis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arah</a:t>
            </a:r>
            <a:r>
              <a:rPr lang="en-US" sz="2400" dirty="0" smtClean="0">
                <a:latin typeface="Times New Roman" pitchFamily="18" charset="0"/>
                <a:cs typeface="Times New Roman" pitchFamily="18" charset="0"/>
              </a:rPr>
              <a:t> class yang </a:t>
            </a:r>
            <a:r>
              <a:rPr lang="en-US" sz="2400" dirty="0" err="1" smtClean="0">
                <a:latin typeface="Times New Roman" pitchFamily="18" charset="0"/>
                <a:cs typeface="Times New Roman" pitchFamily="18" charset="0"/>
              </a:rPr>
              <a:t>memainkan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contoh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kasus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pegawai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bekerja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perusahaan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umumnya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pegawai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pekerja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perusahaan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pemberi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kerja</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bekerja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untuk</a:t>
            </a:r>
            <a:endParaRPr lang="en-US" sz="1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pekerja</a:t>
            </a:r>
            <a:r>
              <a:rPr lang="en-US" sz="24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pemberi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kerja</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8" name="Rectangle 7"/>
          <p:cNvSpPr/>
          <p:nvPr/>
        </p:nvSpPr>
        <p:spPr>
          <a:xfrm>
            <a:off x="838200" y="42672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Pegawai</a:t>
            </a:r>
            <a:endParaRPr lang="en-US" dirty="0"/>
          </a:p>
        </p:txBody>
      </p:sp>
      <p:sp>
        <p:nvSpPr>
          <p:cNvPr id="9" name="Rectangle 8"/>
          <p:cNvSpPr/>
          <p:nvPr/>
        </p:nvSpPr>
        <p:spPr>
          <a:xfrm>
            <a:off x="5791200" y="42672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Perusahaan</a:t>
            </a:r>
            <a:endParaRPr lang="en-US" dirty="0"/>
          </a:p>
        </p:txBody>
      </p:sp>
      <p:cxnSp>
        <p:nvCxnSpPr>
          <p:cNvPr id="11" name="Straight Connector 10"/>
          <p:cNvCxnSpPr>
            <a:stCxn id="8" idx="3"/>
            <a:endCxn id="9" idx="1"/>
          </p:cNvCxnSpPr>
          <p:nvPr/>
        </p:nvCxnSpPr>
        <p:spPr>
          <a:xfrm>
            <a:off x="2514600" y="44958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Action Button: Forward or Next 5">
            <a:hlinkClick r:id="" action="ppaction://hlinkshowjump?jump=nextslide" highlightClick="1"/>
          </p:cNvPr>
          <p:cNvSpPr/>
          <p:nvPr/>
        </p:nvSpPr>
        <p:spPr>
          <a:xfrm>
            <a:off x="5334000" y="4139184"/>
            <a:ext cx="304800" cy="2042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304800"/>
            <a:ext cx="8305800" cy="6400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Asosiasi</a:t>
            </a:r>
            <a:r>
              <a:rPr lang="en-US" sz="2400" dirty="0" smtClean="0"/>
              <a:t> yang </a:t>
            </a:r>
            <a:r>
              <a:rPr lang="en-US" sz="2400" dirty="0" err="1" smtClean="0"/>
              <a:t>tadi</a:t>
            </a:r>
            <a:r>
              <a:rPr lang="en-US" sz="2400" dirty="0" smtClean="0"/>
              <a:t> </a:t>
            </a:r>
            <a:r>
              <a:rPr lang="en-US" sz="2400" dirty="0" err="1" smtClean="0"/>
              <a:t>juga</a:t>
            </a:r>
            <a:r>
              <a:rPr lang="en-US" sz="2400" dirty="0" smtClean="0"/>
              <a:t> </a:t>
            </a:r>
            <a:r>
              <a:rPr lang="en-US" sz="2400" dirty="0" err="1" smtClean="0"/>
              <a:t>dapat</a:t>
            </a:r>
            <a:r>
              <a:rPr lang="en-US" sz="2400" dirty="0" smtClean="0"/>
              <a:t> </a:t>
            </a:r>
            <a:r>
              <a:rPr lang="en-US" sz="2400" dirty="0" err="1" smtClean="0"/>
              <a:t>bekerja</a:t>
            </a:r>
            <a:r>
              <a:rPr lang="en-US" sz="2400" dirty="0" smtClean="0"/>
              <a:t> </a:t>
            </a:r>
            <a:r>
              <a:rPr lang="en-US" sz="2400" dirty="0" err="1" smtClean="0"/>
              <a:t>dengan</a:t>
            </a:r>
            <a:r>
              <a:rPr lang="en-US" sz="2400" dirty="0" smtClean="0"/>
              <a:t> </a:t>
            </a:r>
            <a:r>
              <a:rPr lang="en-US" sz="2400" dirty="0" err="1" smtClean="0"/>
              <a:t>arah</a:t>
            </a:r>
            <a:r>
              <a:rPr lang="en-US" sz="2400" dirty="0" smtClean="0"/>
              <a:t> yang lain : </a:t>
            </a:r>
            <a:r>
              <a:rPr lang="en-US" sz="2400" dirty="0" err="1" smtClean="0"/>
              <a:t>perusahaan</a:t>
            </a:r>
            <a:r>
              <a:rPr lang="en-US" sz="2400" dirty="0" smtClean="0"/>
              <a:t> </a:t>
            </a:r>
            <a:r>
              <a:rPr lang="en-US" sz="2400" dirty="0" err="1" smtClean="0"/>
              <a:t>memperkerjakan</a:t>
            </a:r>
            <a:r>
              <a:rPr lang="en-US" sz="2400" dirty="0" smtClean="0"/>
              <a:t> </a:t>
            </a:r>
            <a:r>
              <a:rPr lang="en-US" sz="2400" dirty="0" err="1" smtClean="0"/>
              <a:t>pegawai</a:t>
            </a:r>
            <a:r>
              <a:rPr lang="en-US" sz="2400" dirty="0" smtClean="0"/>
              <a:t>. </a:t>
            </a:r>
            <a:r>
              <a:rPr lang="en-US" sz="2400" dirty="0" err="1" smtClean="0"/>
              <a:t>Dengan</a:t>
            </a:r>
            <a:r>
              <a:rPr lang="en-US" sz="2400" dirty="0" smtClean="0"/>
              <a:t> </a:t>
            </a:r>
            <a:r>
              <a:rPr lang="en-US" sz="2400" dirty="0" err="1" smtClean="0"/>
              <a:t>demikian</a:t>
            </a:r>
            <a:r>
              <a:rPr lang="en-US" sz="2400" dirty="0" smtClean="0"/>
              <a:t> </a:t>
            </a:r>
            <a:r>
              <a:rPr lang="en-US" sz="2400" dirty="0" err="1" smtClean="0"/>
              <a:t>pada</a:t>
            </a:r>
            <a:r>
              <a:rPr lang="en-US" sz="2400" dirty="0" smtClean="0"/>
              <a:t> diagram </a:t>
            </a:r>
            <a:r>
              <a:rPr lang="en-US" sz="2400" dirty="0" err="1" smtClean="0"/>
              <a:t>diatas</a:t>
            </a:r>
            <a:r>
              <a:rPr lang="en-US" sz="2400" dirty="0" smtClean="0"/>
              <a:t> </a:t>
            </a:r>
            <a:r>
              <a:rPr lang="en-US" sz="2400" dirty="0" err="1" smtClean="0"/>
              <a:t>ada</a:t>
            </a:r>
            <a:r>
              <a:rPr lang="en-US" sz="2400" dirty="0" smtClean="0"/>
              <a:t> </a:t>
            </a:r>
            <a:r>
              <a:rPr lang="en-US" sz="2400" dirty="0" err="1" smtClean="0"/>
              <a:t>dua</a:t>
            </a:r>
            <a:r>
              <a:rPr lang="en-US" sz="2400" dirty="0" smtClean="0"/>
              <a:t> </a:t>
            </a:r>
            <a:r>
              <a:rPr lang="en-US" sz="2400" dirty="0" err="1" smtClean="0"/>
              <a:t>asosiasi</a:t>
            </a:r>
            <a:r>
              <a:rPr lang="en-US" sz="2400" dirty="0" smtClean="0"/>
              <a:t> </a:t>
            </a:r>
            <a:r>
              <a:rPr lang="en-US" sz="2400" dirty="0" err="1" smtClean="0"/>
              <a:t>seperti</a:t>
            </a:r>
            <a:r>
              <a:rPr lang="en-US" sz="2400" dirty="0" smtClean="0"/>
              <a:t> </a:t>
            </a:r>
            <a:r>
              <a:rPr lang="en-US" sz="2400" dirty="0" err="1" smtClean="0"/>
              <a:t>berikut</a:t>
            </a:r>
            <a:r>
              <a:rPr lang="en-US" sz="2400" dirty="0" smtClean="0"/>
              <a:t> :</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			</a:t>
            </a:r>
            <a:r>
              <a:rPr lang="en-US" sz="1600" dirty="0" err="1" smtClean="0"/>
              <a:t>bekerja</a:t>
            </a:r>
            <a:r>
              <a:rPr lang="en-US" sz="1600" dirty="0" smtClean="0"/>
              <a:t> </a:t>
            </a:r>
            <a:r>
              <a:rPr lang="en-US" sz="1600" dirty="0" err="1" smtClean="0"/>
              <a:t>untuk</a:t>
            </a:r>
            <a:endParaRPr lang="en-US" sz="1600" dirty="0" smtClean="0"/>
          </a:p>
          <a:p>
            <a:pPr algn="just"/>
            <a:endParaRPr lang="en-US" sz="1600" dirty="0" smtClean="0"/>
          </a:p>
          <a:p>
            <a:pPr algn="just"/>
            <a:r>
              <a:rPr lang="en-US" sz="1600" dirty="0" smtClean="0"/>
              <a:t>					</a:t>
            </a:r>
          </a:p>
          <a:p>
            <a:pPr algn="just"/>
            <a:r>
              <a:rPr lang="en-US" sz="1600" dirty="0" smtClean="0"/>
              <a:t>					</a:t>
            </a:r>
            <a:r>
              <a:rPr lang="en-US" sz="1600" dirty="0" err="1" smtClean="0"/>
              <a:t>memperkerjakan</a:t>
            </a:r>
            <a:endParaRPr lang="en-US" sz="1600" dirty="0" smtClean="0"/>
          </a:p>
          <a:p>
            <a:pPr algn="just"/>
            <a:endParaRPr lang="en-US" sz="2400" dirty="0" smtClean="0"/>
          </a:p>
          <a:p>
            <a:pPr algn="just"/>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6" name="Rectangle 5"/>
          <p:cNvSpPr/>
          <p:nvPr/>
        </p:nvSpPr>
        <p:spPr>
          <a:xfrm>
            <a:off x="914400" y="3048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Pegawai</a:t>
            </a:r>
            <a:endParaRPr lang="en-US" dirty="0"/>
          </a:p>
        </p:txBody>
      </p:sp>
      <p:sp>
        <p:nvSpPr>
          <p:cNvPr id="7" name="Rectangle 6"/>
          <p:cNvSpPr/>
          <p:nvPr/>
        </p:nvSpPr>
        <p:spPr>
          <a:xfrm>
            <a:off x="6629400" y="3048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Perusahaan</a:t>
            </a:r>
            <a:endParaRPr lang="en-US" dirty="0"/>
          </a:p>
        </p:txBody>
      </p:sp>
      <p:cxnSp>
        <p:nvCxnSpPr>
          <p:cNvPr id="12" name="Straight Connector 11"/>
          <p:cNvCxnSpPr/>
          <p:nvPr/>
        </p:nvCxnSpPr>
        <p:spPr>
          <a:xfrm>
            <a:off x="2590800" y="32004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90800" y="3657600"/>
            <a:ext cx="411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Action Button: Forward or Next 7">
            <a:hlinkClick r:id="" action="ppaction://hlinkshowjump?jump=nextslide" highlightClick="1"/>
          </p:cNvPr>
          <p:cNvSpPr/>
          <p:nvPr/>
        </p:nvSpPr>
        <p:spPr>
          <a:xfrm>
            <a:off x="6096000" y="2819400"/>
            <a:ext cx="304800" cy="2042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ction Button: Back or Previous 8">
            <a:hlinkClick r:id="" action="ppaction://hlinkshowjump?jump=previousslide" highlightClick="1"/>
          </p:cNvPr>
          <p:cNvSpPr/>
          <p:nvPr/>
        </p:nvSpPr>
        <p:spPr>
          <a:xfrm>
            <a:off x="2743200" y="3810000"/>
            <a:ext cx="304800" cy="20421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304800"/>
            <a:ext cx="8305800" cy="6400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Asosiasi</a:t>
            </a:r>
            <a:r>
              <a:rPr lang="en-US" sz="2400" dirty="0" smtClean="0"/>
              <a:t> </a:t>
            </a:r>
            <a:r>
              <a:rPr lang="en-US" sz="2400" dirty="0" err="1" smtClean="0"/>
              <a:t>bisa</a:t>
            </a:r>
            <a:r>
              <a:rPr lang="en-US" sz="2400" dirty="0" smtClean="0"/>
              <a:t> </a:t>
            </a:r>
            <a:r>
              <a:rPr lang="en-US" sz="2400" dirty="0" err="1" smtClean="0"/>
              <a:t>juga</a:t>
            </a:r>
            <a:r>
              <a:rPr lang="en-US" sz="2400" dirty="0" smtClean="0"/>
              <a:t> </a:t>
            </a:r>
            <a:r>
              <a:rPr lang="en-US" sz="2400" dirty="0" err="1" smtClean="0"/>
              <a:t>menjadi</a:t>
            </a:r>
            <a:r>
              <a:rPr lang="en-US" sz="2400" dirty="0" smtClean="0"/>
              <a:t> </a:t>
            </a:r>
            <a:r>
              <a:rPr lang="en-US" sz="2400" dirty="0" err="1" smtClean="0"/>
              <a:t>lebih</a:t>
            </a:r>
            <a:r>
              <a:rPr lang="en-US" sz="2400" dirty="0" smtClean="0"/>
              <a:t> </a:t>
            </a:r>
            <a:r>
              <a:rPr lang="en-US" sz="2400" dirty="0" err="1" smtClean="0"/>
              <a:t>kompleks</a:t>
            </a:r>
            <a:r>
              <a:rPr lang="en-US" sz="2400" dirty="0" smtClean="0"/>
              <a:t> </a:t>
            </a:r>
            <a:r>
              <a:rPr lang="en-US" sz="2400" dirty="0" err="1" smtClean="0"/>
              <a:t>saat</a:t>
            </a:r>
            <a:r>
              <a:rPr lang="en-US" sz="2400" dirty="0" smtClean="0"/>
              <a:t> </a:t>
            </a:r>
            <a:r>
              <a:rPr lang="en-US" sz="2400" dirty="0" err="1" smtClean="0"/>
              <a:t>beberapa</a:t>
            </a:r>
            <a:r>
              <a:rPr lang="en-US" sz="2400" dirty="0" smtClean="0"/>
              <a:t> class </a:t>
            </a:r>
            <a:r>
              <a:rPr lang="en-US" sz="2400" dirty="0" err="1" smtClean="0"/>
              <a:t>terhubungkan</a:t>
            </a:r>
            <a:r>
              <a:rPr lang="en-US" sz="2400" dirty="0" smtClean="0"/>
              <a:t> </a:t>
            </a:r>
            <a:r>
              <a:rPr lang="en-US" sz="2400" dirty="0" err="1" smtClean="0"/>
              <a:t>ke</a:t>
            </a:r>
            <a:r>
              <a:rPr lang="en-US" sz="2400" dirty="0" smtClean="0"/>
              <a:t> </a:t>
            </a:r>
            <a:r>
              <a:rPr lang="en-US" sz="2400" dirty="0" err="1" smtClean="0"/>
              <a:t>satu</a:t>
            </a:r>
            <a:r>
              <a:rPr lang="en-US" sz="2400" dirty="0" smtClean="0"/>
              <a:t> class :</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				</a:t>
            </a:r>
            <a:r>
              <a:rPr lang="en-US" sz="1600" dirty="0" err="1" smtClean="0"/>
              <a:t>bekerja</a:t>
            </a:r>
            <a:r>
              <a:rPr lang="en-US" sz="1600" dirty="0" smtClean="0"/>
              <a:t> </a:t>
            </a:r>
            <a:r>
              <a:rPr lang="en-US" sz="1600" dirty="0" err="1" smtClean="0"/>
              <a:t>untuk</a:t>
            </a:r>
            <a:endParaRPr lang="en-US" sz="1600" dirty="0" smtClean="0"/>
          </a:p>
          <a:p>
            <a:pPr algn="just"/>
            <a:endParaRPr lang="en-US" sz="2400" dirty="0" smtClean="0"/>
          </a:p>
          <a:p>
            <a:pPr algn="just"/>
            <a:endParaRPr lang="en-US" sz="2400" dirty="0" smtClean="0"/>
          </a:p>
          <a:p>
            <a:pPr algn="just"/>
            <a:r>
              <a:rPr lang="en-US" sz="2400" dirty="0" smtClean="0"/>
              <a:t>			</a:t>
            </a:r>
            <a:endParaRPr lang="en-US" sz="1600" dirty="0" smtClean="0"/>
          </a:p>
          <a:p>
            <a:pPr algn="just"/>
            <a:r>
              <a:rPr lang="en-US" sz="1600" dirty="0" smtClean="0"/>
              <a:t>			</a:t>
            </a:r>
            <a:r>
              <a:rPr lang="en-US" sz="1600" dirty="0" err="1" smtClean="0"/>
              <a:t>bekerja</a:t>
            </a:r>
            <a:r>
              <a:rPr lang="en-US" sz="1600" dirty="0" smtClean="0"/>
              <a:t> </a:t>
            </a:r>
            <a:r>
              <a:rPr lang="en-US" sz="1600" dirty="0" err="1" smtClean="0"/>
              <a:t>untuk</a:t>
            </a:r>
            <a:endParaRPr lang="en-US" sz="1600" dirty="0" smtClean="0"/>
          </a:p>
          <a:p>
            <a:pPr algn="just"/>
            <a:endParaRPr lang="en-US" sz="1600" dirty="0" smtClean="0"/>
          </a:p>
          <a:p>
            <a:pPr algn="just"/>
            <a:r>
              <a:rPr lang="en-US" sz="1600" dirty="0" smtClean="0"/>
              <a:t>				</a:t>
            </a:r>
            <a:r>
              <a:rPr lang="en-US" sz="1600" dirty="0" err="1" smtClean="0"/>
              <a:t>bekerja</a:t>
            </a:r>
            <a:r>
              <a:rPr lang="en-US" sz="1600" dirty="0" smtClean="0"/>
              <a:t> </a:t>
            </a:r>
            <a:r>
              <a:rPr lang="en-US" sz="1600" dirty="0" err="1" smtClean="0"/>
              <a:t>untuk</a:t>
            </a:r>
            <a:endParaRPr lang="en-US" sz="16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		</a:t>
            </a:r>
            <a:endParaRPr lang="en-US" sz="1600" dirty="0" smtClean="0"/>
          </a:p>
          <a:p>
            <a:pPr algn="just"/>
            <a:endParaRPr lang="en-US" sz="2400" dirty="0" smtClean="0"/>
          </a:p>
          <a:p>
            <a:pPr algn="just"/>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8" name="Rectangle 7"/>
          <p:cNvSpPr/>
          <p:nvPr/>
        </p:nvSpPr>
        <p:spPr>
          <a:xfrm>
            <a:off x="1219200" y="2286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Satpam</a:t>
            </a:r>
            <a:endParaRPr lang="en-US" dirty="0"/>
          </a:p>
        </p:txBody>
      </p:sp>
      <p:sp>
        <p:nvSpPr>
          <p:cNvPr id="9" name="Rectangle 8"/>
          <p:cNvSpPr/>
          <p:nvPr/>
        </p:nvSpPr>
        <p:spPr>
          <a:xfrm>
            <a:off x="1219200" y="3505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a:t>
            </a:r>
            <a:endParaRPr lang="en-US" dirty="0"/>
          </a:p>
        </p:txBody>
      </p:sp>
      <p:sp>
        <p:nvSpPr>
          <p:cNvPr id="10" name="Rectangle 9"/>
          <p:cNvSpPr/>
          <p:nvPr/>
        </p:nvSpPr>
        <p:spPr>
          <a:xfrm>
            <a:off x="1219200" y="4800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1" name="Rectangle 10"/>
          <p:cNvSpPr/>
          <p:nvPr/>
        </p:nvSpPr>
        <p:spPr>
          <a:xfrm>
            <a:off x="6477000" y="3505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Perusahaan</a:t>
            </a:r>
            <a:endParaRPr lang="en-US" dirty="0"/>
          </a:p>
        </p:txBody>
      </p:sp>
      <p:cxnSp>
        <p:nvCxnSpPr>
          <p:cNvPr id="15" name="Straight Arrow Connector 14"/>
          <p:cNvCxnSpPr>
            <a:stCxn id="8" idx="3"/>
            <a:endCxn id="11" idx="1"/>
          </p:cNvCxnSpPr>
          <p:nvPr/>
        </p:nvCxnSpPr>
        <p:spPr>
          <a:xfrm>
            <a:off x="3124200" y="2590800"/>
            <a:ext cx="3352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1" idx="1"/>
          </p:cNvCxnSpPr>
          <p:nvPr/>
        </p:nvCxnSpPr>
        <p:spPr>
          <a:xfrm>
            <a:off x="3124200" y="3810000"/>
            <a:ext cx="3352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1" idx="1"/>
          </p:cNvCxnSpPr>
          <p:nvPr/>
        </p:nvCxnSpPr>
        <p:spPr>
          <a:xfrm flipV="1">
            <a:off x="3124200" y="3810000"/>
            <a:ext cx="3352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609600" y="228600"/>
            <a:ext cx="56388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smtClean="0">
                <a:latin typeface="Calligraph421 BT" pitchFamily="66" charset="0"/>
              </a:rPr>
              <a:t>Constrain </a:t>
            </a:r>
            <a:r>
              <a:rPr lang="en-US" sz="3200" b="1" dirty="0" err="1" smtClean="0">
                <a:latin typeface="Calligraph421 BT" pitchFamily="66" charset="0"/>
              </a:rPr>
              <a:t>Pada</a:t>
            </a:r>
            <a:r>
              <a:rPr lang="en-US" sz="3200" b="1" dirty="0" smtClean="0">
                <a:latin typeface="Calligraph421 BT" pitchFamily="66" charset="0"/>
              </a:rPr>
              <a:t> Association</a:t>
            </a:r>
            <a:endParaRPr lang="id-ID" sz="3200" b="1" dirty="0" smtClean="0">
              <a:latin typeface="Calligraph421 BT" pitchFamily="66" charset="0"/>
            </a:endParaRPr>
          </a:p>
        </p:txBody>
      </p:sp>
      <p:sp>
        <p:nvSpPr>
          <p:cNvPr id="18" name="Content Placeholder 21"/>
          <p:cNvSpPr txBox="1">
            <a:spLocks/>
          </p:cNvSpPr>
          <p:nvPr/>
        </p:nvSpPr>
        <p:spPr bwMode="auto">
          <a:xfrm>
            <a:off x="457200" y="1066800"/>
            <a:ext cx="8305800" cy="5638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Kadangkala</a:t>
            </a:r>
            <a:r>
              <a:rPr lang="en-US" sz="2400" dirty="0" smtClean="0"/>
              <a:t> </a:t>
            </a:r>
            <a:r>
              <a:rPr lang="en-US" sz="2400" dirty="0" err="1" smtClean="0"/>
              <a:t>sebuah</a:t>
            </a:r>
            <a:r>
              <a:rPr lang="en-US" sz="2400" dirty="0" smtClean="0"/>
              <a:t> </a:t>
            </a:r>
            <a:r>
              <a:rPr lang="en-US" sz="2400" dirty="0" err="1" smtClean="0"/>
              <a:t>asosiasi</a:t>
            </a:r>
            <a:r>
              <a:rPr lang="en-US" sz="2400" dirty="0" smtClean="0"/>
              <a:t> </a:t>
            </a:r>
            <a:r>
              <a:rPr lang="en-US" sz="2400" dirty="0" err="1" smtClean="0"/>
              <a:t>diantara</a:t>
            </a:r>
            <a:r>
              <a:rPr lang="en-US" sz="2400" dirty="0" smtClean="0"/>
              <a:t> </a:t>
            </a:r>
            <a:r>
              <a:rPr lang="en-US" sz="2400" dirty="0" err="1" smtClean="0"/>
              <a:t>dua</a:t>
            </a:r>
            <a:r>
              <a:rPr lang="en-US" sz="2400" dirty="0" smtClean="0"/>
              <a:t> class </a:t>
            </a:r>
            <a:r>
              <a:rPr lang="en-US" sz="2400" dirty="0" err="1" smtClean="0"/>
              <a:t>harus</a:t>
            </a:r>
            <a:r>
              <a:rPr lang="en-US" sz="2400" dirty="0" smtClean="0"/>
              <a:t> </a:t>
            </a:r>
            <a:r>
              <a:rPr lang="en-US" sz="2400" dirty="0" err="1" smtClean="0"/>
              <a:t>mengikuti</a:t>
            </a:r>
            <a:r>
              <a:rPr lang="en-US" sz="2400" dirty="0" smtClean="0"/>
              <a:t> </a:t>
            </a:r>
            <a:r>
              <a:rPr lang="en-US" sz="2400" dirty="0" err="1" smtClean="0"/>
              <a:t>sebuah</a:t>
            </a:r>
            <a:r>
              <a:rPr lang="en-US" sz="2400" dirty="0" smtClean="0"/>
              <a:t> </a:t>
            </a:r>
            <a:r>
              <a:rPr lang="en-US" sz="2400" dirty="0" err="1" smtClean="0"/>
              <a:t>aturan</a:t>
            </a:r>
            <a:r>
              <a:rPr lang="en-US" sz="2400" dirty="0" smtClean="0"/>
              <a:t>. </a:t>
            </a:r>
            <a:r>
              <a:rPr lang="en-US" sz="2400" dirty="0" err="1" smtClean="0"/>
              <a:t>Aturan</a:t>
            </a:r>
            <a:r>
              <a:rPr lang="en-US" sz="2400" dirty="0" smtClean="0"/>
              <a:t> </a:t>
            </a:r>
            <a:r>
              <a:rPr lang="en-US" sz="2400" dirty="0" err="1" smtClean="0"/>
              <a:t>ini</a:t>
            </a:r>
            <a:r>
              <a:rPr lang="en-US" sz="2400" dirty="0" smtClean="0"/>
              <a:t> </a:t>
            </a:r>
            <a:r>
              <a:rPr lang="en-US" sz="2400" dirty="0" err="1" smtClean="0"/>
              <a:t>bisa</a:t>
            </a:r>
            <a:r>
              <a:rPr lang="en-US" sz="2400" dirty="0" smtClean="0"/>
              <a:t> </a:t>
            </a:r>
            <a:r>
              <a:rPr lang="en-US" sz="2400" dirty="0" err="1" smtClean="0"/>
              <a:t>diletakkan</a:t>
            </a:r>
            <a:r>
              <a:rPr lang="en-US" sz="2400" dirty="0" smtClean="0"/>
              <a:t> </a:t>
            </a:r>
            <a:r>
              <a:rPr lang="en-US" sz="2400" dirty="0" err="1" smtClean="0"/>
              <a:t>dalam</a:t>
            </a:r>
            <a:r>
              <a:rPr lang="en-US" sz="2400" dirty="0" smtClean="0"/>
              <a:t> </a:t>
            </a:r>
            <a:r>
              <a:rPr lang="en-US" sz="2400" dirty="0" err="1" smtClean="0"/>
              <a:t>sebuah</a:t>
            </a:r>
            <a:r>
              <a:rPr lang="en-US" sz="2400" dirty="0" smtClean="0"/>
              <a:t> </a:t>
            </a:r>
            <a:r>
              <a:rPr lang="en-US" sz="2400" dirty="0" err="1" smtClean="0"/>
              <a:t>contrain</a:t>
            </a:r>
            <a:r>
              <a:rPr lang="en-US" sz="2400" dirty="0" smtClean="0"/>
              <a:t> </a:t>
            </a:r>
            <a:r>
              <a:rPr lang="en-US" sz="2400" dirty="0" err="1" smtClean="0"/>
              <a:t>di</a:t>
            </a:r>
            <a:r>
              <a:rPr lang="en-US" sz="2400" dirty="0" smtClean="0"/>
              <a:t> </a:t>
            </a:r>
            <a:r>
              <a:rPr lang="en-US" sz="2400" dirty="0" err="1" smtClean="0"/>
              <a:t>dekat</a:t>
            </a:r>
            <a:r>
              <a:rPr lang="en-US" sz="2400" dirty="0" smtClean="0"/>
              <a:t> </a:t>
            </a:r>
            <a:r>
              <a:rPr lang="en-US" sz="2400" dirty="0" err="1" smtClean="0"/>
              <a:t>garis</a:t>
            </a:r>
            <a:r>
              <a:rPr lang="en-US" sz="2400" dirty="0" smtClean="0"/>
              <a:t> </a:t>
            </a:r>
            <a:r>
              <a:rPr lang="en-US" sz="2400" dirty="0" err="1" smtClean="0"/>
              <a:t>dan</a:t>
            </a:r>
            <a:r>
              <a:rPr lang="en-US" sz="2400" dirty="0" smtClean="0"/>
              <a:t> </a:t>
            </a:r>
            <a:r>
              <a:rPr lang="en-US" sz="2400" dirty="0" err="1" smtClean="0"/>
              <a:t>diletakkan</a:t>
            </a:r>
            <a:r>
              <a:rPr lang="en-US" sz="2400" dirty="0" smtClean="0"/>
              <a:t> </a:t>
            </a:r>
            <a:r>
              <a:rPr lang="en-US" sz="2400" dirty="0" err="1" smtClean="0"/>
              <a:t>dalam</a:t>
            </a:r>
            <a:r>
              <a:rPr lang="en-US" sz="2400" dirty="0" smtClean="0"/>
              <a:t> </a:t>
            </a:r>
            <a:r>
              <a:rPr lang="en-US" sz="2400" dirty="0" err="1" smtClean="0"/>
              <a:t>kurung</a:t>
            </a:r>
            <a:r>
              <a:rPr lang="en-US" sz="2400" dirty="0" smtClean="0"/>
              <a:t> </a:t>
            </a:r>
            <a:r>
              <a:rPr lang="en-US" sz="2400" dirty="0" err="1" smtClean="0"/>
              <a:t>kurawal</a:t>
            </a:r>
            <a:r>
              <a:rPr lang="en-US" sz="2400" dirty="0" smtClean="0"/>
              <a:t>.</a:t>
            </a:r>
          </a:p>
          <a:p>
            <a:pPr algn="just"/>
            <a:r>
              <a:rPr lang="en-US" sz="2400" dirty="0" smtClean="0"/>
              <a:t>			</a:t>
            </a:r>
            <a:r>
              <a:rPr lang="en-US" sz="1600" dirty="0" err="1" smtClean="0"/>
              <a:t>melayani</a:t>
            </a:r>
            <a:r>
              <a:rPr lang="en-US" sz="1600" dirty="0" smtClean="0"/>
              <a:t>			{</a:t>
            </a:r>
            <a:r>
              <a:rPr lang="en-US" sz="1600" dirty="0" err="1" smtClean="0"/>
              <a:t>antri</a:t>
            </a:r>
            <a:r>
              <a:rPr lang="en-US" sz="1600" dirty="0" smtClean="0"/>
              <a:t>}</a:t>
            </a:r>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r>
              <a:rPr lang="en-US" sz="1600" dirty="0" smtClean="0"/>
              <a:t>	</a:t>
            </a:r>
            <a:r>
              <a:rPr lang="en-US" sz="2400" dirty="0" err="1" smtClean="0"/>
              <a:t>Bentuklain</a:t>
            </a:r>
            <a:r>
              <a:rPr lang="en-US" sz="2400" dirty="0" smtClean="0"/>
              <a:t> </a:t>
            </a:r>
            <a:r>
              <a:rPr lang="en-US" sz="2400" dirty="0" err="1" smtClean="0"/>
              <a:t>tipe</a:t>
            </a:r>
            <a:r>
              <a:rPr lang="en-US" sz="2400" dirty="0" smtClean="0"/>
              <a:t> </a:t>
            </a:r>
            <a:r>
              <a:rPr lang="en-US" sz="2400" dirty="0" err="1" smtClean="0"/>
              <a:t>contrain</a:t>
            </a:r>
            <a:r>
              <a:rPr lang="en-US" sz="2400" dirty="0" smtClean="0"/>
              <a:t> </a:t>
            </a:r>
            <a:r>
              <a:rPr lang="en-US" sz="2400" dirty="0" err="1" smtClean="0"/>
              <a:t>adalah</a:t>
            </a:r>
            <a:r>
              <a:rPr lang="en-US" sz="2400" dirty="0" smtClean="0"/>
              <a:t> </a:t>
            </a:r>
            <a:r>
              <a:rPr lang="en-US" sz="2400" dirty="0" err="1" smtClean="0"/>
              <a:t>relasi</a:t>
            </a:r>
            <a:r>
              <a:rPr lang="en-US" sz="2400" dirty="0" smtClean="0"/>
              <a:t> OR yang </a:t>
            </a:r>
            <a:r>
              <a:rPr lang="en-US" sz="2400" dirty="0" err="1" smtClean="0"/>
              <a:t>ditulis</a:t>
            </a:r>
            <a:r>
              <a:rPr lang="en-US" sz="2400" dirty="0" smtClean="0"/>
              <a:t> </a:t>
            </a:r>
            <a:r>
              <a:rPr lang="en-US" sz="2400" dirty="0" err="1" smtClean="0"/>
              <a:t>dengan</a:t>
            </a:r>
            <a:r>
              <a:rPr lang="en-US" sz="2400" dirty="0" smtClean="0"/>
              <a:t> {or} </a:t>
            </a:r>
            <a:r>
              <a:rPr lang="en-US" sz="2400" dirty="0" err="1" smtClean="0"/>
              <a:t>dalam</a:t>
            </a:r>
            <a:r>
              <a:rPr lang="en-US" sz="2400" dirty="0" smtClean="0"/>
              <a:t> </a:t>
            </a:r>
            <a:r>
              <a:rPr lang="en-US" sz="2400" dirty="0" err="1" smtClean="0"/>
              <a:t>garis</a:t>
            </a:r>
            <a:r>
              <a:rPr lang="en-US" sz="2400" dirty="0" smtClean="0"/>
              <a:t> </a:t>
            </a:r>
            <a:r>
              <a:rPr lang="en-US" sz="2400" dirty="0" err="1" smtClean="0"/>
              <a:t>putus-putus</a:t>
            </a:r>
            <a:r>
              <a:rPr lang="en-US" sz="2400" dirty="0" smtClean="0"/>
              <a:t> yang </a:t>
            </a:r>
            <a:r>
              <a:rPr lang="en-US" sz="2400" dirty="0" err="1" smtClean="0"/>
              <a:t>menghubungkan</a:t>
            </a:r>
            <a:r>
              <a:rPr lang="en-US" sz="2400" dirty="0" smtClean="0"/>
              <a:t> 2 </a:t>
            </a:r>
            <a:r>
              <a:rPr lang="en-US" sz="2400" dirty="0" err="1" smtClean="0"/>
              <a:t>garis</a:t>
            </a:r>
            <a:r>
              <a:rPr lang="en-US" sz="2400" dirty="0" smtClean="0"/>
              <a:t> </a:t>
            </a:r>
            <a:r>
              <a:rPr lang="en-US" sz="2400" dirty="0" err="1" smtClean="0"/>
              <a:t>asosiasi</a:t>
            </a:r>
            <a:r>
              <a:rPr lang="en-US" sz="2400" dirty="0" smtClean="0"/>
              <a:t>.</a:t>
            </a:r>
          </a:p>
          <a:p>
            <a:pPr algn="just"/>
            <a:r>
              <a:rPr lang="en-US" sz="2400" dirty="0" smtClean="0"/>
              <a:t>				</a:t>
            </a:r>
            <a:r>
              <a:rPr lang="en-US" sz="1600" dirty="0" err="1" smtClean="0"/>
              <a:t>memilih</a:t>
            </a:r>
            <a:endParaRPr lang="en-US" sz="1600" dirty="0" smtClean="0"/>
          </a:p>
          <a:p>
            <a:pPr algn="just"/>
            <a:endParaRPr lang="en-US" sz="2400" dirty="0" smtClean="0"/>
          </a:p>
          <a:p>
            <a:pPr algn="just"/>
            <a:r>
              <a:rPr lang="en-US" sz="2400" dirty="0" smtClean="0"/>
              <a:t>			or</a:t>
            </a:r>
          </a:p>
          <a:p>
            <a:pPr algn="just"/>
            <a:r>
              <a:rPr lang="en-US" sz="2400" dirty="0" smtClean="0"/>
              <a:t>				</a:t>
            </a:r>
            <a:r>
              <a:rPr lang="en-US" sz="1600" dirty="0" err="1" smtClean="0"/>
              <a:t>memilih</a:t>
            </a:r>
            <a:endParaRPr lang="en-US" sz="16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r"/>
            <a:r>
              <a:rPr lang="en-US" sz="2400" dirty="0" smtClean="0"/>
              <a:t>					</a:t>
            </a:r>
          </a:p>
          <a:p>
            <a:pPr algn="r"/>
            <a:endParaRPr lang="en-US" sz="2400" dirty="0" smtClean="0"/>
          </a:p>
          <a:p>
            <a:pPr algn="r"/>
            <a:r>
              <a:rPr lang="en-US" sz="1600" dirty="0" smtClean="0"/>
              <a:t>					</a:t>
            </a:r>
          </a:p>
          <a:p>
            <a:pPr algn="r"/>
            <a:endParaRPr lang="en-US" sz="16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8" name="Rectangle 7"/>
          <p:cNvSpPr/>
          <p:nvPr/>
        </p:nvSpPr>
        <p:spPr>
          <a:xfrm>
            <a:off x="1066800" y="26670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Teller</a:t>
            </a:r>
            <a:endParaRPr lang="en-US" dirty="0"/>
          </a:p>
        </p:txBody>
      </p:sp>
      <p:sp>
        <p:nvSpPr>
          <p:cNvPr id="9" name="Rectangle 8"/>
          <p:cNvSpPr/>
          <p:nvPr/>
        </p:nvSpPr>
        <p:spPr>
          <a:xfrm>
            <a:off x="6705600" y="26670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Pelanggan</a:t>
            </a:r>
            <a:endParaRPr lang="en-US" dirty="0"/>
          </a:p>
        </p:txBody>
      </p:sp>
      <p:sp>
        <p:nvSpPr>
          <p:cNvPr id="12" name="Rectangle 11"/>
          <p:cNvSpPr/>
          <p:nvPr/>
        </p:nvSpPr>
        <p:spPr>
          <a:xfrm>
            <a:off x="990600" y="5257800"/>
            <a:ext cx="190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PelajarSMU</a:t>
            </a:r>
            <a:endParaRPr lang="en-US" dirty="0"/>
          </a:p>
        </p:txBody>
      </p:sp>
      <p:sp>
        <p:nvSpPr>
          <p:cNvPr id="13" name="Rectangle 12"/>
          <p:cNvSpPr/>
          <p:nvPr/>
        </p:nvSpPr>
        <p:spPr>
          <a:xfrm>
            <a:off x="6629400" y="5257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Kuliah</a:t>
            </a:r>
            <a:endParaRPr lang="en-US" dirty="0"/>
          </a:p>
        </p:txBody>
      </p:sp>
      <p:sp>
        <p:nvSpPr>
          <p:cNvPr id="14" name="Rectangle 13"/>
          <p:cNvSpPr/>
          <p:nvPr/>
        </p:nvSpPr>
        <p:spPr>
          <a:xfrm>
            <a:off x="6629400" y="5943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Kerja</a:t>
            </a:r>
            <a:endParaRPr lang="en-US" dirty="0"/>
          </a:p>
        </p:txBody>
      </p:sp>
      <p:cxnSp>
        <p:nvCxnSpPr>
          <p:cNvPr id="17" name="Straight Arrow Connector 16"/>
          <p:cNvCxnSpPr/>
          <p:nvPr/>
        </p:nvCxnSpPr>
        <p:spPr>
          <a:xfrm>
            <a:off x="2895600" y="5486400"/>
            <a:ext cx="3810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1"/>
          </p:cNvCxnSpPr>
          <p:nvPr/>
        </p:nvCxnSpPr>
        <p:spPr>
          <a:xfrm>
            <a:off x="2895600" y="6210300"/>
            <a:ext cx="3733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9" idx="1"/>
          </p:cNvCxnSpPr>
          <p:nvPr/>
        </p:nvCxnSpPr>
        <p:spPr>
          <a:xfrm>
            <a:off x="2819400" y="2933700"/>
            <a:ext cx="3886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Action Button: Forward or Next 27">
            <a:hlinkClick r:id="" action="ppaction://hlinkshowjump?jump=nextslide" highlightClick="1"/>
          </p:cNvPr>
          <p:cNvSpPr/>
          <p:nvPr/>
        </p:nvSpPr>
        <p:spPr>
          <a:xfrm>
            <a:off x="6324600" y="3048000"/>
            <a:ext cx="304800" cy="2042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609600" y="228600"/>
            <a:ext cx="68580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smtClean="0">
                <a:latin typeface="Calligraph421 BT" pitchFamily="66" charset="0"/>
              </a:rPr>
              <a:t>Multiplicity</a:t>
            </a:r>
            <a:endParaRPr lang="id-ID" sz="3200" b="1" dirty="0" smtClean="0">
              <a:latin typeface="Calligraph421 BT" pitchFamily="66" charset="0"/>
            </a:endParaRPr>
          </a:p>
        </p:txBody>
      </p:sp>
      <p:sp>
        <p:nvSpPr>
          <p:cNvPr id="18" name="Content Placeholder 21"/>
          <p:cNvSpPr txBox="1">
            <a:spLocks/>
          </p:cNvSpPr>
          <p:nvPr/>
        </p:nvSpPr>
        <p:spPr bwMode="auto">
          <a:xfrm>
            <a:off x="457200" y="1066800"/>
            <a:ext cx="8305800" cy="5638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smtClean="0"/>
              <a:t>Multiplicity </a:t>
            </a:r>
            <a:r>
              <a:rPr lang="en-US" sz="2400" dirty="0" err="1" smtClean="0"/>
              <a:t>pada</a:t>
            </a:r>
            <a:r>
              <a:rPr lang="en-US" sz="2400" dirty="0" smtClean="0"/>
              <a:t> </a:t>
            </a:r>
            <a:r>
              <a:rPr lang="en-US" sz="2400" dirty="0" err="1" smtClean="0"/>
              <a:t>kasus</a:t>
            </a:r>
            <a:r>
              <a:rPr lang="en-US" sz="2400" dirty="0" smtClean="0"/>
              <a:t> </a:t>
            </a:r>
            <a:r>
              <a:rPr lang="en-US" sz="2400" dirty="0" err="1" smtClean="0"/>
              <a:t>asosiasi</a:t>
            </a:r>
            <a:r>
              <a:rPr lang="en-US" sz="2400" dirty="0" smtClean="0"/>
              <a:t> </a:t>
            </a:r>
            <a:r>
              <a:rPr lang="en-US" sz="2400" dirty="0" err="1" smtClean="0"/>
              <a:t>menunjukkkan</a:t>
            </a:r>
            <a:r>
              <a:rPr lang="en-US" sz="2400" dirty="0" smtClean="0"/>
              <a:t> </a:t>
            </a:r>
            <a:r>
              <a:rPr lang="en-US" sz="2400" dirty="0" err="1" smtClean="0"/>
              <a:t>bahwa</a:t>
            </a:r>
            <a:r>
              <a:rPr lang="en-US" sz="2400" dirty="0" smtClean="0"/>
              <a:t> </a:t>
            </a:r>
            <a:r>
              <a:rPr lang="en-US" sz="2400" dirty="0" err="1" smtClean="0"/>
              <a:t>ada</a:t>
            </a:r>
            <a:r>
              <a:rPr lang="en-US" sz="2400" dirty="0" smtClean="0"/>
              <a:t> </a:t>
            </a:r>
            <a:r>
              <a:rPr lang="en-US" sz="2400" dirty="0" err="1" smtClean="0"/>
              <a:t>sejumlah</a:t>
            </a:r>
            <a:r>
              <a:rPr lang="en-US" sz="2400" dirty="0" smtClean="0"/>
              <a:t> </a:t>
            </a:r>
            <a:r>
              <a:rPr lang="en-US" sz="2400" dirty="0" err="1" smtClean="0"/>
              <a:t>obyek</a:t>
            </a:r>
            <a:r>
              <a:rPr lang="en-US" sz="2400" dirty="0" smtClean="0"/>
              <a:t> </a:t>
            </a:r>
            <a:r>
              <a:rPr lang="en-US" sz="2400" dirty="0" err="1" smtClean="0"/>
              <a:t>pada</a:t>
            </a:r>
            <a:r>
              <a:rPr lang="en-US" sz="2400" dirty="0" smtClean="0"/>
              <a:t> </a:t>
            </a:r>
            <a:r>
              <a:rPr lang="en-US" sz="2400" dirty="0" err="1" smtClean="0"/>
              <a:t>sebuah</a:t>
            </a:r>
            <a:r>
              <a:rPr lang="en-US" sz="2400" dirty="0" smtClean="0"/>
              <a:t> class yang </a:t>
            </a:r>
            <a:r>
              <a:rPr lang="en-US" sz="2400" dirty="0" err="1" smtClean="0"/>
              <a:t>berhubungan</a:t>
            </a:r>
            <a:r>
              <a:rPr lang="en-US" sz="2400" dirty="0" smtClean="0"/>
              <a:t> </a:t>
            </a:r>
            <a:r>
              <a:rPr lang="en-US" sz="2400" dirty="0" err="1" smtClean="0"/>
              <a:t>dengan</a:t>
            </a:r>
            <a:r>
              <a:rPr lang="en-US" sz="2400" dirty="0" smtClean="0"/>
              <a:t> </a:t>
            </a:r>
            <a:r>
              <a:rPr lang="en-US" sz="2400" dirty="0" err="1" smtClean="0"/>
              <a:t>sebuah</a:t>
            </a:r>
            <a:r>
              <a:rPr lang="en-US" sz="2400" dirty="0" smtClean="0"/>
              <a:t> </a:t>
            </a:r>
            <a:r>
              <a:rPr lang="en-US" sz="2400" dirty="0" err="1" smtClean="0"/>
              <a:t>obyek</a:t>
            </a:r>
            <a:r>
              <a:rPr lang="en-US" sz="2400" dirty="0" smtClean="0"/>
              <a:t> </a:t>
            </a:r>
            <a:r>
              <a:rPr lang="en-US" sz="2400" dirty="0" err="1" smtClean="0"/>
              <a:t>pada</a:t>
            </a:r>
            <a:r>
              <a:rPr lang="en-US" sz="2400" dirty="0" smtClean="0"/>
              <a:t> </a:t>
            </a:r>
            <a:r>
              <a:rPr lang="en-US" sz="2400" dirty="0" err="1" smtClean="0"/>
              <a:t>sebuah</a:t>
            </a:r>
            <a:r>
              <a:rPr lang="en-US" sz="2400" dirty="0" smtClean="0"/>
              <a:t> </a:t>
            </a:r>
            <a:r>
              <a:rPr lang="en-US" sz="2400" dirty="0" err="1" smtClean="0"/>
              <a:t>asosiasi</a:t>
            </a:r>
            <a:r>
              <a:rPr lang="en-US" sz="2400" dirty="0" smtClean="0"/>
              <a:t> class. </a:t>
            </a:r>
            <a:r>
              <a:rPr lang="en-US" sz="2400" dirty="0" err="1" smtClean="0"/>
              <a:t>Untuk</a:t>
            </a:r>
            <a:r>
              <a:rPr lang="en-US" sz="2400" dirty="0" smtClean="0"/>
              <a:t> </a:t>
            </a:r>
            <a:r>
              <a:rPr lang="en-US" sz="2400" dirty="0" err="1" smtClean="0"/>
              <a:t>menggambarkan</a:t>
            </a:r>
            <a:r>
              <a:rPr lang="en-US" sz="2400" dirty="0" smtClean="0"/>
              <a:t> </a:t>
            </a:r>
            <a:r>
              <a:rPr lang="en-US" sz="2400" dirty="0" err="1" smtClean="0"/>
              <a:t>hal</a:t>
            </a:r>
            <a:r>
              <a:rPr lang="en-US" sz="2400" dirty="0" smtClean="0"/>
              <a:t> </a:t>
            </a:r>
            <a:r>
              <a:rPr lang="en-US" sz="2400" dirty="0" err="1" smtClean="0"/>
              <a:t>tersebut</a:t>
            </a:r>
            <a:r>
              <a:rPr lang="en-US" sz="2400" dirty="0" smtClean="0"/>
              <a:t> </a:t>
            </a:r>
            <a:r>
              <a:rPr lang="en-US" sz="2400" dirty="0" err="1" smtClean="0"/>
              <a:t>bisa</a:t>
            </a:r>
            <a:r>
              <a:rPr lang="en-US" sz="2400" dirty="0" smtClean="0"/>
              <a:t> </a:t>
            </a:r>
            <a:r>
              <a:rPr lang="en-US" sz="2400" dirty="0" err="1" smtClean="0"/>
              <a:t>dilihat</a:t>
            </a:r>
            <a:r>
              <a:rPr lang="en-US" sz="2400" dirty="0" smtClean="0"/>
              <a:t> </a:t>
            </a:r>
            <a:r>
              <a:rPr lang="en-US" sz="2400" dirty="0" err="1" smtClean="0"/>
              <a:t>pada</a:t>
            </a:r>
            <a:r>
              <a:rPr lang="en-US" sz="2400" dirty="0" smtClean="0"/>
              <a:t> </a:t>
            </a:r>
            <a:r>
              <a:rPr lang="en-US" sz="2400" dirty="0" err="1" smtClean="0"/>
              <a:t>fakta</a:t>
            </a:r>
            <a:r>
              <a:rPr lang="en-US" sz="2400" dirty="0" smtClean="0"/>
              <a:t> </a:t>
            </a:r>
            <a:r>
              <a:rPr lang="en-US" sz="2400" dirty="0" err="1" smtClean="0"/>
              <a:t>bahwa</a:t>
            </a:r>
            <a:r>
              <a:rPr lang="en-US" sz="2400" dirty="0" smtClean="0"/>
              <a:t> </a:t>
            </a:r>
            <a:r>
              <a:rPr lang="en-US" sz="2400" dirty="0" err="1" smtClean="0"/>
              <a:t>sebuah</a:t>
            </a:r>
            <a:r>
              <a:rPr lang="en-US" sz="2400" dirty="0" smtClean="0"/>
              <a:t> </a:t>
            </a:r>
            <a:r>
              <a:rPr lang="en-US" sz="2400" dirty="0" err="1" smtClean="0"/>
              <a:t>tim</a:t>
            </a:r>
            <a:r>
              <a:rPr lang="en-US" sz="2400" dirty="0" smtClean="0"/>
              <a:t> </a:t>
            </a:r>
            <a:r>
              <a:rPr lang="en-US" sz="2400" dirty="0" err="1" smtClean="0"/>
              <a:t>mungkin</a:t>
            </a:r>
            <a:r>
              <a:rPr lang="en-US" sz="2400" dirty="0" smtClean="0"/>
              <a:t> </a:t>
            </a:r>
            <a:r>
              <a:rPr lang="en-US" sz="2400" dirty="0" err="1" smtClean="0"/>
              <a:t>terdiri</a:t>
            </a:r>
            <a:r>
              <a:rPr lang="en-US" sz="2400" dirty="0" smtClean="0"/>
              <a:t> </a:t>
            </a:r>
            <a:r>
              <a:rPr lang="en-US" sz="2400" dirty="0" err="1" smtClean="0"/>
              <a:t>dari</a:t>
            </a:r>
            <a:r>
              <a:rPr lang="en-US" sz="2400" dirty="0" smtClean="0"/>
              <a:t> </a:t>
            </a:r>
            <a:r>
              <a:rPr lang="en-US" sz="2400" dirty="0" err="1" smtClean="0"/>
              <a:t>beberapa</a:t>
            </a:r>
            <a:r>
              <a:rPr lang="en-US" sz="2400" dirty="0" smtClean="0"/>
              <a:t> </a:t>
            </a:r>
            <a:r>
              <a:rPr lang="en-US" sz="2400" dirty="0" err="1" smtClean="0"/>
              <a:t>pemain</a:t>
            </a:r>
            <a:r>
              <a:rPr lang="en-US" sz="2400" dirty="0" smtClean="0"/>
              <a:t>, </a:t>
            </a:r>
            <a:r>
              <a:rPr lang="en-US" sz="2400" dirty="0" err="1" smtClean="0"/>
              <a:t>untuk</a:t>
            </a:r>
            <a:r>
              <a:rPr lang="en-US" sz="2400" dirty="0" smtClean="0"/>
              <a:t> </a:t>
            </a:r>
            <a:r>
              <a:rPr lang="en-US" sz="2400" dirty="0" err="1" smtClean="0"/>
              <a:t>menunjukkan</a:t>
            </a:r>
            <a:r>
              <a:rPr lang="en-US" sz="2400" dirty="0" smtClean="0"/>
              <a:t> </a:t>
            </a:r>
            <a:r>
              <a:rPr lang="en-US" sz="2400" dirty="0" err="1" smtClean="0"/>
              <a:t>hal</a:t>
            </a:r>
            <a:r>
              <a:rPr lang="en-US" sz="2400" dirty="0" smtClean="0"/>
              <a:t> </a:t>
            </a:r>
            <a:r>
              <a:rPr lang="en-US" sz="2400" dirty="0" err="1" smtClean="0"/>
              <a:t>itu</a:t>
            </a:r>
            <a:r>
              <a:rPr lang="en-US" sz="2400" dirty="0" smtClean="0"/>
              <a:t> </a:t>
            </a:r>
            <a:r>
              <a:rPr lang="en-US" sz="2400" dirty="0" err="1" smtClean="0"/>
              <a:t>angka</a:t>
            </a:r>
            <a:r>
              <a:rPr lang="en-US" sz="2400" dirty="0" smtClean="0"/>
              <a:t> </a:t>
            </a:r>
            <a:r>
              <a:rPr lang="en-US" sz="2400" dirty="0" err="1" smtClean="0"/>
              <a:t>harus</a:t>
            </a:r>
            <a:r>
              <a:rPr lang="en-US" sz="2400" dirty="0" smtClean="0"/>
              <a:t> </a:t>
            </a:r>
            <a:r>
              <a:rPr lang="en-US" sz="2400" dirty="0" err="1" smtClean="0"/>
              <a:t>diletakkan</a:t>
            </a:r>
            <a:r>
              <a:rPr lang="en-US" sz="2400" dirty="0" smtClean="0"/>
              <a:t> </a:t>
            </a:r>
            <a:r>
              <a:rPr lang="en-US" sz="2400" dirty="0" err="1" smtClean="0"/>
              <a:t>di</a:t>
            </a:r>
            <a:r>
              <a:rPr lang="en-US" sz="2400" dirty="0" smtClean="0"/>
              <a:t> </a:t>
            </a:r>
            <a:r>
              <a:rPr lang="en-US" sz="2400" dirty="0" err="1" smtClean="0"/>
              <a:t>dekat</a:t>
            </a:r>
            <a:r>
              <a:rPr lang="en-US" sz="2400" dirty="0" smtClean="0"/>
              <a:t> class yang </a:t>
            </a:r>
            <a:r>
              <a:rPr lang="en-US" sz="2400" dirty="0" err="1" smtClean="0"/>
              <a:t>dimaksud</a:t>
            </a:r>
            <a:r>
              <a:rPr lang="en-US" sz="2400" dirty="0" smtClean="0"/>
              <a:t>.</a:t>
            </a:r>
          </a:p>
          <a:p>
            <a:pPr algn="just"/>
            <a:endParaRPr lang="en-US" sz="2400" dirty="0" smtClean="0"/>
          </a:p>
          <a:p>
            <a:pPr algn="just"/>
            <a:endParaRPr lang="en-US" sz="2400" dirty="0" smtClean="0"/>
          </a:p>
          <a:p>
            <a:pPr algn="just"/>
            <a:r>
              <a:rPr lang="en-US" sz="2400" dirty="0" smtClean="0"/>
              <a:t>				</a:t>
            </a:r>
            <a:r>
              <a:rPr lang="en-US" sz="1600" dirty="0" err="1" smtClean="0"/>
              <a:t>bermain</a:t>
            </a:r>
            <a:r>
              <a:rPr lang="en-US" sz="1600" dirty="0" smtClean="0"/>
              <a:t> </a:t>
            </a:r>
            <a:r>
              <a:rPr lang="en-US" sz="1600" dirty="0" err="1" smtClean="0"/>
              <a:t>pada</a:t>
            </a:r>
            <a:endParaRPr lang="en-US" sz="1600" dirty="0" smtClean="0"/>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8" name="Rectangle 7"/>
          <p:cNvSpPr/>
          <p:nvPr/>
        </p:nvSpPr>
        <p:spPr>
          <a:xfrm>
            <a:off x="1295400" y="4191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Pemain</a:t>
            </a:r>
            <a:endParaRPr lang="en-US" dirty="0"/>
          </a:p>
        </p:txBody>
      </p:sp>
      <p:sp>
        <p:nvSpPr>
          <p:cNvPr id="9" name="Rectangle 8"/>
          <p:cNvSpPr/>
          <p:nvPr/>
        </p:nvSpPr>
        <p:spPr>
          <a:xfrm>
            <a:off x="6477000" y="4191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a:t>
            </a:r>
            <a:endParaRPr lang="en-US" dirty="0"/>
          </a:p>
        </p:txBody>
      </p:sp>
      <p:cxnSp>
        <p:nvCxnSpPr>
          <p:cNvPr id="13" name="Straight Connector 12"/>
          <p:cNvCxnSpPr>
            <a:stCxn id="8" idx="3"/>
            <a:endCxn id="9" idx="1"/>
          </p:cNvCxnSpPr>
          <p:nvPr/>
        </p:nvCxnSpPr>
        <p:spPr>
          <a:xfrm>
            <a:off x="2971800" y="4495800"/>
            <a:ext cx="3505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Action Button: Forward or Next 13">
            <a:hlinkClick r:id="" action="ppaction://hlinkshowjump?jump=nextslide" highlightClick="1"/>
          </p:cNvPr>
          <p:cNvSpPr/>
          <p:nvPr/>
        </p:nvSpPr>
        <p:spPr>
          <a:xfrm>
            <a:off x="5943600" y="4191000"/>
            <a:ext cx="381000" cy="2042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ction Button: Back or Previous 14">
            <a:hlinkClick r:id="" action="ppaction://hlinkshowjump?jump=previousslide" highlightClick="1"/>
          </p:cNvPr>
          <p:cNvSpPr/>
          <p:nvPr/>
        </p:nvSpPr>
        <p:spPr>
          <a:xfrm>
            <a:off x="3276600" y="4191000"/>
            <a:ext cx="381000" cy="20421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304800"/>
            <a:ext cx="8305800" cy="6400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Ada</a:t>
            </a:r>
            <a:r>
              <a:rPr lang="en-US" sz="2400" dirty="0" smtClean="0"/>
              <a:t> </a:t>
            </a:r>
            <a:r>
              <a:rPr lang="en-US" sz="2400" dirty="0" err="1" smtClean="0"/>
              <a:t>banyak</a:t>
            </a:r>
            <a:r>
              <a:rPr lang="en-US" sz="2400" dirty="0" smtClean="0"/>
              <a:t> multiplicity yang </a:t>
            </a:r>
            <a:r>
              <a:rPr lang="en-US" sz="2400" dirty="0" err="1" smtClean="0"/>
              <a:t>mungkin</a:t>
            </a:r>
            <a:r>
              <a:rPr lang="en-US" sz="2400" dirty="0" smtClean="0"/>
              <a:t> </a:t>
            </a:r>
            <a:r>
              <a:rPr lang="en-US" sz="2400" dirty="0" err="1" smtClean="0"/>
              <a:t>untuk</a:t>
            </a:r>
            <a:r>
              <a:rPr lang="en-US" sz="2400" dirty="0" smtClean="0"/>
              <a:t> </a:t>
            </a:r>
            <a:r>
              <a:rPr lang="en-US" sz="2400" dirty="0" err="1" smtClean="0"/>
              <a:t>dicapai</a:t>
            </a:r>
            <a:r>
              <a:rPr lang="en-US" sz="2400" dirty="0" smtClean="0"/>
              <a:t>, </a:t>
            </a:r>
            <a:r>
              <a:rPr lang="en-US" sz="2400" dirty="0" err="1" smtClean="0"/>
              <a:t>sebuah</a:t>
            </a:r>
            <a:r>
              <a:rPr lang="en-US" sz="2400" dirty="0" smtClean="0"/>
              <a:t> class </a:t>
            </a:r>
            <a:r>
              <a:rPr lang="en-US" sz="2400" dirty="0" err="1" smtClean="0"/>
              <a:t>dapat</a:t>
            </a:r>
            <a:r>
              <a:rPr lang="en-US" sz="2400" dirty="0" smtClean="0"/>
              <a:t> </a:t>
            </a:r>
            <a:r>
              <a:rPr lang="en-US" sz="2400" dirty="0" err="1" smtClean="0"/>
              <a:t>berhubungan</a:t>
            </a:r>
            <a:r>
              <a:rPr lang="en-US" sz="2400" dirty="0" smtClean="0"/>
              <a:t> </a:t>
            </a:r>
            <a:r>
              <a:rPr lang="en-US" sz="2400" dirty="0" err="1" smtClean="0"/>
              <a:t>dengan</a:t>
            </a:r>
            <a:r>
              <a:rPr lang="en-US" sz="2400" dirty="0" smtClean="0"/>
              <a:t> yang lain </a:t>
            </a:r>
            <a:r>
              <a:rPr lang="en-US" sz="2400" dirty="0" err="1" smtClean="0"/>
              <a:t>dalam</a:t>
            </a:r>
            <a:r>
              <a:rPr lang="en-US" sz="2400" dirty="0" smtClean="0"/>
              <a:t> </a:t>
            </a:r>
            <a:r>
              <a:rPr lang="en-US" sz="2400" dirty="0" err="1" smtClean="0"/>
              <a:t>satu</a:t>
            </a:r>
            <a:r>
              <a:rPr lang="en-US" sz="2400" dirty="0" smtClean="0"/>
              <a:t> </a:t>
            </a:r>
            <a:r>
              <a:rPr lang="en-US" sz="2400" dirty="0" err="1" smtClean="0"/>
              <a:t>ke</a:t>
            </a:r>
            <a:r>
              <a:rPr lang="en-US" sz="2400" dirty="0" smtClean="0"/>
              <a:t> </a:t>
            </a:r>
            <a:r>
              <a:rPr lang="en-US" sz="2400" dirty="0" err="1" smtClean="0"/>
              <a:t>satu</a:t>
            </a:r>
            <a:r>
              <a:rPr lang="en-US" sz="2400" dirty="0" smtClean="0"/>
              <a:t> (one to one), </a:t>
            </a:r>
            <a:r>
              <a:rPr lang="en-US" sz="2400" dirty="0" err="1" smtClean="0"/>
              <a:t>satu</a:t>
            </a:r>
            <a:r>
              <a:rPr lang="en-US" sz="2400" dirty="0" smtClean="0"/>
              <a:t> </a:t>
            </a:r>
            <a:r>
              <a:rPr lang="en-US" sz="2400" dirty="0" err="1" smtClean="0"/>
              <a:t>ke</a:t>
            </a:r>
            <a:r>
              <a:rPr lang="en-US" sz="2400" dirty="0" smtClean="0"/>
              <a:t> </a:t>
            </a:r>
            <a:r>
              <a:rPr lang="en-US" sz="2400" dirty="0" err="1" smtClean="0"/>
              <a:t>banyak</a:t>
            </a:r>
            <a:r>
              <a:rPr lang="en-US" sz="2400" dirty="0" smtClean="0"/>
              <a:t> (one to many),</a:t>
            </a:r>
            <a:r>
              <a:rPr lang="en-US" sz="2400" dirty="0" err="1" smtClean="0"/>
              <a:t>satu</a:t>
            </a:r>
            <a:r>
              <a:rPr lang="en-US" sz="2400" dirty="0" smtClean="0"/>
              <a:t> </a:t>
            </a:r>
            <a:r>
              <a:rPr lang="en-US" sz="2400" dirty="0" err="1" smtClean="0"/>
              <a:t>ke</a:t>
            </a:r>
            <a:r>
              <a:rPr lang="en-US" sz="2400" dirty="0" smtClean="0"/>
              <a:t> </a:t>
            </a:r>
            <a:r>
              <a:rPr lang="en-US" sz="2400" dirty="0" err="1" smtClean="0"/>
              <a:t>satu</a:t>
            </a:r>
            <a:r>
              <a:rPr lang="en-US" sz="2400" dirty="0" smtClean="0"/>
              <a:t> </a:t>
            </a:r>
            <a:r>
              <a:rPr lang="en-US" sz="2400" dirty="0" err="1" smtClean="0"/>
              <a:t>atau</a:t>
            </a:r>
            <a:r>
              <a:rPr lang="en-US" sz="2400" dirty="0" smtClean="0"/>
              <a:t> </a:t>
            </a:r>
            <a:r>
              <a:rPr lang="en-US" sz="2400" dirty="0" err="1" smtClean="0"/>
              <a:t>lebih</a:t>
            </a:r>
            <a:r>
              <a:rPr lang="en-US" sz="2400" dirty="0" smtClean="0"/>
              <a:t> (one to on or more), </a:t>
            </a:r>
            <a:r>
              <a:rPr lang="en-US" sz="2400" dirty="0" err="1" smtClean="0"/>
              <a:t>satu</a:t>
            </a:r>
            <a:r>
              <a:rPr lang="en-US" sz="2400" dirty="0" smtClean="0"/>
              <a:t> </a:t>
            </a:r>
            <a:r>
              <a:rPr lang="en-US" sz="2400" dirty="0" err="1" smtClean="0"/>
              <a:t>ke</a:t>
            </a:r>
            <a:r>
              <a:rPr lang="en-US" sz="2400" dirty="0" smtClean="0"/>
              <a:t> </a:t>
            </a:r>
            <a:r>
              <a:rPr lang="en-US" sz="2400" dirty="0" err="1" smtClean="0"/>
              <a:t>sebuah</a:t>
            </a:r>
            <a:r>
              <a:rPr lang="en-US" sz="2400" dirty="0" smtClean="0"/>
              <a:t> interval </a:t>
            </a:r>
            <a:r>
              <a:rPr lang="en-US" sz="2400" dirty="0" err="1" smtClean="0"/>
              <a:t>tertentu</a:t>
            </a:r>
            <a:r>
              <a:rPr lang="en-US" sz="2400" dirty="0" smtClean="0"/>
              <a:t>, </a:t>
            </a:r>
            <a:r>
              <a:rPr lang="en-US" sz="2400" dirty="0" err="1" smtClean="0"/>
              <a:t>satu</a:t>
            </a:r>
            <a:r>
              <a:rPr lang="en-US" sz="2400" dirty="0" smtClean="0"/>
              <a:t> </a:t>
            </a:r>
            <a:r>
              <a:rPr lang="en-US" sz="2400" dirty="0" err="1" smtClean="0"/>
              <a:t>ke</a:t>
            </a:r>
            <a:r>
              <a:rPr lang="en-US" sz="2400" dirty="0" smtClean="0"/>
              <a:t> </a:t>
            </a:r>
            <a:r>
              <a:rPr lang="en-US" sz="2400" dirty="0" err="1" smtClean="0"/>
              <a:t>serangkaian</a:t>
            </a:r>
            <a:r>
              <a:rPr lang="en-US" sz="2400" dirty="0" smtClean="0"/>
              <a:t> </a:t>
            </a:r>
            <a:r>
              <a:rPr lang="en-US" sz="2400" dirty="0" err="1" smtClean="0"/>
              <a:t>pilihan</a:t>
            </a:r>
            <a:r>
              <a:rPr lang="en-US" sz="2400" dirty="0" smtClean="0"/>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notasi</a:t>
            </a:r>
            <a:r>
              <a:rPr lang="en-US" sz="2400" dirty="0" smtClean="0">
                <a:latin typeface="Times New Roman" pitchFamily="18" charset="0"/>
                <a:cs typeface="Times New Roman" pitchFamily="18" charset="0"/>
              </a:rPr>
              <a:t> UML,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menampilkan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lebih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bintang</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menunjukkan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titik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dua</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seperti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contoh</a:t>
            </a:r>
            <a:r>
              <a:rPr lang="en-US" sz="2400" dirty="0" smtClean="0">
                <a:latin typeface="Times New Roman" pitchFamily="18" charset="0"/>
                <a:cs typeface="Times New Roman" pitchFamily="18" charset="0"/>
              </a:rPr>
              <a:t> 1..*(</a:t>
            </a:r>
            <a:r>
              <a:rPr lang="en-US" sz="2400" dirty="0" err="1" smtClean="0">
                <a:latin typeface="Times New Roman" pitchFamily="18" charset="0"/>
                <a:cs typeface="Times New Roman" pitchFamily="18" charset="0"/>
              </a:rPr>
              <a:t>berarti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lebih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Notasi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juga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tanda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koma</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seperti</a:t>
            </a:r>
            <a:r>
              <a:rPr lang="en-US" sz="2400" dirty="0" smtClean="0">
                <a:latin typeface="Times New Roman" pitchFamily="18" charset="0"/>
                <a:cs typeface="Times New Roman" pitchFamily="18" charset="0"/>
              </a:rPr>
              <a:t> 5,10 (</a:t>
            </a:r>
            <a:r>
              <a:rPr lang="en-US" sz="2400" dirty="0" err="1" smtClean="0">
                <a:latin typeface="Times New Roman" pitchFamily="18" charset="0"/>
                <a:cs typeface="Times New Roman" pitchFamily="18" charset="0"/>
              </a:rPr>
              <a:t>berarti</a:t>
            </a:r>
            <a:r>
              <a:rPr lang="en-US" sz="2400" dirty="0" smtClean="0">
                <a:latin typeface="Times New Roman" pitchFamily="18" charset="0"/>
                <a:cs typeface="Times New Roman" pitchFamily="18" charset="0"/>
              </a:rPr>
              <a:t> 5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10)</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152400"/>
            <a:ext cx="8305800" cy="67056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r>
              <a:rPr lang="en-US" sz="2400" dirty="0" err="1" smtClean="0"/>
              <a:t>Macam-macam</a:t>
            </a:r>
            <a:r>
              <a:rPr lang="en-US" sz="2400" dirty="0" smtClean="0"/>
              <a:t> Multiplicity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menikah</a:t>
            </a:r>
            <a:r>
              <a:rPr lang="en-US" sz="1600" dirty="0" smtClean="0">
                <a:latin typeface="Times New Roman" pitchFamily="18" charset="0"/>
                <a:cs typeface="Times New Roman" pitchFamily="18" charset="0"/>
              </a:rPr>
              <a:t>    	          1</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p>
          <a:p>
            <a:pPr algn="just"/>
            <a:r>
              <a:rPr lang="en-US" sz="1600" dirty="0" smtClean="0">
                <a:latin typeface="Times New Roman" pitchFamily="18" charset="0"/>
                <a:cs typeface="Times New Roman" pitchFamily="18" charset="0"/>
              </a:rPr>
              <a:t>						</a:t>
            </a:r>
          </a:p>
          <a:p>
            <a:pPr algn="just"/>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algn="just"/>
            <a:r>
              <a:rPr lang="en-US" sz="1400" dirty="0" smtClean="0">
                <a:latin typeface="Times New Roman" pitchFamily="18" charset="0"/>
                <a:cs typeface="Times New Roman" pitchFamily="18" charset="0"/>
              </a:rPr>
              <a:t>		   1		</a:t>
            </a:r>
            <a:r>
              <a:rPr lang="en-US" sz="1400" dirty="0" err="1" smtClean="0">
                <a:latin typeface="Times New Roman" pitchFamily="18" charset="0"/>
                <a:cs typeface="Times New Roman" pitchFamily="18" charset="0"/>
              </a:rPr>
              <a:t>mengambil</a:t>
            </a:r>
            <a:r>
              <a:rPr lang="en-US" sz="1400" dirty="0" smtClean="0">
                <a:latin typeface="Times New Roman" pitchFamily="18" charset="0"/>
                <a:cs typeface="Times New Roman" pitchFamily="18" charset="0"/>
              </a:rPr>
              <a:t>	      	   12.24</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mengajar</a:t>
            </a:r>
            <a:r>
              <a:rPr lang="en-US" sz="1600" dirty="0" smtClean="0">
                <a:latin typeface="Times New Roman" pitchFamily="18" charset="0"/>
                <a:cs typeface="Times New Roman" pitchFamily="18" charset="0"/>
              </a:rPr>
              <a:t>    	     *</a:t>
            </a: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memiliki</a:t>
            </a:r>
            <a:r>
              <a:rPr lang="en-US" sz="1600" dirty="0" smtClean="0">
                <a:latin typeface="Times New Roman" pitchFamily="18" charset="0"/>
                <a:cs typeface="Times New Roman" pitchFamily="18" charset="0"/>
              </a:rPr>
              <a:t>		3</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melayani</a:t>
            </a:r>
            <a:r>
              <a:rPr lang="en-US" sz="1600" dirty="0" smtClean="0">
                <a:latin typeface="Times New Roman" pitchFamily="18" charset="0"/>
                <a:cs typeface="Times New Roman" pitchFamily="18" charset="0"/>
              </a:rPr>
              <a:t>		  1..*</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menampung</a:t>
            </a:r>
            <a:r>
              <a:rPr lang="en-US" sz="1600" dirty="0" smtClean="0">
                <a:latin typeface="Times New Roman" pitchFamily="18" charset="0"/>
                <a:cs typeface="Times New Roman" pitchFamily="18" charset="0"/>
              </a:rPr>
              <a:t>     	  12.24</a:t>
            </a: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memiliki</a:t>
            </a:r>
            <a:r>
              <a:rPr lang="en-US" sz="1600" dirty="0" smtClean="0">
                <a:latin typeface="Times New Roman" pitchFamily="18" charset="0"/>
                <a:cs typeface="Times New Roman" pitchFamily="18" charset="0"/>
              </a:rPr>
              <a:t>                       0.1</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6" name="Rectangle 5"/>
          <p:cNvSpPr/>
          <p:nvPr/>
        </p:nvSpPr>
        <p:spPr>
          <a:xfrm>
            <a:off x="1066800" y="1143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Suami</a:t>
            </a:r>
            <a:endParaRPr lang="en-US" dirty="0"/>
          </a:p>
        </p:txBody>
      </p:sp>
      <p:sp>
        <p:nvSpPr>
          <p:cNvPr id="7" name="Rectangle 6"/>
          <p:cNvSpPr/>
          <p:nvPr/>
        </p:nvSpPr>
        <p:spPr>
          <a:xfrm>
            <a:off x="1066800" y="1981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Mahasiswa</a:t>
            </a:r>
            <a:endParaRPr lang="en-US" dirty="0"/>
          </a:p>
        </p:txBody>
      </p:sp>
      <p:sp>
        <p:nvSpPr>
          <p:cNvPr id="11" name="Rectangle 10"/>
          <p:cNvSpPr/>
          <p:nvPr/>
        </p:nvSpPr>
        <p:spPr>
          <a:xfrm>
            <a:off x="1066800" y="2819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Guru</a:t>
            </a:r>
            <a:endParaRPr lang="en-US" dirty="0"/>
          </a:p>
        </p:txBody>
      </p:sp>
      <p:sp>
        <p:nvSpPr>
          <p:cNvPr id="12" name="Rectangle 11"/>
          <p:cNvSpPr/>
          <p:nvPr/>
        </p:nvSpPr>
        <p:spPr>
          <a:xfrm>
            <a:off x="1066800" y="3657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Segitiga</a:t>
            </a:r>
            <a:endParaRPr lang="en-US" dirty="0"/>
          </a:p>
        </p:txBody>
      </p:sp>
      <p:sp>
        <p:nvSpPr>
          <p:cNvPr id="13" name="Rectangle 12"/>
          <p:cNvSpPr/>
          <p:nvPr/>
        </p:nvSpPr>
        <p:spPr>
          <a:xfrm>
            <a:off x="1066800" y="4648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Teller</a:t>
            </a:r>
            <a:endParaRPr lang="en-US" dirty="0"/>
          </a:p>
        </p:txBody>
      </p:sp>
      <p:sp>
        <p:nvSpPr>
          <p:cNvPr id="14" name="Rectangle 13"/>
          <p:cNvSpPr/>
          <p:nvPr/>
        </p:nvSpPr>
        <p:spPr>
          <a:xfrm>
            <a:off x="1066800" y="5486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KotakTelor</a:t>
            </a:r>
            <a:endParaRPr lang="en-US" dirty="0"/>
          </a:p>
        </p:txBody>
      </p:sp>
      <p:sp>
        <p:nvSpPr>
          <p:cNvPr id="15" name="Rectangle 14"/>
          <p:cNvSpPr/>
          <p:nvPr/>
        </p:nvSpPr>
        <p:spPr>
          <a:xfrm>
            <a:off x="1066800" y="6324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Rumah</a:t>
            </a:r>
            <a:endParaRPr lang="en-US" dirty="0"/>
          </a:p>
        </p:txBody>
      </p:sp>
      <p:sp>
        <p:nvSpPr>
          <p:cNvPr id="16" name="Rectangle 15"/>
          <p:cNvSpPr/>
          <p:nvPr/>
        </p:nvSpPr>
        <p:spPr>
          <a:xfrm>
            <a:off x="6934200" y="1143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Istri</a:t>
            </a:r>
            <a:endParaRPr lang="en-US" dirty="0"/>
          </a:p>
        </p:txBody>
      </p:sp>
      <p:sp>
        <p:nvSpPr>
          <p:cNvPr id="17" name="Rectangle 16"/>
          <p:cNvSpPr/>
          <p:nvPr/>
        </p:nvSpPr>
        <p:spPr>
          <a:xfrm>
            <a:off x="6934200" y="5486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Telor</a:t>
            </a:r>
            <a:endParaRPr lang="en-US" dirty="0"/>
          </a:p>
        </p:txBody>
      </p:sp>
      <p:sp>
        <p:nvSpPr>
          <p:cNvPr id="19" name="Rectangle 18"/>
          <p:cNvSpPr/>
          <p:nvPr/>
        </p:nvSpPr>
        <p:spPr>
          <a:xfrm>
            <a:off x="6934200" y="4648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Pelangggan</a:t>
            </a:r>
            <a:endParaRPr lang="en-US" dirty="0"/>
          </a:p>
        </p:txBody>
      </p:sp>
      <p:sp>
        <p:nvSpPr>
          <p:cNvPr id="20" name="Rectangle 19"/>
          <p:cNvSpPr/>
          <p:nvPr/>
        </p:nvSpPr>
        <p:spPr>
          <a:xfrm>
            <a:off x="6934200" y="3657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Sudut</a:t>
            </a:r>
            <a:endParaRPr lang="en-US" dirty="0"/>
          </a:p>
        </p:txBody>
      </p:sp>
      <p:sp>
        <p:nvSpPr>
          <p:cNvPr id="21" name="Rectangle 20"/>
          <p:cNvSpPr/>
          <p:nvPr/>
        </p:nvSpPr>
        <p:spPr>
          <a:xfrm>
            <a:off x="6934200" y="2819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Pelajar</a:t>
            </a:r>
            <a:endParaRPr lang="en-US" dirty="0"/>
          </a:p>
        </p:txBody>
      </p:sp>
      <p:sp>
        <p:nvSpPr>
          <p:cNvPr id="22" name="Rectangle 21"/>
          <p:cNvSpPr/>
          <p:nvPr/>
        </p:nvSpPr>
        <p:spPr>
          <a:xfrm>
            <a:off x="6934200" y="1981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SKS</a:t>
            </a:r>
            <a:endParaRPr lang="en-US" dirty="0"/>
          </a:p>
        </p:txBody>
      </p:sp>
      <p:sp>
        <p:nvSpPr>
          <p:cNvPr id="23" name="Rectangle 22"/>
          <p:cNvSpPr/>
          <p:nvPr/>
        </p:nvSpPr>
        <p:spPr>
          <a:xfrm>
            <a:off x="6934200" y="6324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Istri</a:t>
            </a:r>
            <a:endParaRPr lang="en-US" dirty="0"/>
          </a:p>
        </p:txBody>
      </p:sp>
      <p:cxnSp>
        <p:nvCxnSpPr>
          <p:cNvPr id="25" name="Straight Connector 24"/>
          <p:cNvCxnSpPr>
            <a:stCxn id="6" idx="3"/>
            <a:endCxn id="16" idx="1"/>
          </p:cNvCxnSpPr>
          <p:nvPr/>
        </p:nvCxnSpPr>
        <p:spPr>
          <a:xfrm>
            <a:off x="2438400" y="13716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3"/>
            <a:endCxn id="22" idx="1"/>
          </p:cNvCxnSpPr>
          <p:nvPr/>
        </p:nvCxnSpPr>
        <p:spPr>
          <a:xfrm>
            <a:off x="2438400" y="22098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3"/>
            <a:endCxn id="21" idx="1"/>
          </p:cNvCxnSpPr>
          <p:nvPr/>
        </p:nvCxnSpPr>
        <p:spPr>
          <a:xfrm>
            <a:off x="2438400" y="30480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3"/>
            <a:endCxn id="20" idx="1"/>
          </p:cNvCxnSpPr>
          <p:nvPr/>
        </p:nvCxnSpPr>
        <p:spPr>
          <a:xfrm>
            <a:off x="2438400" y="38862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14600" y="4875212"/>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438400" y="57150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38400" y="6551612"/>
            <a:ext cx="449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609600" y="228600"/>
            <a:ext cx="68580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err="1" smtClean="0">
                <a:latin typeface="Calligraph421 BT" pitchFamily="66" charset="0"/>
              </a:rPr>
              <a:t>Asosiasi</a:t>
            </a:r>
            <a:r>
              <a:rPr lang="en-US" sz="3200" b="1" dirty="0" smtClean="0">
                <a:latin typeface="Calligraph421 BT" pitchFamily="66" charset="0"/>
              </a:rPr>
              <a:t> Reflexive</a:t>
            </a:r>
          </a:p>
          <a:p>
            <a:pPr>
              <a:spcBef>
                <a:spcPct val="20000"/>
              </a:spcBef>
              <a:buFont typeface="Arial" charset="0"/>
              <a:buNone/>
              <a:defRPr/>
            </a:pPr>
            <a:endParaRPr lang="en-US" sz="3200" b="1" dirty="0" smtClean="0">
              <a:latin typeface="Calligraph421 BT" pitchFamily="66" charset="0"/>
            </a:endParaRPr>
          </a:p>
          <a:p>
            <a:pPr>
              <a:spcBef>
                <a:spcPct val="20000"/>
              </a:spcBef>
              <a:buFont typeface="Arial" charset="0"/>
              <a:buNone/>
              <a:defRPr/>
            </a:pPr>
            <a:endParaRPr lang="en-US" sz="3200" b="1" dirty="0" smtClean="0">
              <a:latin typeface="Calligraph421 BT" pitchFamily="66" charset="0"/>
            </a:endParaRPr>
          </a:p>
          <a:p>
            <a:pPr>
              <a:spcBef>
                <a:spcPct val="20000"/>
              </a:spcBef>
              <a:buFont typeface="Arial" charset="0"/>
              <a:buNone/>
              <a:defRPr/>
            </a:pPr>
            <a:r>
              <a:rPr lang="en-US" sz="3200" b="1" dirty="0" smtClean="0">
                <a:latin typeface="Calligraph421 BT" pitchFamily="66" charset="0"/>
              </a:rPr>
              <a:t>				  *</a:t>
            </a:r>
          </a:p>
          <a:p>
            <a:pPr>
              <a:spcBef>
                <a:spcPct val="20000"/>
              </a:spcBef>
              <a:buFont typeface="Arial" charset="0"/>
              <a:buNone/>
              <a:defRPr/>
            </a:pPr>
            <a:endParaRPr lang="en-US" sz="3200" b="1" dirty="0" smtClean="0">
              <a:latin typeface="Calligraph421 BT" pitchFamily="66" charset="0"/>
            </a:endParaRPr>
          </a:p>
          <a:p>
            <a:pPr>
              <a:spcBef>
                <a:spcPct val="20000"/>
              </a:spcBef>
              <a:buFont typeface="Arial" charset="0"/>
              <a:buNone/>
              <a:defRPr/>
            </a:pPr>
            <a:r>
              <a:rPr lang="en-US" sz="3200" b="1" dirty="0" smtClean="0">
                <a:latin typeface="Calligraph421 BT" pitchFamily="66" charset="0"/>
              </a:rPr>
              <a:t>			 1</a:t>
            </a:r>
          </a:p>
          <a:p>
            <a:pPr>
              <a:spcBef>
                <a:spcPct val="20000"/>
              </a:spcBef>
              <a:buFont typeface="Arial" charset="0"/>
              <a:buNone/>
              <a:defRPr/>
            </a:pPr>
            <a:endParaRPr lang="en-US" sz="3200" b="1" dirty="0" smtClean="0">
              <a:latin typeface="Calligraph421 BT" pitchFamily="66" charset="0"/>
            </a:endParaRPr>
          </a:p>
          <a:p>
            <a:pPr>
              <a:spcBef>
                <a:spcPct val="20000"/>
              </a:spcBef>
              <a:buFont typeface="Arial" charset="0"/>
              <a:buNone/>
              <a:defRPr/>
            </a:pPr>
            <a:r>
              <a:rPr lang="en-US" sz="3200" b="1" dirty="0" smtClean="0">
                <a:latin typeface="Calligraph421 BT" pitchFamily="66" charset="0"/>
              </a:rPr>
              <a:t>			</a:t>
            </a:r>
            <a:r>
              <a:rPr lang="en-US" sz="3200" b="1" dirty="0" err="1" smtClean="0">
                <a:latin typeface="Calligraph421 BT" pitchFamily="66" charset="0"/>
              </a:rPr>
              <a:t>mengatur</a:t>
            </a:r>
            <a:r>
              <a:rPr lang="en-US" sz="3200" b="1" dirty="0" smtClean="0">
                <a:latin typeface="Calligraph421 BT" pitchFamily="66" charset="0"/>
              </a:rPr>
              <a:t>  </a:t>
            </a:r>
          </a:p>
        </p:txBody>
      </p:sp>
      <p:sp>
        <p:nvSpPr>
          <p:cNvPr id="18" name="Content Placeholder 21"/>
          <p:cNvSpPr txBox="1">
            <a:spLocks/>
          </p:cNvSpPr>
          <p:nvPr/>
        </p:nvSpPr>
        <p:spPr bwMode="auto">
          <a:xfrm>
            <a:off x="457200" y="1066800"/>
            <a:ext cx="8305800" cy="5638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endParaRPr lang="en-US" sz="1600" dirty="0" smtClean="0"/>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8" name="Rectangle 7"/>
          <p:cNvSpPr/>
          <p:nvPr/>
        </p:nvSpPr>
        <p:spPr>
          <a:xfrm>
            <a:off x="2590800" y="2057400"/>
            <a:ext cx="182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Orang</a:t>
            </a:r>
            <a:r>
              <a:rPr lang="en-US" dirty="0" smtClean="0"/>
              <a:t>	              </a:t>
            </a:r>
            <a:endParaRPr lang="en-US" dirty="0"/>
          </a:p>
        </p:txBody>
      </p:sp>
      <p:cxnSp>
        <p:nvCxnSpPr>
          <p:cNvPr id="11" name="Straight Connector 10"/>
          <p:cNvCxnSpPr>
            <a:stCxn id="8" idx="2"/>
          </p:cNvCxnSpPr>
          <p:nvPr/>
        </p:nvCxnSpPr>
        <p:spPr>
          <a:xfrm rot="5400000">
            <a:off x="2857500" y="37719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05200" y="44196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5257800" y="3505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3"/>
          </p:cNvCxnSpPr>
          <p:nvPr/>
        </p:nvCxnSpPr>
        <p:spPr>
          <a:xfrm rot="10800000">
            <a:off x="4419600" y="2590800"/>
            <a:ext cx="175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Action Button: Forward or Next 24">
            <a:hlinkClick r:id="" action="ppaction://hlinkshowjump?jump=nextslide" highlightClick="1"/>
          </p:cNvPr>
          <p:cNvSpPr/>
          <p:nvPr/>
        </p:nvSpPr>
        <p:spPr>
          <a:xfrm>
            <a:off x="5715000" y="4572000"/>
            <a:ext cx="381000" cy="2042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white"/>
                </a:solidFill>
              </a:rPr>
              <a:t>             </a:t>
            </a:r>
          </a:p>
        </p:txBody>
      </p:sp>
      <p:sp>
        <p:nvSpPr>
          <p:cNvPr id="5" name="Rectangle 4"/>
          <p:cNvSpPr/>
          <p:nvPr/>
        </p:nvSpPr>
        <p:spPr>
          <a:xfrm>
            <a:off x="8686800" y="5219700"/>
            <a:ext cx="457200" cy="9525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a:spAutoFit/>
          </a:bodyPr>
          <a:lstStyle/>
          <a:p>
            <a:pPr fontAlgn="auto">
              <a:spcBef>
                <a:spcPts val="0"/>
              </a:spcBef>
              <a:spcAft>
                <a:spcPts val="0"/>
              </a:spcAft>
              <a:defRPr/>
            </a:pPr>
            <a:r>
              <a:rPr lang="id-ID" sz="17000" b="1" dirty="0" smtClean="0">
                <a:solidFill>
                  <a:srgbClr val="65B131">
                    <a:alpha val="64000"/>
                  </a:srgbClr>
                </a:solidFill>
                <a:cs typeface="Arial" pitchFamily="34" charset="0"/>
              </a:rPr>
              <a:t>2</a:t>
            </a:r>
            <a:endParaRPr lang="en-US" sz="17000" b="1" dirty="0">
              <a:solidFill>
                <a:srgbClr val="65B131">
                  <a:alpha val="64000"/>
                </a:srgbClr>
              </a:solidFill>
              <a:latin typeface="+mn-lt"/>
              <a:cs typeface="Arial" pitchFamily="34" charset="0"/>
            </a:endParaRPr>
          </a:p>
        </p:txBody>
      </p:sp>
      <p:sp>
        <p:nvSpPr>
          <p:cNvPr id="8" name="Title 7"/>
          <p:cNvSpPr>
            <a:spLocks noGrp="1"/>
          </p:cNvSpPr>
          <p:nvPr>
            <p:ph type="title"/>
          </p:nvPr>
        </p:nvSpPr>
        <p:spPr>
          <a:xfrm>
            <a:off x="3000375" y="857250"/>
            <a:ext cx="5699125" cy="1079500"/>
          </a:xfrm>
        </p:spPr>
        <p:txBody>
          <a:bodyPr rtlCol="0">
            <a:noAutofit/>
          </a:bodyPr>
          <a:lstStyle/>
          <a:p>
            <a:pPr eaLnBrk="1" fontAlgn="auto" hangingPunct="1">
              <a:spcBef>
                <a:spcPts val="0"/>
              </a:spcBef>
              <a:spcAft>
                <a:spcPts val="0"/>
              </a:spcAft>
              <a:defRPr/>
            </a:pPr>
            <a:r>
              <a:rPr lang="id-ID" sz="3200" dirty="0" smtClean="0">
                <a:solidFill>
                  <a:schemeClr val="accent2">
                    <a:lumMod val="75000"/>
                  </a:schemeClr>
                </a:solidFill>
                <a:latin typeface="Calligraph421 BT" pitchFamily="66" charset="0"/>
              </a:rPr>
              <a:t>FAQ Mengenai Rekayasa Perangkat Lunak</a:t>
            </a:r>
            <a:endParaRPr lang="en-US" sz="3200" dirty="0">
              <a:solidFill>
                <a:schemeClr val="accent2">
                  <a:lumMod val="50000"/>
                </a:schemeClr>
              </a:solidFill>
              <a:latin typeface="Calligraph421 BT" pitchFamily="66" charset="0"/>
            </a:endParaRPr>
          </a:p>
        </p:txBody>
      </p:sp>
      <p:sp>
        <p:nvSpPr>
          <p:cNvPr id="10" name="Content Placeholder 21"/>
          <p:cNvSpPr txBox="1">
            <a:spLocks/>
          </p:cNvSpPr>
          <p:nvPr/>
        </p:nvSpPr>
        <p:spPr bwMode="auto">
          <a:xfrm>
            <a:off x="2928938" y="1928813"/>
            <a:ext cx="5856287" cy="4214812"/>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457200" indent="-457200">
              <a:spcBef>
                <a:spcPct val="20000"/>
              </a:spcBef>
              <a:buFont typeface="Arial" pitchFamily="34" charset="0"/>
              <a:buChar char="•"/>
              <a:defRPr/>
            </a:pPr>
            <a:r>
              <a:rPr lang="id-ID" sz="2400" dirty="0" smtClean="0">
                <a:solidFill>
                  <a:schemeClr val="accent2">
                    <a:lumMod val="75000"/>
                  </a:schemeClr>
                </a:solidFill>
                <a:latin typeface="Calligraph421 BT" pitchFamily="66" charset="0"/>
              </a:rPr>
              <a:t>Apakah Itu Unified Modeling Language ?</a:t>
            </a:r>
          </a:p>
          <a:p>
            <a:pPr marL="457200" indent="-457200">
              <a:spcBef>
                <a:spcPct val="20000"/>
              </a:spcBef>
              <a:buFont typeface="Arial" pitchFamily="34" charset="0"/>
              <a:buChar char="•"/>
              <a:defRPr/>
            </a:pPr>
            <a:r>
              <a:rPr lang="id-ID" sz="2400" dirty="0" smtClean="0">
                <a:solidFill>
                  <a:schemeClr val="accent2">
                    <a:lumMod val="75000"/>
                  </a:schemeClr>
                </a:solidFill>
                <a:latin typeface="Calligraph421 BT" pitchFamily="66" charset="0"/>
              </a:rPr>
              <a:t>Mengapa UML Penting ?</a:t>
            </a:r>
          </a:p>
          <a:p>
            <a:pPr marL="457200" indent="-457200">
              <a:spcBef>
                <a:spcPct val="20000"/>
              </a:spcBef>
              <a:buFont typeface="Arial" pitchFamily="34" charset="0"/>
              <a:buChar char="•"/>
              <a:defRPr/>
            </a:pPr>
            <a:r>
              <a:rPr lang="id-ID" sz="2400" dirty="0" smtClean="0">
                <a:solidFill>
                  <a:schemeClr val="accent2">
                    <a:lumMod val="75000"/>
                  </a:schemeClr>
                </a:solidFill>
                <a:latin typeface="Calligraph421 BT" pitchFamily="66" charset="0"/>
              </a:rPr>
              <a:t>Mengapa perlu Bekerja dengan Model dan Diagram?</a:t>
            </a:r>
          </a:p>
          <a:p>
            <a:pPr marL="457200" indent="-457200">
              <a:spcBef>
                <a:spcPct val="20000"/>
              </a:spcBef>
              <a:buFont typeface="Arial" pitchFamily="34" charset="0"/>
              <a:buChar char="•"/>
              <a:defRPr/>
            </a:pPr>
            <a:r>
              <a:rPr lang="id-ID" sz="2400" dirty="0" smtClean="0">
                <a:solidFill>
                  <a:schemeClr val="accent2">
                    <a:lumMod val="75000"/>
                  </a:schemeClr>
                </a:solidFill>
                <a:latin typeface="Calligraph421 BT" pitchFamily="66" charset="0"/>
              </a:rPr>
              <a:t>Mengapa Perlu Menggunakan Banyak Diagram?</a:t>
            </a:r>
          </a:p>
          <a:p>
            <a:pPr marL="457200" indent="-457200">
              <a:spcBef>
                <a:spcPct val="20000"/>
              </a:spcBef>
              <a:buFont typeface="Arial" pitchFamily="34" charset="0"/>
              <a:buChar char="•"/>
              <a:defRPr/>
            </a:pPr>
            <a:r>
              <a:rPr lang="id-ID" sz="2400" dirty="0" smtClean="0">
                <a:solidFill>
                  <a:schemeClr val="accent2">
                    <a:lumMod val="75000"/>
                  </a:schemeClr>
                </a:solidFill>
                <a:latin typeface="Calligraph421 BT" pitchFamily="66" charset="0"/>
              </a:rPr>
              <a:t>Apakah Dengan UML Saja Sudah Cukup?</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1"/>
          <p:cNvSpPr txBox="1">
            <a:spLocks/>
          </p:cNvSpPr>
          <p:nvPr/>
        </p:nvSpPr>
        <p:spPr bwMode="auto">
          <a:xfrm>
            <a:off x="685800" y="228600"/>
            <a:ext cx="6858000" cy="649287"/>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200" b="1" dirty="0" err="1" smtClean="0">
                <a:latin typeface="Calligraph421 BT" pitchFamily="66" charset="0"/>
              </a:rPr>
              <a:t>Generalisasi</a:t>
            </a:r>
            <a:endParaRPr lang="id-ID" sz="3200" b="1" dirty="0" smtClean="0">
              <a:latin typeface="Calligraph421 BT" pitchFamily="66" charset="0"/>
            </a:endParaRPr>
          </a:p>
        </p:txBody>
      </p:sp>
      <p:sp>
        <p:nvSpPr>
          <p:cNvPr id="18" name="Content Placeholder 21"/>
          <p:cNvSpPr txBox="1">
            <a:spLocks/>
          </p:cNvSpPr>
          <p:nvPr/>
        </p:nvSpPr>
        <p:spPr bwMode="auto">
          <a:xfrm>
            <a:off x="457200" y="1066800"/>
            <a:ext cx="8305800" cy="56388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400" b="1" dirty="0" smtClean="0"/>
              <a:t>	</a:t>
            </a:r>
          </a:p>
          <a:p>
            <a:pPr algn="just"/>
            <a:endParaRPr lang="en-US" sz="2400" b="1" dirty="0" smtClean="0"/>
          </a:p>
          <a:p>
            <a:pPr algn="just"/>
            <a:r>
              <a:rPr lang="en-US" sz="2400" b="1" dirty="0" smtClean="0"/>
              <a:t>	</a:t>
            </a:r>
            <a:r>
              <a:rPr lang="en-US" sz="2400" dirty="0" err="1" smtClean="0"/>
              <a:t>Generalisasi</a:t>
            </a:r>
            <a:r>
              <a:rPr lang="en-US" sz="2400" dirty="0" smtClean="0"/>
              <a:t> </a:t>
            </a:r>
            <a:r>
              <a:rPr lang="en-US" sz="2400" dirty="0" err="1" smtClean="0"/>
              <a:t>di</a:t>
            </a:r>
            <a:r>
              <a:rPr lang="en-US" sz="2400" dirty="0" smtClean="0"/>
              <a:t> OO </a:t>
            </a:r>
            <a:r>
              <a:rPr lang="en-US" sz="2400" dirty="0" err="1" smtClean="0"/>
              <a:t>digunakan</a:t>
            </a:r>
            <a:r>
              <a:rPr lang="en-US" sz="2400" dirty="0" smtClean="0"/>
              <a:t> </a:t>
            </a:r>
            <a:r>
              <a:rPr lang="en-US" sz="2400" dirty="0" err="1" smtClean="0"/>
              <a:t>untuk</a:t>
            </a:r>
            <a:r>
              <a:rPr lang="en-US" sz="2400" dirty="0" smtClean="0"/>
              <a:t> </a:t>
            </a:r>
            <a:r>
              <a:rPr lang="en-US" sz="2400" dirty="0" err="1" smtClean="0"/>
              <a:t>menjelaskan</a:t>
            </a:r>
            <a:r>
              <a:rPr lang="en-US" sz="2400" dirty="0" smtClean="0"/>
              <a:t> </a:t>
            </a:r>
            <a:r>
              <a:rPr lang="en-US" sz="2400" dirty="0" err="1" smtClean="0"/>
              <a:t>hubungan</a:t>
            </a:r>
            <a:r>
              <a:rPr lang="en-US" sz="2400" dirty="0" smtClean="0"/>
              <a:t> </a:t>
            </a:r>
            <a:r>
              <a:rPr lang="en-US" sz="2400" dirty="0" err="1" smtClean="0"/>
              <a:t>kesamaan</a:t>
            </a:r>
            <a:r>
              <a:rPr lang="en-US" sz="2400" dirty="0" smtClean="0"/>
              <a:t> </a:t>
            </a:r>
            <a:r>
              <a:rPr lang="en-US" sz="2400" dirty="0" err="1" smtClean="0"/>
              <a:t>diantara</a:t>
            </a:r>
            <a:r>
              <a:rPr lang="en-US" sz="2400" dirty="0" smtClean="0"/>
              <a:t> class. </a:t>
            </a:r>
            <a:r>
              <a:rPr lang="en-US" sz="2400" dirty="0" err="1" smtClean="0"/>
              <a:t>Obyek-obyek</a:t>
            </a:r>
            <a:r>
              <a:rPr lang="en-US" sz="2400" dirty="0" smtClean="0"/>
              <a:t> class </a:t>
            </a:r>
            <a:r>
              <a:rPr lang="en-US" sz="2400" dirty="0" err="1" smtClean="0"/>
              <a:t>bisa</a:t>
            </a:r>
            <a:r>
              <a:rPr lang="en-US" sz="2400" dirty="0" smtClean="0"/>
              <a:t> </a:t>
            </a:r>
            <a:r>
              <a:rPr lang="en-US" sz="2400" dirty="0" err="1" smtClean="0"/>
              <a:t>diatur</a:t>
            </a:r>
            <a:r>
              <a:rPr lang="en-US" sz="2400" dirty="0" smtClean="0"/>
              <a:t> </a:t>
            </a:r>
            <a:r>
              <a:rPr lang="en-US" sz="2400" dirty="0" err="1" smtClean="0"/>
              <a:t>secara</a:t>
            </a:r>
            <a:r>
              <a:rPr lang="en-US" sz="2400" dirty="0" smtClean="0"/>
              <a:t> </a:t>
            </a:r>
            <a:r>
              <a:rPr lang="en-US" sz="2400" dirty="0" err="1" smtClean="0"/>
              <a:t>hirarkis</a:t>
            </a:r>
            <a:r>
              <a:rPr lang="en-US" sz="2400" dirty="0" smtClean="0"/>
              <a:t>. </a:t>
            </a:r>
            <a:r>
              <a:rPr lang="en-US" sz="2400" dirty="0" err="1" smtClean="0"/>
              <a:t>Manfaatnya</a:t>
            </a:r>
            <a:r>
              <a:rPr lang="en-US" sz="2400" dirty="0" smtClean="0"/>
              <a:t> </a:t>
            </a:r>
            <a:r>
              <a:rPr lang="en-US" sz="2400" dirty="0" err="1" smtClean="0"/>
              <a:t>adalah</a:t>
            </a:r>
            <a:r>
              <a:rPr lang="en-US" sz="2400" dirty="0" smtClean="0"/>
              <a:t> </a:t>
            </a:r>
            <a:r>
              <a:rPr lang="en-US" sz="2400" dirty="0" err="1" smtClean="0"/>
              <a:t>bisa</a:t>
            </a:r>
            <a:r>
              <a:rPr lang="en-US" sz="2400" dirty="0" smtClean="0"/>
              <a:t> </a:t>
            </a:r>
            <a:r>
              <a:rPr lang="en-US" sz="2400" dirty="0" err="1" smtClean="0"/>
              <a:t>menampilkan</a:t>
            </a:r>
            <a:r>
              <a:rPr lang="en-US" sz="2400" dirty="0" smtClean="0"/>
              <a:t> </a:t>
            </a:r>
            <a:r>
              <a:rPr lang="en-US" sz="2400" dirty="0" err="1" smtClean="0"/>
              <a:t>aspek-aspek</a:t>
            </a:r>
            <a:r>
              <a:rPr lang="en-US" sz="2400" dirty="0" smtClean="0"/>
              <a:t> </a:t>
            </a:r>
            <a:r>
              <a:rPr lang="en-US" sz="2400" dirty="0" err="1" smtClean="0"/>
              <a:t>perbedaan</a:t>
            </a:r>
            <a:r>
              <a:rPr lang="en-US" sz="2400" dirty="0" smtClean="0"/>
              <a:t> </a:t>
            </a:r>
            <a:r>
              <a:rPr lang="en-US" sz="2400" dirty="0" err="1" smtClean="0"/>
              <a:t>dari</a:t>
            </a:r>
            <a:r>
              <a:rPr lang="en-US" sz="2400" dirty="0" smtClean="0"/>
              <a:t> </a:t>
            </a:r>
            <a:r>
              <a:rPr lang="en-US" sz="2400" dirty="0" err="1" smtClean="0"/>
              <a:t>kondisi</a:t>
            </a:r>
            <a:r>
              <a:rPr lang="en-US" sz="2400" dirty="0" smtClean="0"/>
              <a:t> </a:t>
            </a:r>
            <a:r>
              <a:rPr lang="en-US" sz="2400" dirty="0" err="1" smtClean="0"/>
              <a:t>nyata</a:t>
            </a:r>
            <a:r>
              <a:rPr lang="en-US" sz="2400" dirty="0" smtClean="0"/>
              <a:t> yang </a:t>
            </a:r>
            <a:r>
              <a:rPr lang="en-US" sz="2400" dirty="0" err="1" smtClean="0"/>
              <a:t>bisa</a:t>
            </a:r>
            <a:r>
              <a:rPr lang="en-US" sz="2400" dirty="0" smtClean="0"/>
              <a:t> </a:t>
            </a:r>
            <a:r>
              <a:rPr lang="en-US" sz="2400" dirty="0" err="1" smtClean="0"/>
              <a:t>dipahami</a:t>
            </a:r>
            <a:r>
              <a:rPr lang="en-US" sz="2400" dirty="0" smtClean="0"/>
              <a:t>. </a:t>
            </a:r>
            <a:r>
              <a:rPr lang="en-US" sz="2400" dirty="0" err="1" smtClean="0"/>
              <a:t>Dengan</a:t>
            </a:r>
            <a:r>
              <a:rPr lang="en-US" sz="2400" dirty="0" smtClean="0"/>
              <a:t> </a:t>
            </a:r>
            <a:r>
              <a:rPr lang="en-US" sz="2400" dirty="0" err="1" smtClean="0"/>
              <a:t>menggunakan</a:t>
            </a:r>
            <a:r>
              <a:rPr lang="en-US" sz="2400" dirty="0" smtClean="0"/>
              <a:t> </a:t>
            </a:r>
            <a:r>
              <a:rPr lang="en-US" sz="2400" dirty="0" err="1" smtClean="0"/>
              <a:t>generalisasi</a:t>
            </a:r>
            <a:r>
              <a:rPr lang="en-US" sz="2400" dirty="0" smtClean="0"/>
              <a:t> </a:t>
            </a:r>
            <a:r>
              <a:rPr lang="en-US" sz="2400" dirty="0" err="1" smtClean="0"/>
              <a:t>bisa</a:t>
            </a:r>
            <a:r>
              <a:rPr lang="en-US" sz="2400" dirty="0" smtClean="0"/>
              <a:t> </a:t>
            </a:r>
            <a:r>
              <a:rPr lang="en-US" sz="2400" dirty="0" err="1" smtClean="0"/>
              <a:t>dibangun</a:t>
            </a:r>
            <a:r>
              <a:rPr lang="en-US" sz="2400" dirty="0" smtClean="0"/>
              <a:t> </a:t>
            </a:r>
            <a:r>
              <a:rPr lang="en-US" sz="2400" dirty="0" err="1" smtClean="0"/>
              <a:t>struktur</a:t>
            </a:r>
            <a:r>
              <a:rPr lang="en-US" sz="2400" dirty="0" smtClean="0"/>
              <a:t> </a:t>
            </a:r>
            <a:r>
              <a:rPr lang="en-US" sz="2400" dirty="0" err="1" smtClean="0"/>
              <a:t>logis</a:t>
            </a:r>
            <a:r>
              <a:rPr lang="en-US" sz="2400" dirty="0" smtClean="0"/>
              <a:t> yang </a:t>
            </a:r>
            <a:r>
              <a:rPr lang="en-US" sz="2400" dirty="0" err="1" smtClean="0"/>
              <a:t>bisa</a:t>
            </a:r>
            <a:r>
              <a:rPr lang="en-US" sz="2400" dirty="0" smtClean="0"/>
              <a:t> </a:t>
            </a:r>
            <a:r>
              <a:rPr lang="en-US" sz="2400" dirty="0" err="1" smtClean="0"/>
              <a:t>menampilkan</a:t>
            </a:r>
            <a:r>
              <a:rPr lang="en-US" sz="2400" dirty="0" smtClean="0"/>
              <a:t> </a:t>
            </a:r>
            <a:r>
              <a:rPr lang="en-US" sz="2400" dirty="0" err="1" smtClean="0"/>
              <a:t>derajat</a:t>
            </a:r>
            <a:r>
              <a:rPr lang="en-US" sz="2400" dirty="0" smtClean="0"/>
              <a:t> </a:t>
            </a:r>
            <a:r>
              <a:rPr lang="en-US" sz="2400" dirty="0" err="1" smtClean="0"/>
              <a:t>kesamaan</a:t>
            </a:r>
            <a:r>
              <a:rPr lang="en-US" sz="2400" dirty="0" smtClean="0"/>
              <a:t> </a:t>
            </a:r>
            <a:r>
              <a:rPr lang="en-US" sz="2400" dirty="0" err="1" smtClean="0"/>
              <a:t>atau</a:t>
            </a:r>
            <a:r>
              <a:rPr lang="en-US" sz="2400" dirty="0" smtClean="0"/>
              <a:t> </a:t>
            </a:r>
            <a:r>
              <a:rPr lang="en-US" sz="2400" dirty="0" err="1" smtClean="0"/>
              <a:t>perbedaan</a:t>
            </a:r>
            <a:r>
              <a:rPr lang="en-US" sz="2400" dirty="0" smtClean="0"/>
              <a:t> class-class.</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1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1"/>
          <p:cNvSpPr txBox="1">
            <a:spLocks/>
          </p:cNvSpPr>
          <p:nvPr/>
        </p:nvSpPr>
        <p:spPr bwMode="auto">
          <a:xfrm>
            <a:off x="457200" y="609600"/>
            <a:ext cx="8305800" cy="6096000"/>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lvl="0"/>
            <a:endParaRPr lang="en-US" sz="2400" dirty="0" smtClean="0">
              <a:latin typeface="Times New Roman" pitchFamily="18" charset="0"/>
              <a:cs typeface="Times New Roman" pitchFamily="18" charset="0"/>
            </a:endParaRPr>
          </a:p>
          <a:p>
            <a:r>
              <a:rPr lang="en-GB" sz="3200" b="1" dirty="0" smtClean="0"/>
              <a:t> </a:t>
            </a:r>
            <a:endParaRPr lang="en-US" sz="3200" dirty="0" smtClean="0"/>
          </a:p>
          <a:p>
            <a:pPr>
              <a:spcBef>
                <a:spcPct val="20000"/>
              </a:spcBef>
              <a:buFont typeface="Arial" charset="0"/>
              <a:buNone/>
              <a:defRPr/>
            </a:pPr>
            <a:endParaRPr lang="id-ID" sz="3200" b="1" dirty="0" smtClean="0">
              <a:latin typeface="Calligraph421 BT" pitchFamily="66" charset="0"/>
            </a:endParaRPr>
          </a:p>
        </p:txBody>
      </p:sp>
      <p:sp>
        <p:nvSpPr>
          <p:cNvPr id="4" name="Rectangle 3"/>
          <p:cNvSpPr/>
          <p:nvPr/>
        </p:nvSpPr>
        <p:spPr>
          <a:xfrm>
            <a:off x="3200400" y="685800"/>
            <a:ext cx="259435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Karyawan</a:t>
            </a:r>
            <a:endParaRPr lang="en-US" dirty="0"/>
          </a:p>
        </p:txBody>
      </p:sp>
      <p:sp>
        <p:nvSpPr>
          <p:cNvPr id="5" name="Rectangle 4"/>
          <p:cNvSpPr/>
          <p:nvPr/>
        </p:nvSpPr>
        <p:spPr>
          <a:xfrm>
            <a:off x="3200400" y="1447800"/>
            <a:ext cx="2605284"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nip</a:t>
            </a:r>
          </a:p>
          <a:p>
            <a:pPr algn="ctr"/>
            <a:r>
              <a:rPr lang="en-US" dirty="0" err="1" smtClean="0"/>
              <a:t>nama</a:t>
            </a:r>
            <a:endParaRPr lang="en-US" dirty="0" smtClean="0"/>
          </a:p>
          <a:p>
            <a:pPr algn="ctr"/>
            <a:r>
              <a:rPr lang="en-US" dirty="0" err="1" smtClean="0"/>
              <a:t>tanggalLahir</a:t>
            </a:r>
            <a:endParaRPr lang="en-US" dirty="0" smtClean="0"/>
          </a:p>
          <a:p>
            <a:pPr algn="ctr"/>
            <a:r>
              <a:rPr lang="en-US" dirty="0" err="1" smtClean="0"/>
              <a:t>tanggalMasuk</a:t>
            </a: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9" name="Rectangle 8"/>
          <p:cNvSpPr/>
          <p:nvPr/>
        </p:nvSpPr>
        <p:spPr>
          <a:xfrm>
            <a:off x="1219200" y="4419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KaryawanTetap</a:t>
            </a:r>
            <a:endParaRPr lang="en-US" dirty="0"/>
          </a:p>
        </p:txBody>
      </p:sp>
      <p:sp>
        <p:nvSpPr>
          <p:cNvPr id="10" name="Rectangle 9"/>
          <p:cNvSpPr/>
          <p:nvPr/>
        </p:nvSpPr>
        <p:spPr>
          <a:xfrm>
            <a:off x="1219200" y="4876800"/>
            <a:ext cx="1600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gajiBulanan</a:t>
            </a:r>
            <a:endParaRPr lang="en-US" dirty="0"/>
          </a:p>
        </p:txBody>
      </p:sp>
      <p:sp>
        <p:nvSpPr>
          <p:cNvPr id="11" name="Rectangle 10"/>
          <p:cNvSpPr/>
          <p:nvPr/>
        </p:nvSpPr>
        <p:spPr>
          <a:xfrm>
            <a:off x="6172200" y="44196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KaryawanHarian</a:t>
            </a:r>
            <a:endParaRPr lang="en-US" dirty="0"/>
          </a:p>
        </p:txBody>
      </p:sp>
      <p:sp>
        <p:nvSpPr>
          <p:cNvPr id="12" name="Rectangle 11"/>
          <p:cNvSpPr/>
          <p:nvPr/>
        </p:nvSpPr>
        <p:spPr>
          <a:xfrm>
            <a:off x="6172200" y="4876800"/>
            <a:ext cx="1752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upahKerja</a:t>
            </a:r>
            <a:endParaRPr lang="en-US" dirty="0" smtClean="0"/>
          </a:p>
          <a:p>
            <a:pPr algn="ctr"/>
            <a:r>
              <a:rPr lang="en-US" dirty="0" err="1" smtClean="0"/>
              <a:t>jumlaHariKerja</a:t>
            </a:r>
            <a:endParaRPr lang="en-US" dirty="0"/>
          </a:p>
        </p:txBody>
      </p:sp>
      <p:cxnSp>
        <p:nvCxnSpPr>
          <p:cNvPr id="20" name="Shape 19"/>
          <p:cNvCxnSpPr>
            <a:stCxn id="9" idx="0"/>
          </p:cNvCxnSpPr>
          <p:nvPr/>
        </p:nvCxnSpPr>
        <p:spPr>
          <a:xfrm rot="5400000" flipH="1" flipV="1">
            <a:off x="4400550" y="1733550"/>
            <a:ext cx="304800" cy="5067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0"/>
          </p:cNvCxnSpPr>
          <p:nvPr/>
        </p:nvCxnSpPr>
        <p:spPr>
          <a:xfrm rot="16200000" flipV="1">
            <a:off x="6915150" y="4286250"/>
            <a:ext cx="228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Up Arrow 30"/>
          <p:cNvSpPr/>
          <p:nvPr/>
        </p:nvSpPr>
        <p:spPr>
          <a:xfrm>
            <a:off x="4267200" y="3200400"/>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1600200" y="990600"/>
            <a:ext cx="7342187" cy="761999"/>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4800" b="1" dirty="0" smtClean="0">
                <a:latin typeface="Bookman Old Style" pitchFamily="18" charset="0"/>
              </a:rPr>
              <a:t>SEQUENCE DIAGRAM</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53" name="Title 4"/>
          <p:cNvSpPr txBox="1">
            <a:spLocks/>
          </p:cNvSpPr>
          <p:nvPr/>
        </p:nvSpPr>
        <p:spPr>
          <a:xfrm>
            <a:off x="35496" y="188640"/>
            <a:ext cx="8956652" cy="576064"/>
          </a:xfrm>
          <a:prstGeom prst="rect">
            <a:avLst/>
          </a:prstGeom>
          <a:extLst>
            <a:ext uri="{909E8E84-426E-40DD-AFC4-6F175D3DCCD1}"/>
            <a:ext uri="{91240B29-F687-4F45-9708-019B960494DF}"/>
          </a:extLst>
        </p:spPr>
        <p:txBody>
          <a:bodyPr rtlCol="0">
            <a:no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id-ID"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KKKF52120– rekayasa perangkat lunak </a:t>
            </a:r>
            <a:r>
              <a:rPr kumimoji="0" lang="en-US"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II (UML)</a:t>
            </a:r>
            <a:endParaRPr kumimoji="0" lang="en-US" sz="2000" b="0" i="0" u="none" strike="noStrike" kern="1200" cap="none" spc="0" normalizeH="0" baseline="0" noProof="0" dirty="0">
              <a:ln>
                <a:noFill/>
              </a:ln>
              <a:solidFill>
                <a:schemeClr val="accent2">
                  <a:lumMod val="75000"/>
                </a:schemeClr>
              </a:solidFill>
              <a:effectLst/>
              <a:uLnTx/>
              <a:uFillTx/>
              <a:latin typeface="Calligraph421 BT" pitchFamily="66" charset="0"/>
              <a:ea typeface="+mj-ea"/>
              <a:cs typeface="+mj-cs"/>
            </a:endParaRPr>
          </a:p>
        </p:txBody>
      </p:sp>
      <p:pic>
        <p:nvPicPr>
          <p:cNvPr id="55" name="Picture 54"/>
          <p:cNvPicPr>
            <a:picLocks noChangeAspect="1"/>
          </p:cNvPicPr>
          <p:nvPr/>
        </p:nvPicPr>
        <p:blipFill>
          <a:blip r:embed="rId4">
            <a:extLst>
              <a:ext uri="{28A0092B-C50C-407E-A947-70E740481C1C}"/>
            </a:extLst>
          </a:blip>
          <a:stretch>
            <a:fillRect/>
          </a:stretch>
        </p:blipFill>
        <p:spPr>
          <a:xfrm>
            <a:off x="154572" y="1916831"/>
            <a:ext cx="3610672" cy="208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Autofit/>
          </a:bodyPr>
          <a:lstStyle/>
          <a:p>
            <a:pPr algn="just">
              <a:buNone/>
            </a:pP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Interaksi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interaction diagram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memodelkan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interaksi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proses</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interaksi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memperlihatkan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interaksi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memuat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himpunan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relasi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terjadi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antar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tersebut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termasuk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juga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bagaimana</a:t>
            </a:r>
            <a:r>
              <a:rPr lang="en-US" sz="2400" dirty="0" smtClean="0">
                <a:latin typeface="Times New Roman" pitchFamily="18" charset="0"/>
                <a:cs typeface="Times New Roman" pitchFamily="18" charset="0"/>
              </a:rPr>
              <a:t> message </a:t>
            </a:r>
            <a:r>
              <a:rPr lang="en-US" sz="2400" dirty="0" err="1" smtClean="0">
                <a:latin typeface="Times New Roman" pitchFamily="18" charset="0"/>
                <a:cs typeface="Times New Roman" pitchFamily="18" charset="0"/>
              </a:rPr>
              <a:t>mengalir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diantara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interaksi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terdiri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dua</a:t>
            </a: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sequence diagram </a:t>
            </a:r>
            <a:r>
              <a:rPr lang="en-US" sz="2400" b="1" dirty="0" err="1" smtClean="0">
                <a:latin typeface="Times New Roman" pitchFamily="18" charset="0"/>
                <a:cs typeface="Times New Roman" pitchFamily="18" charset="0"/>
              </a:rPr>
              <a:t>dan</a:t>
            </a:r>
            <a:r>
              <a:rPr lang="en-US" sz="2400" b="1" dirty="0" smtClean="0">
                <a:latin typeface="Times New Roman" pitchFamily="18" charset="0"/>
                <a:cs typeface="Times New Roman" pitchFamily="18" charset="0"/>
              </a:rPr>
              <a:t> collaboration diagram</a:t>
            </a:r>
            <a:r>
              <a:rPr lang="en-US" sz="2400" dirty="0" smtClean="0">
                <a:latin typeface="Times New Roman" pitchFamily="18" charset="0"/>
                <a:cs typeface="Times New Roman" pitchFamily="18" charset="0"/>
              </a:rPr>
              <a:t>. Sequence diagram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urutan</a:t>
            </a:r>
            <a:r>
              <a:rPr lang="en-US" sz="2400" dirty="0" smtClean="0">
                <a:latin typeface="Times New Roman" pitchFamily="18" charset="0"/>
                <a:cs typeface="Times New Roman" pitchFamily="18" charset="0"/>
              </a:rPr>
              <a:t> even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waktu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pesan</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terjadi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antar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sedangkan</a:t>
            </a:r>
            <a:r>
              <a:rPr lang="en-US" sz="2400" dirty="0" smtClean="0">
                <a:latin typeface="Times New Roman" pitchFamily="18" charset="0"/>
                <a:cs typeface="Times New Roman" pitchFamily="18" charset="0"/>
              </a:rPr>
              <a:t> collaboration diagram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bagaimana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terkoneksi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secara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statik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penekanan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organisasi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struktural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objek-objek</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mengirim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menerima</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l"/>
            <a:r>
              <a:rPr lang="en-US" sz="3200" b="1" dirty="0" err="1" smtClean="0"/>
              <a:t>Pengertian</a:t>
            </a:r>
            <a:r>
              <a:rPr lang="en-US" sz="3200" b="1" dirty="0" smtClean="0"/>
              <a:t> Diagram </a:t>
            </a:r>
            <a:r>
              <a:rPr lang="en-US" sz="3200" b="1" dirty="0" err="1" smtClean="0"/>
              <a:t>Urutan</a:t>
            </a:r>
            <a:endParaRPr lang="en-US" sz="3200" b="1"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lgn="just">
              <a:buNone/>
            </a:pPr>
            <a:r>
              <a:rPr lang="en-US" sz="2400" dirty="0" smtClean="0">
                <a:latin typeface="Times New Roman" pitchFamily="18" charset="0"/>
                <a:cs typeface="Times New Roman" pitchFamily="18" charset="0"/>
              </a:rPr>
              <a:t>		Diagram </a:t>
            </a:r>
            <a:r>
              <a:rPr lang="en-US" sz="2400" dirty="0" err="1" smtClean="0">
                <a:latin typeface="Times New Roman" pitchFamily="18" charset="0"/>
                <a:cs typeface="Times New Roman" pitchFamily="18" charset="0"/>
              </a:rPr>
              <a:t>sekuen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kelakuan</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prilaku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mendeskripsikan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waktu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hidup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message yang </a:t>
            </a:r>
            <a:r>
              <a:rPr lang="en-US" sz="2400" dirty="0" err="1" smtClean="0">
                <a:latin typeface="Times New Roman" pitchFamily="18" charset="0"/>
                <a:cs typeface="Times New Roman" pitchFamily="18" charset="0"/>
              </a:rPr>
              <a:t>dikirimkan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diterima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antar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Oleh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karna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sequence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harus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diketahui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objek-objek</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terlibat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use case </a:t>
            </a:r>
            <a:r>
              <a:rPr lang="en-US" sz="2400" dirty="0" err="1" smtClean="0">
                <a:latin typeface="Times New Roman" pitchFamily="18" charset="0"/>
                <a:cs typeface="Times New Roman" pitchFamily="18" charset="0"/>
              </a:rPr>
              <a:t>beserta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metode-metode</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dimiliki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kelas</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diinstansikan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Banyaknya</a:t>
            </a:r>
            <a:r>
              <a:rPr lang="en-US" sz="2400" dirty="0" smtClean="0">
                <a:latin typeface="Times New Roman" pitchFamily="18" charset="0"/>
                <a:cs typeface="Times New Roman" pitchFamily="18" charset="0"/>
              </a:rPr>
              <a:t> diagram sequence yang </a:t>
            </a:r>
            <a:r>
              <a:rPr lang="en-US" sz="2400" dirty="0" err="1" smtClean="0">
                <a:latin typeface="Times New Roman" pitchFamily="18" charset="0"/>
                <a:cs typeface="Times New Roman" pitchFamily="18" charset="0"/>
              </a:rPr>
              <a:t>harus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digambar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pendefinisian</a:t>
            </a:r>
            <a:r>
              <a:rPr lang="en-US" sz="2400" dirty="0" smtClean="0">
                <a:latin typeface="Times New Roman" pitchFamily="18" charset="0"/>
                <a:cs typeface="Times New Roman" pitchFamily="18" charset="0"/>
              </a:rPr>
              <a:t> use case yang </a:t>
            </a:r>
            <a:r>
              <a:rPr lang="en-US" sz="2400" dirty="0" err="1" smtClean="0">
                <a:latin typeface="Times New Roman" pitchFamily="18" charset="0"/>
                <a:cs typeface="Times New Roman" pitchFamily="18" charset="0"/>
              </a:rPr>
              <a:t>memiliki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proses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sendiri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penting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semua</a:t>
            </a:r>
            <a:r>
              <a:rPr lang="en-US" sz="2400" dirty="0" smtClean="0">
                <a:latin typeface="Times New Roman" pitchFamily="18" charset="0"/>
                <a:cs typeface="Times New Roman" pitchFamily="18" charset="0"/>
              </a:rPr>
              <a:t> use case yang </a:t>
            </a:r>
            <a:r>
              <a:rPr lang="en-US" sz="2400" dirty="0" err="1" smtClean="0">
                <a:latin typeface="Times New Roman" pitchFamily="18" charset="0"/>
                <a:cs typeface="Times New Roman" pitchFamily="18" charset="0"/>
              </a:rPr>
              <a:t>telah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didefinisikan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interaksi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jalannya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pesan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dicakup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diagram sequence </a:t>
            </a:r>
            <a:r>
              <a:rPr lang="en-US" sz="2400" dirty="0" err="1" smtClean="0">
                <a:latin typeface="Times New Roman" pitchFamily="18" charset="0"/>
                <a:cs typeface="Times New Roman" pitchFamily="18" charset="0"/>
              </a:rPr>
              <a:t>sehingga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semakin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use case yang </a:t>
            </a:r>
            <a:r>
              <a:rPr lang="en-US" sz="2400" dirty="0" err="1" smtClean="0">
                <a:latin typeface="Times New Roman" pitchFamily="18" charset="0"/>
                <a:cs typeface="Times New Roman" pitchFamily="18" charset="0"/>
              </a:rPr>
              <a:t>didefinisikan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diagram sequence yang </a:t>
            </a:r>
            <a:r>
              <a:rPr lang="en-US" sz="2400" dirty="0" err="1" smtClean="0">
                <a:latin typeface="Times New Roman" pitchFamily="18" charset="0"/>
                <a:cs typeface="Times New Roman" pitchFamily="18" charset="0"/>
              </a:rPr>
              <a:t>harus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dibuat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juga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semakin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Menurut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Munawar</a:t>
            </a:r>
            <a:r>
              <a:rPr lang="en-US" sz="2400" dirty="0" smtClean="0">
                <a:latin typeface="Times New Roman" pitchFamily="18" charset="0"/>
                <a:cs typeface="Times New Roman" pitchFamily="18" charset="0"/>
              </a:rPr>
              <a:t> (2005) </a:t>
            </a:r>
            <a:r>
              <a:rPr lang="id-ID" sz="2400" i="1" dirty="0" smtClean="0">
                <a:latin typeface="Times New Roman" pitchFamily="18" charset="0"/>
                <a:cs typeface="Times New Roman" pitchFamily="18" charset="0"/>
              </a:rPr>
              <a:t>Sequence</a:t>
            </a:r>
            <a:r>
              <a:rPr lang="id-ID" sz="2400" dirty="0" smtClean="0">
                <a:latin typeface="Times New Roman" pitchFamily="18" charset="0"/>
                <a:cs typeface="Times New Roman" pitchFamily="18" charset="0"/>
              </a:rPr>
              <a:t> diagram menggambarkan interaksi antar objek di dalam dan di sekitar sistem (termasuk pengguna, </a:t>
            </a:r>
            <a:r>
              <a:rPr lang="id-ID" sz="2400" i="1" dirty="0" smtClean="0">
                <a:latin typeface="Times New Roman" pitchFamily="18" charset="0"/>
                <a:cs typeface="Times New Roman" pitchFamily="18" charset="0"/>
              </a:rPr>
              <a:t>display</a:t>
            </a:r>
            <a:r>
              <a:rPr lang="id-ID" sz="2400" dirty="0" smtClean="0">
                <a:latin typeface="Times New Roman" pitchFamily="18" charset="0"/>
                <a:cs typeface="Times New Roman" pitchFamily="18" charset="0"/>
              </a:rPr>
              <a:t>, dan sebagainya) berupa </a:t>
            </a:r>
            <a:r>
              <a:rPr lang="id-ID" sz="2400" i="1" dirty="0" smtClean="0">
                <a:latin typeface="Times New Roman" pitchFamily="18" charset="0"/>
                <a:cs typeface="Times New Roman" pitchFamily="18" charset="0"/>
              </a:rPr>
              <a:t>message</a:t>
            </a:r>
            <a:r>
              <a:rPr lang="id-ID" sz="2400" dirty="0" smtClean="0">
                <a:latin typeface="Times New Roman" pitchFamily="18" charset="0"/>
                <a:cs typeface="Times New Roman" pitchFamily="18" charset="0"/>
              </a:rPr>
              <a:t> yang digambarkan terhadap waktu. </a:t>
            </a:r>
            <a:r>
              <a:rPr lang="id-ID" sz="2400" i="1" dirty="0" smtClean="0">
                <a:latin typeface="Times New Roman" pitchFamily="18" charset="0"/>
                <a:cs typeface="Times New Roman" pitchFamily="18" charset="0"/>
              </a:rPr>
              <a:t>Sequence</a:t>
            </a:r>
            <a:r>
              <a:rPr lang="id-ID" sz="2400" dirty="0" smtClean="0">
                <a:latin typeface="Times New Roman" pitchFamily="18" charset="0"/>
                <a:cs typeface="Times New Roman" pitchFamily="18" charset="0"/>
              </a:rPr>
              <a:t> diagram terdiri atar dimensi vertikal (waktu) dan dimensi horizontal (objek-objek yang terkait).</a:t>
            </a:r>
            <a:endParaRPr lang="en-US" sz="2400" dirty="0" smtClean="0">
              <a:latin typeface="Times New Roman" pitchFamily="18" charset="0"/>
              <a:cs typeface="Times New Roman" pitchFamily="18" charset="0"/>
            </a:endParaRPr>
          </a:p>
          <a:p>
            <a:pPr algn="just">
              <a:buNone/>
            </a:pPr>
            <a:r>
              <a:rPr lang="en-US" sz="2400" i="1" dirty="0" smtClean="0"/>
              <a:t>		</a:t>
            </a:r>
            <a:r>
              <a:rPr lang="id-ID" sz="2400" i="1" dirty="0" smtClean="0">
                <a:latin typeface="Times New Roman" pitchFamily="18" charset="0"/>
                <a:cs typeface="Times New Roman" pitchFamily="18" charset="0"/>
              </a:rPr>
              <a:t>Sequence</a:t>
            </a:r>
            <a:r>
              <a:rPr lang="id-ID" sz="2400" dirty="0" smtClean="0">
                <a:latin typeface="Times New Roman" pitchFamily="18" charset="0"/>
                <a:cs typeface="Times New Roman" pitchFamily="18" charset="0"/>
              </a:rPr>
              <a:t> diagram biasa digunakan untuk menggambarkan skenario atau rangkaian langkah-langkah yang dilakukan sebagai</a:t>
            </a:r>
            <a:r>
              <a:rPr lang="id-ID" sz="2400" i="1" dirty="0" smtClean="0">
                <a:latin typeface="Times New Roman" pitchFamily="18" charset="0"/>
                <a:cs typeface="Times New Roman" pitchFamily="18" charset="0"/>
              </a:rPr>
              <a:t> respons</a:t>
            </a:r>
            <a:r>
              <a:rPr lang="id-ID" sz="2400" dirty="0" smtClean="0">
                <a:latin typeface="Times New Roman" pitchFamily="18" charset="0"/>
                <a:cs typeface="Times New Roman" pitchFamily="18" charset="0"/>
              </a:rPr>
              <a:t> dari sebuah event untuk menghasilkan </a:t>
            </a:r>
            <a:r>
              <a:rPr lang="id-ID" sz="2400" i="1" dirty="0" smtClean="0">
                <a:latin typeface="Times New Roman" pitchFamily="18" charset="0"/>
                <a:cs typeface="Times New Roman" pitchFamily="18" charset="0"/>
              </a:rPr>
              <a:t>output</a:t>
            </a:r>
            <a:r>
              <a:rPr lang="id-ID" sz="2400" dirty="0" smtClean="0">
                <a:latin typeface="Times New Roman" pitchFamily="18" charset="0"/>
                <a:cs typeface="Times New Roman" pitchFamily="18" charset="0"/>
              </a:rPr>
              <a:t> tertentu. Diawali dari apa yang men-</a:t>
            </a:r>
            <a:r>
              <a:rPr lang="id-ID" sz="2400" i="1" dirty="0" smtClean="0">
                <a:latin typeface="Times New Roman" pitchFamily="18" charset="0"/>
                <a:cs typeface="Times New Roman" pitchFamily="18" charset="0"/>
              </a:rPr>
              <a:t>trigger</a:t>
            </a:r>
            <a:r>
              <a:rPr lang="id-ID" sz="2400" dirty="0" smtClean="0">
                <a:latin typeface="Times New Roman" pitchFamily="18" charset="0"/>
                <a:cs typeface="Times New Roman" pitchFamily="18" charset="0"/>
              </a:rPr>
              <a:t> aktivitas tersebut, proses dan perubahan apa saja yang terjadi secara internal dan</a:t>
            </a:r>
            <a:r>
              <a:rPr lang="id-ID" sz="2400" i="1" dirty="0" smtClean="0">
                <a:latin typeface="Times New Roman" pitchFamily="18" charset="0"/>
                <a:cs typeface="Times New Roman" pitchFamily="18" charset="0"/>
              </a:rPr>
              <a:t> output</a:t>
            </a:r>
            <a:r>
              <a:rPr lang="id-ID" sz="2400" dirty="0" smtClean="0">
                <a:latin typeface="Times New Roman" pitchFamily="18" charset="0"/>
                <a:cs typeface="Times New Roman" pitchFamily="18" charset="0"/>
              </a:rPr>
              <a:t> apa yang dihasilkan.</a:t>
            </a: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marL="571500" indent="-457200" algn="just">
              <a:buFont typeface="+mj-lt"/>
              <a:buAutoNum type="arabicPeriod"/>
            </a:pPr>
            <a:r>
              <a:rPr lang="id-ID" sz="2400" i="1" dirty="0" smtClean="0">
                <a:latin typeface="Times New Roman" pitchFamily="18" charset="0"/>
                <a:cs typeface="Times New Roman" pitchFamily="18" charset="0"/>
              </a:rPr>
              <a:t>Sequence diagram </a:t>
            </a:r>
            <a:r>
              <a:rPr lang="id-ID" sz="2400" dirty="0" smtClean="0">
                <a:latin typeface="Times New Roman" pitchFamily="18" charset="0"/>
                <a:cs typeface="Times New Roman" pitchFamily="18" charset="0"/>
              </a:rPr>
              <a:t>terdiri antar dimensi vertikal (waktu)</a:t>
            </a:r>
            <a:r>
              <a:rPr lang="en-US" sz="2400"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dan dimensi horizontal (objek-objek yang terkait).</a:t>
            </a:r>
            <a:endParaRPr lang="en-US" sz="2400" dirty="0" smtClean="0">
              <a:latin typeface="Times New Roman" pitchFamily="18" charset="0"/>
              <a:cs typeface="Times New Roman" pitchFamily="18" charset="0"/>
            </a:endParaRPr>
          </a:p>
          <a:p>
            <a:pPr marL="514350" indent="-514350" algn="just">
              <a:buFont typeface="+mj-lt"/>
              <a:buAutoNum type="arabicPeriod"/>
            </a:pPr>
            <a:r>
              <a:rPr lang="id-ID" sz="2400" i="1" dirty="0" smtClean="0">
                <a:latin typeface="Times New Roman" pitchFamily="18" charset="0"/>
                <a:cs typeface="Times New Roman" pitchFamily="18" charset="0"/>
              </a:rPr>
              <a:t>Sequence diagram </a:t>
            </a:r>
            <a:r>
              <a:rPr lang="id-ID" sz="2400" dirty="0" smtClean="0">
                <a:latin typeface="Times New Roman" pitchFamily="18" charset="0"/>
                <a:cs typeface="Times New Roman" pitchFamily="18" charset="0"/>
              </a:rPr>
              <a:t>biasa digunakan untuk menggambarkan skenario atau rangkaian langkah-langkah yang dilakukan sebagai respons dari sebuah </a:t>
            </a:r>
            <a:r>
              <a:rPr lang="id-ID" sz="2400" i="1" dirty="0" smtClean="0">
                <a:latin typeface="Times New Roman" pitchFamily="18" charset="0"/>
                <a:cs typeface="Times New Roman" pitchFamily="18" charset="0"/>
              </a:rPr>
              <a:t>event </a:t>
            </a:r>
            <a:r>
              <a:rPr lang="id-ID" sz="2400" dirty="0" smtClean="0">
                <a:latin typeface="Times New Roman" pitchFamily="18" charset="0"/>
                <a:cs typeface="Times New Roman" pitchFamily="18" charset="0"/>
              </a:rPr>
              <a:t>untuk menghasilkan </a:t>
            </a:r>
            <a:r>
              <a:rPr lang="id-ID" sz="2400" i="1" dirty="0" smtClean="0">
                <a:latin typeface="Times New Roman" pitchFamily="18" charset="0"/>
                <a:cs typeface="Times New Roman" pitchFamily="18" charset="0"/>
              </a:rPr>
              <a:t>output </a:t>
            </a:r>
            <a:r>
              <a:rPr lang="id-ID" sz="2400" dirty="0" smtClean="0">
                <a:latin typeface="Times New Roman" pitchFamily="18" charset="0"/>
                <a:cs typeface="Times New Roman" pitchFamily="18" charset="0"/>
              </a:rPr>
              <a:t>tertentu.</a:t>
            </a:r>
            <a:endParaRPr lang="en-US" sz="2400"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800" y="762000"/>
          <a:ext cx="7010400" cy="5343698"/>
        </p:xfrm>
        <a:graphic>
          <a:graphicData uri="http://schemas.openxmlformats.org/drawingml/2006/table">
            <a:tbl>
              <a:tblPr/>
              <a:tblGrid>
                <a:gridCol w="931082"/>
                <a:gridCol w="2223683"/>
                <a:gridCol w="1056420"/>
                <a:gridCol w="2799215"/>
              </a:tblGrid>
              <a:tr h="466898">
                <a:tc>
                  <a:txBody>
                    <a:bodyPr/>
                    <a:lstStyle/>
                    <a:p>
                      <a:pPr marL="0" marR="0" algn="ctr">
                        <a:lnSpc>
                          <a:spcPct val="200000"/>
                        </a:lnSpc>
                        <a:spcBef>
                          <a:spcPts val="0"/>
                        </a:spcBef>
                        <a:spcAft>
                          <a:spcPts val="1000"/>
                        </a:spcAft>
                      </a:pPr>
                      <a:r>
                        <a:rPr lang="id-ID" sz="1200" b="1" dirty="0">
                          <a:latin typeface="Times New Roman"/>
                          <a:ea typeface="Times New Roman"/>
                          <a:cs typeface="Times New Roman"/>
                        </a:rPr>
                        <a:t>NO</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200" b="1">
                          <a:latin typeface="Times New Roman"/>
                          <a:ea typeface="Times New Roman"/>
                          <a:cs typeface="Times New Roman"/>
                        </a:rPr>
                        <a:t>GAMBAR</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200" b="1">
                          <a:latin typeface="Times New Roman"/>
                          <a:ea typeface="Times New Roman"/>
                          <a:cs typeface="Times New Roman"/>
                        </a:rPr>
                        <a:t>NAMA</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1000"/>
                        </a:spcAft>
                      </a:pPr>
                      <a:r>
                        <a:rPr lang="id-ID" sz="1200" b="1">
                          <a:latin typeface="Times New Roman"/>
                          <a:ea typeface="Times New Roman"/>
                          <a:cs typeface="Times New Roman"/>
                        </a:rPr>
                        <a:t>KETERANGAN</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3796">
                <a:tc>
                  <a:txBody>
                    <a:bodyPr/>
                    <a:lstStyle/>
                    <a:p>
                      <a:pPr marL="0" marR="0" algn="ctr">
                        <a:lnSpc>
                          <a:spcPct val="200000"/>
                        </a:lnSpc>
                        <a:spcBef>
                          <a:spcPts val="0"/>
                        </a:spcBef>
                        <a:spcAft>
                          <a:spcPts val="1000"/>
                        </a:spcAft>
                      </a:pPr>
                      <a:r>
                        <a:rPr lang="id-ID" sz="1200">
                          <a:latin typeface="Times New Roman"/>
                          <a:ea typeface="Times New Roman"/>
                          <a:cs typeface="Times New Roman"/>
                        </a:rPr>
                        <a:t>1.</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8645" marR="0" algn="ctr">
                        <a:lnSpc>
                          <a:spcPct val="200000"/>
                        </a:lnSpc>
                        <a:spcBef>
                          <a:spcPts val="0"/>
                        </a:spcBef>
                        <a:spcAft>
                          <a:spcPts val="1000"/>
                        </a:spcAft>
                      </a:pPr>
                      <a:endParaRPr lang="id-ID"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600" i="1">
                          <a:latin typeface="Times New Roman"/>
                          <a:ea typeface="Times New Roman"/>
                          <a:cs typeface="Times New Roman"/>
                        </a:rPr>
                        <a:t>LifeLine</a:t>
                      </a:r>
                      <a:endParaRPr lang="en-US" sz="16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600">
                          <a:latin typeface="Times New Roman"/>
                          <a:ea typeface="Times New Roman"/>
                          <a:cs typeface="Times New Roman"/>
                        </a:rPr>
                        <a:t>Objek </a:t>
                      </a:r>
                      <a:r>
                        <a:rPr lang="id-ID" sz="1600" i="1">
                          <a:latin typeface="Times New Roman"/>
                          <a:ea typeface="Times New Roman"/>
                          <a:cs typeface="Times New Roman"/>
                        </a:rPr>
                        <a:t>entity</a:t>
                      </a:r>
                      <a:r>
                        <a:rPr lang="id-ID" sz="1600">
                          <a:latin typeface="Times New Roman"/>
                          <a:ea typeface="Times New Roman"/>
                          <a:cs typeface="Times New Roman"/>
                        </a:rPr>
                        <a:t>, antar muka yang saling berinteraksi.</a:t>
                      </a:r>
                      <a:endParaRPr lang="en-US" sz="16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7593">
                <a:tc>
                  <a:txBody>
                    <a:bodyPr/>
                    <a:lstStyle/>
                    <a:p>
                      <a:pPr marL="0" marR="0" algn="ctr">
                        <a:lnSpc>
                          <a:spcPct val="200000"/>
                        </a:lnSpc>
                        <a:spcBef>
                          <a:spcPts val="0"/>
                        </a:spcBef>
                        <a:spcAft>
                          <a:spcPts val="1000"/>
                        </a:spcAft>
                      </a:pPr>
                      <a:r>
                        <a:rPr lang="id-ID" sz="1200" dirty="0">
                          <a:latin typeface="Times New Roman"/>
                          <a:ea typeface="Times New Roman"/>
                          <a:cs typeface="Times New Roman"/>
                        </a:rPr>
                        <a:t>2.</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algn="just">
                        <a:lnSpc>
                          <a:spcPct val="200000"/>
                        </a:lnSpc>
                        <a:spcBef>
                          <a:spcPts val="0"/>
                        </a:spcBef>
                        <a:spcAft>
                          <a:spcPts val="1000"/>
                        </a:spcAft>
                      </a:pPr>
                      <a:endParaRPr lang="id-ID"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600" i="1">
                          <a:latin typeface="Times New Roman"/>
                          <a:ea typeface="Times New Roman"/>
                          <a:cs typeface="Times New Roman"/>
                        </a:rPr>
                        <a:t>Message</a:t>
                      </a:r>
                      <a:endParaRPr lang="en-US" sz="16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tabLst>
                          <a:tab pos="304800" algn="l"/>
                        </a:tabLst>
                      </a:pPr>
                      <a:r>
                        <a:rPr lang="id-ID" sz="1600">
                          <a:latin typeface="Times New Roman"/>
                          <a:ea typeface="Times New Roman"/>
                          <a:cs typeface="Times New Roman"/>
                        </a:rPr>
                        <a:t>Spesifikasi dari komunikasi antar objek yang memuat informasi-informasi tentang aktifitas yang terjadi</a:t>
                      </a:r>
                      <a:endParaRPr lang="en-US" sz="16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7593">
                <a:tc>
                  <a:txBody>
                    <a:bodyPr/>
                    <a:lstStyle/>
                    <a:p>
                      <a:pPr marL="0" marR="0" algn="ctr">
                        <a:lnSpc>
                          <a:spcPct val="200000"/>
                        </a:lnSpc>
                        <a:spcBef>
                          <a:spcPts val="0"/>
                        </a:spcBef>
                        <a:spcAft>
                          <a:spcPts val="1000"/>
                        </a:spcAft>
                      </a:pPr>
                      <a:r>
                        <a:rPr lang="id-ID" sz="1200">
                          <a:latin typeface="Times New Roman"/>
                          <a:ea typeface="Times New Roman"/>
                          <a:cs typeface="Times New Roman"/>
                        </a:rPr>
                        <a:t>3.</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id-ID"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600" i="1">
                          <a:latin typeface="Times New Roman"/>
                          <a:ea typeface="Times New Roman"/>
                          <a:cs typeface="Times New Roman"/>
                        </a:rPr>
                        <a:t>Message</a:t>
                      </a:r>
                      <a:endParaRPr lang="en-US" sz="16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600" dirty="0">
                          <a:latin typeface="Times New Roman"/>
                          <a:ea typeface="Times New Roman"/>
                          <a:cs typeface="Times New Roman"/>
                        </a:rPr>
                        <a:t>Spesifikasi dari komunikasi antar objek yang memuat informasi-informasi tentang aktifitas yang terjadi</a:t>
                      </a:r>
                      <a:endParaRPr lang="en-US" sz="16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050" name="Object 2"/>
          <p:cNvGraphicFramePr>
            <a:graphicFrameLocks noChangeAspect="1"/>
          </p:cNvGraphicFramePr>
          <p:nvPr/>
        </p:nvGraphicFramePr>
        <p:xfrm>
          <a:off x="2819400" y="2971800"/>
          <a:ext cx="714375" cy="285750"/>
        </p:xfrm>
        <a:graphic>
          <a:graphicData uri="http://schemas.openxmlformats.org/presentationml/2006/ole">
            <p:oleObj spid="_x0000_s2050" name="Bitmap Image" r:id="rId3" imgW="1867161" imgH="380852" progId="PBrush">
              <p:embed/>
            </p:oleObj>
          </a:graphicData>
        </a:graphic>
      </p:graphicFrame>
      <p:graphicFrame>
        <p:nvGraphicFramePr>
          <p:cNvPr id="2049" name="Object 1"/>
          <p:cNvGraphicFramePr>
            <a:graphicFrameLocks noChangeAspect="1"/>
          </p:cNvGraphicFramePr>
          <p:nvPr/>
        </p:nvGraphicFramePr>
        <p:xfrm>
          <a:off x="2819400" y="4800600"/>
          <a:ext cx="771525" cy="285750"/>
        </p:xfrm>
        <a:graphic>
          <a:graphicData uri="http://schemas.openxmlformats.org/presentationml/2006/ole">
            <p:oleObj spid="_x0000_s2049" name="Bitmap Image" r:id="rId4" imgW="1905266" imgH="380852" progId="PBrush">
              <p:embed/>
            </p:oleObj>
          </a:graphicData>
        </a:graphic>
      </p:graphicFrame>
      <p:pic>
        <p:nvPicPr>
          <p:cNvPr id="2051" name="Picture 19"/>
          <p:cNvPicPr>
            <a:picLocks noChangeAspect="1" noChangeArrowheads="1"/>
          </p:cNvPicPr>
          <p:nvPr/>
        </p:nvPicPr>
        <p:blipFill>
          <a:blip r:embed="rId5"/>
          <a:srcRect/>
          <a:stretch>
            <a:fillRect/>
          </a:stretch>
        </p:blipFill>
        <p:spPr bwMode="auto">
          <a:xfrm>
            <a:off x="2819400" y="1524000"/>
            <a:ext cx="590550" cy="438150"/>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09600" y="304800"/>
            <a:ext cx="7772400" cy="457200"/>
          </a:xfrm>
        </p:spPr>
        <p:txBody>
          <a:bodyPr/>
          <a:lstStyle/>
          <a:p>
            <a:pPr algn="l"/>
            <a:r>
              <a:rPr lang="en-US" sz="1600" b="1" u="sng">
                <a:latin typeface="TimesNewRoman" charset="0"/>
              </a:rPr>
              <a:t>CONTOH SEQUENCE DIAGRAM</a:t>
            </a:r>
            <a:endParaRPr lang="en-GB" sz="1600" b="1" u="sng">
              <a:latin typeface="TimesNewRoman" charset="0"/>
            </a:endParaRPr>
          </a:p>
        </p:txBody>
      </p:sp>
      <p:sp>
        <p:nvSpPr>
          <p:cNvPr id="20487" name="Rectangle 7"/>
          <p:cNvSpPr>
            <a:spLocks noChangeArrowheads="1"/>
          </p:cNvSpPr>
          <p:nvPr/>
        </p:nvSpPr>
        <p:spPr bwMode="auto">
          <a:xfrm>
            <a:off x="1566863" y="1004888"/>
            <a:ext cx="9144000" cy="0"/>
          </a:xfrm>
          <a:prstGeom prst="rect">
            <a:avLst/>
          </a:prstGeom>
          <a:noFill/>
          <a:ln w="9525">
            <a:noFill/>
            <a:miter lim="800000"/>
            <a:headEnd/>
            <a:tailEnd/>
          </a:ln>
          <a:effectLst/>
        </p:spPr>
        <p:txBody>
          <a:bodyPr>
            <a:spAutoFit/>
          </a:bodyPr>
          <a:lstStyle/>
          <a:p>
            <a:endParaRPr lang="en-US"/>
          </a:p>
        </p:txBody>
      </p:sp>
      <p:pic>
        <p:nvPicPr>
          <p:cNvPr id="20488" name="Picture 8"/>
          <p:cNvPicPr>
            <a:picLocks noChangeAspect="1" noChangeArrowheads="1"/>
          </p:cNvPicPr>
          <p:nvPr/>
        </p:nvPicPr>
        <p:blipFill>
          <a:blip r:embed="rId2"/>
          <a:srcRect/>
          <a:stretch>
            <a:fillRect/>
          </a:stretch>
        </p:blipFill>
        <p:spPr bwMode="auto">
          <a:xfrm>
            <a:off x="1565275" y="649288"/>
            <a:ext cx="6011863" cy="555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0" y="-228600"/>
            <a:ext cx="92964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lnSpcReduction="10000"/>
          </a:bodyPr>
          <a:lstStyle/>
          <a:p>
            <a:pPr algn="just">
              <a:buNone/>
            </a:pPr>
            <a:r>
              <a:rPr lang="en-US" sz="2400" dirty="0" smtClean="0">
                <a:cs typeface="Times New Roman" pitchFamily="18" charset="0"/>
              </a:rPr>
              <a:t>		</a:t>
            </a:r>
            <a:r>
              <a:rPr lang="en-US" sz="2400" b="1" dirty="0" err="1" smtClean="0">
                <a:solidFill>
                  <a:srgbClr val="FF0000"/>
                </a:solidFill>
                <a:cs typeface="Times New Roman" pitchFamily="18" charset="0"/>
              </a:rPr>
              <a:t>Pemodelan</a:t>
            </a:r>
            <a:r>
              <a:rPr lang="id-ID" sz="2400" b="1" dirty="0" smtClean="0">
                <a:solidFill>
                  <a:srgbClr val="FF0000"/>
                </a:solidFill>
                <a:cs typeface="Times New Roman" pitchFamily="18" charset="0"/>
              </a:rPr>
              <a:t> Visual adalah </a:t>
            </a:r>
            <a:r>
              <a:rPr lang="id-ID" sz="2400" dirty="0" smtClean="0">
                <a:cs typeface="Times New Roman" pitchFamily="18" charset="0"/>
              </a:rPr>
              <a:t>proses penggambaran informasi-informasi secara grafis dengan notasi-notasi baku yang telah disepakati sebelumnya. Notasi-notasi baku sangat penting demi suatu alasan yang disebut dengan </a:t>
            </a:r>
            <a:r>
              <a:rPr lang="id-ID" sz="2400" b="1" dirty="0" smtClean="0">
                <a:solidFill>
                  <a:srgbClr val="FF0000"/>
                </a:solidFill>
                <a:cs typeface="Times New Roman" pitchFamily="18" charset="0"/>
              </a:rPr>
              <a:t>komunikasi</a:t>
            </a:r>
            <a:r>
              <a:rPr lang="id-ID" sz="2400" dirty="0" smtClean="0">
                <a:cs typeface="Times New Roman" pitchFamily="18" charset="0"/>
              </a:rPr>
              <a:t>. Dengan notasi-notasi pemodelan yang bersifat baku, komunikasi yang baik akan terjalin dengan mudah </a:t>
            </a:r>
            <a:r>
              <a:rPr lang="id-ID" sz="2400" b="1" dirty="0" smtClean="0">
                <a:solidFill>
                  <a:srgbClr val="FF0000"/>
                </a:solidFill>
                <a:cs typeface="Times New Roman" pitchFamily="18" charset="0"/>
              </a:rPr>
              <a:t>antar anggota tim pengembang sistem/perangkat lunak dan antar anggota tim pengembang dengan para pengguna (end user). </a:t>
            </a:r>
            <a:r>
              <a:rPr lang="id-ID" sz="2400" dirty="0" smtClean="0">
                <a:cs typeface="Times New Roman" pitchFamily="18" charset="0"/>
              </a:rPr>
              <a:t>Untuk melakukan pemodelan sistem/perangkat lunak, notasi yang digunakan adalah </a:t>
            </a:r>
            <a:r>
              <a:rPr lang="id-ID" sz="2400" b="1" dirty="0" smtClean="0">
                <a:solidFill>
                  <a:srgbClr val="FF0000"/>
                </a:solidFill>
                <a:cs typeface="Times New Roman" pitchFamily="18" charset="0"/>
              </a:rPr>
              <a:t>UML</a:t>
            </a:r>
            <a:r>
              <a:rPr lang="id-ID" sz="2400" dirty="0" smtClean="0">
                <a:cs typeface="Times New Roman" pitchFamily="18" charset="0"/>
              </a:rPr>
              <a:t> yang akan digambarkan dengan dengan sarana perangkat lunak yaitu </a:t>
            </a:r>
            <a:r>
              <a:rPr lang="id-ID" sz="2400" b="1" dirty="0" smtClean="0">
                <a:solidFill>
                  <a:srgbClr val="FF0000"/>
                </a:solidFill>
                <a:cs typeface="Times New Roman" pitchFamily="18" charset="0"/>
              </a:rPr>
              <a:t>Rational Rose</a:t>
            </a:r>
            <a:r>
              <a:rPr lang="id-ID" sz="2400" dirty="0" smtClean="0">
                <a:cs typeface="Times New Roman" pitchFamily="18" charset="0"/>
              </a:rPr>
              <a:t>.</a:t>
            </a:r>
          </a:p>
          <a:p>
            <a:pPr algn="just">
              <a:buNone/>
            </a:pPr>
            <a:endParaRPr lang="id-ID" sz="2400" dirty="0" smtClean="0">
              <a:cs typeface="Times New Roman" pitchFamily="18" charset="0"/>
            </a:endParaRPr>
          </a:p>
          <a:p>
            <a:pPr algn="just">
              <a:buNone/>
            </a:pPr>
            <a:r>
              <a:rPr lang="id-ID" sz="2400" dirty="0" smtClean="0">
                <a:cs typeface="Times New Roman" pitchFamily="18" charset="0"/>
              </a:rPr>
              <a:t>		Hal-hal yang dapat dilakukan oleh perangkat lunak Rational Rose adalah sebagai berikut :</a:t>
            </a:r>
            <a:endParaRPr lang="en-US" sz="2400" dirty="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1600200" y="990600"/>
            <a:ext cx="7342187" cy="761999"/>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600" b="1" dirty="0" smtClean="0">
                <a:latin typeface="Bookman Old Style" pitchFamily="18" charset="0"/>
              </a:rPr>
              <a:t>COLLABORATION DIAGRAM</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53" name="Title 4"/>
          <p:cNvSpPr txBox="1">
            <a:spLocks/>
          </p:cNvSpPr>
          <p:nvPr/>
        </p:nvSpPr>
        <p:spPr>
          <a:xfrm>
            <a:off x="35496" y="188640"/>
            <a:ext cx="8956652" cy="576064"/>
          </a:xfrm>
          <a:prstGeom prst="rect">
            <a:avLst/>
          </a:prstGeom>
          <a:extLst>
            <a:ext uri="{909E8E84-426E-40DD-AFC4-6F175D3DCCD1}"/>
            <a:ext uri="{91240B29-F687-4F45-9708-019B960494DF}"/>
          </a:extLst>
        </p:spPr>
        <p:txBody>
          <a:bodyPr rtlCol="0">
            <a:no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id-ID"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KKKF52120– rekayasa perangkat lunak </a:t>
            </a:r>
            <a:r>
              <a:rPr kumimoji="0" lang="en-US"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II (UML)</a:t>
            </a:r>
            <a:endParaRPr kumimoji="0" lang="en-US" sz="2000" b="0" i="0" u="none" strike="noStrike" kern="1200" cap="none" spc="0" normalizeH="0" baseline="0" noProof="0" dirty="0">
              <a:ln>
                <a:noFill/>
              </a:ln>
              <a:solidFill>
                <a:schemeClr val="accent2">
                  <a:lumMod val="75000"/>
                </a:schemeClr>
              </a:solidFill>
              <a:effectLst/>
              <a:uLnTx/>
              <a:uFillTx/>
              <a:latin typeface="Calligraph421 BT" pitchFamily="66" charset="0"/>
              <a:ea typeface="+mj-ea"/>
              <a:cs typeface="+mj-cs"/>
            </a:endParaRPr>
          </a:p>
        </p:txBody>
      </p:sp>
      <p:pic>
        <p:nvPicPr>
          <p:cNvPr id="55" name="Picture 54"/>
          <p:cNvPicPr>
            <a:picLocks noChangeAspect="1"/>
          </p:cNvPicPr>
          <p:nvPr/>
        </p:nvPicPr>
        <p:blipFill>
          <a:blip r:embed="rId4">
            <a:extLst>
              <a:ext uri="{28A0092B-C50C-407E-A947-70E740481C1C}"/>
            </a:extLst>
          </a:blip>
          <a:stretch>
            <a:fillRect/>
          </a:stretch>
        </p:blipFill>
        <p:spPr>
          <a:xfrm>
            <a:off x="154572" y="1916831"/>
            <a:ext cx="3610672" cy="208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lgn="just">
              <a:buNone/>
            </a:pPr>
            <a:r>
              <a:rPr lang="en-US" sz="2400" i="1" dirty="0" smtClean="0">
                <a:latin typeface="Times New Roman" pitchFamily="18" charset="0"/>
                <a:cs typeface="Times New Roman" pitchFamily="18" charset="0"/>
              </a:rPr>
              <a:t>		</a:t>
            </a:r>
            <a:r>
              <a:rPr lang="id-ID" sz="2400" i="1" dirty="0" smtClean="0">
                <a:latin typeface="Times New Roman" pitchFamily="18" charset="0"/>
                <a:cs typeface="Times New Roman" pitchFamily="18" charset="0"/>
              </a:rPr>
              <a:t>Collaboration</a:t>
            </a:r>
            <a:r>
              <a:rPr lang="id-ID" sz="2400" dirty="0" smtClean="0">
                <a:latin typeface="Times New Roman" pitchFamily="18" charset="0"/>
                <a:cs typeface="Times New Roman" pitchFamily="18" charset="0"/>
              </a:rPr>
              <a:t> diagram juga menggambarkan interaksi antar objek seperti </a:t>
            </a:r>
            <a:r>
              <a:rPr lang="id-ID" sz="2400" i="1" dirty="0" smtClean="0">
                <a:latin typeface="Times New Roman" pitchFamily="18" charset="0"/>
                <a:cs typeface="Times New Roman" pitchFamily="18" charset="0"/>
              </a:rPr>
              <a:t>sequence</a:t>
            </a:r>
            <a:r>
              <a:rPr lang="id-ID" sz="2400" dirty="0" smtClean="0">
                <a:latin typeface="Times New Roman" pitchFamily="18" charset="0"/>
                <a:cs typeface="Times New Roman" pitchFamily="18" charset="0"/>
              </a:rPr>
              <a:t> diagram, tetapi lebih menekankan pada peran masing-masing objek dan bukan pada waktu penyampaian </a:t>
            </a:r>
            <a:r>
              <a:rPr lang="id-ID" sz="2400" i="1" dirty="0" smtClean="0">
                <a:latin typeface="Times New Roman" pitchFamily="18" charset="0"/>
                <a:cs typeface="Times New Roman" pitchFamily="18" charset="0"/>
              </a:rPr>
              <a:t>message</a:t>
            </a:r>
            <a:r>
              <a:rPr lang="id-ID" sz="2400" dirty="0" smtClean="0">
                <a:latin typeface="Times New Roman" pitchFamily="18" charset="0"/>
                <a:cs typeface="Times New Roman" pitchFamily="18" charset="0"/>
              </a:rPr>
              <a:t>. Setiap message memiliki </a:t>
            </a:r>
            <a:r>
              <a:rPr lang="id-ID" sz="2400" i="1" dirty="0" smtClean="0">
                <a:latin typeface="Times New Roman" pitchFamily="18" charset="0"/>
                <a:cs typeface="Times New Roman" pitchFamily="18" charset="0"/>
              </a:rPr>
              <a:t>sequence</a:t>
            </a:r>
            <a:r>
              <a:rPr lang="id-ID" sz="2400" dirty="0" smtClean="0">
                <a:latin typeface="Times New Roman" pitchFamily="18" charset="0"/>
                <a:cs typeface="Times New Roman" pitchFamily="18" charset="0"/>
              </a:rPr>
              <a:t> number, di mana </a:t>
            </a:r>
            <a:r>
              <a:rPr lang="id-ID" sz="2400" i="1" dirty="0" smtClean="0">
                <a:latin typeface="Times New Roman" pitchFamily="18" charset="0"/>
                <a:cs typeface="Times New Roman" pitchFamily="18" charset="0"/>
              </a:rPr>
              <a:t>message</a:t>
            </a:r>
            <a:r>
              <a:rPr lang="id-ID" sz="2400" dirty="0" smtClean="0">
                <a:latin typeface="Times New Roman" pitchFamily="18" charset="0"/>
                <a:cs typeface="Times New Roman" pitchFamily="18" charset="0"/>
              </a:rPr>
              <a:t> dari level tertinggi memiliki nomor 1. </a:t>
            </a:r>
            <a:r>
              <a:rPr lang="id-ID" sz="2400" i="1" dirty="0" smtClean="0">
                <a:latin typeface="Times New Roman" pitchFamily="18" charset="0"/>
                <a:cs typeface="Times New Roman" pitchFamily="18" charset="0"/>
              </a:rPr>
              <a:t>Messages</a:t>
            </a:r>
            <a:r>
              <a:rPr lang="id-ID" sz="2400" dirty="0" smtClean="0">
                <a:latin typeface="Times New Roman" pitchFamily="18" charset="0"/>
                <a:cs typeface="Times New Roman" pitchFamily="18" charset="0"/>
              </a:rPr>
              <a:t> dari level yang sama memiliki prefiks yang sama.</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Antara</a:t>
            </a:r>
            <a:r>
              <a:rPr lang="id-ID" sz="2400" i="1" dirty="0" smtClean="0">
                <a:latin typeface="Times New Roman" pitchFamily="18" charset="0"/>
                <a:cs typeface="Times New Roman" pitchFamily="18" charset="0"/>
              </a:rPr>
              <a:t> Collaboration</a:t>
            </a:r>
            <a:r>
              <a:rPr lang="id-ID" sz="2400" dirty="0" smtClean="0">
                <a:latin typeface="Times New Roman" pitchFamily="18" charset="0"/>
                <a:cs typeface="Times New Roman" pitchFamily="18" charset="0"/>
              </a:rPr>
              <a:t> diagram dan </a:t>
            </a:r>
            <a:r>
              <a:rPr lang="id-ID" sz="2400" i="1" dirty="0" smtClean="0">
                <a:latin typeface="Times New Roman" pitchFamily="18" charset="0"/>
                <a:cs typeface="Times New Roman" pitchFamily="18" charset="0"/>
              </a:rPr>
              <a:t>sequence</a:t>
            </a:r>
            <a:r>
              <a:rPr lang="id-ID" sz="2400" dirty="0" smtClean="0">
                <a:latin typeface="Times New Roman" pitchFamily="18" charset="0"/>
                <a:cs typeface="Times New Roman" pitchFamily="18" charset="0"/>
              </a:rPr>
              <a:t> diagram bisa saling mengisi. Dengan demikian pada </a:t>
            </a:r>
            <a:r>
              <a:rPr lang="id-ID" sz="2400" i="1" dirty="0" smtClean="0">
                <a:latin typeface="Times New Roman" pitchFamily="18" charset="0"/>
                <a:cs typeface="Times New Roman" pitchFamily="18" charset="0"/>
              </a:rPr>
              <a:t>Collaboration </a:t>
            </a:r>
            <a:r>
              <a:rPr lang="id-ID" sz="2400" dirty="0" smtClean="0">
                <a:latin typeface="Times New Roman" pitchFamily="18" charset="0"/>
                <a:cs typeface="Times New Roman" pitchFamily="18" charset="0"/>
              </a:rPr>
              <a:t>diagram kita bisa tambahkan nomor urut pada label sebuah </a:t>
            </a:r>
            <a:r>
              <a:rPr lang="id-ID" sz="2400" i="1" dirty="0" smtClean="0">
                <a:latin typeface="Times New Roman" pitchFamily="18" charset="0"/>
                <a:cs typeface="Times New Roman" pitchFamily="18" charset="0"/>
              </a:rPr>
              <a:t>message </a:t>
            </a:r>
            <a:r>
              <a:rPr lang="id-ID" sz="2400" dirty="0" smtClean="0">
                <a:latin typeface="Times New Roman" pitchFamily="18" charset="0"/>
                <a:cs typeface="Times New Roman" pitchFamily="18" charset="0"/>
              </a:rPr>
              <a:t>untuk menunjukkan urutan informasi. Titik dua (</a:t>
            </a:r>
            <a:r>
              <a:rPr lang="id-ID" sz="2400" b="1" dirty="0" smtClean="0">
                <a:latin typeface="Times New Roman" pitchFamily="18" charset="0"/>
                <a:cs typeface="Times New Roman" pitchFamily="18" charset="0"/>
              </a:rPr>
              <a:t>:</a:t>
            </a:r>
            <a:r>
              <a:rPr lang="id-ID" sz="2400" dirty="0" smtClean="0">
                <a:latin typeface="Times New Roman" pitchFamily="18" charset="0"/>
                <a:cs typeface="Times New Roman" pitchFamily="18" charset="0"/>
              </a:rPr>
              <a:t>) perlu digunakan untuk memisahkan nomor dengan </a:t>
            </a:r>
            <a:r>
              <a:rPr lang="id-ID" sz="2400" i="1" dirty="0" smtClean="0">
                <a:latin typeface="Times New Roman" pitchFamily="18" charset="0"/>
                <a:cs typeface="Times New Roman" pitchFamily="18" charset="0"/>
              </a:rPr>
              <a:t>message</a:t>
            </a:r>
            <a:r>
              <a:rPr lang="id-ID"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 Berikut ini dalah simbol-simbol yang sering digunakan pada saat pembuatan  </a:t>
            </a:r>
            <a:r>
              <a:rPr lang="id-ID" sz="2400" i="1" dirty="0" smtClean="0">
                <a:latin typeface="Times New Roman" pitchFamily="18" charset="0"/>
                <a:cs typeface="Times New Roman" pitchFamily="18" charset="0"/>
              </a:rPr>
              <a:t>Collaboration</a:t>
            </a:r>
            <a:r>
              <a:rPr lang="id-ID" sz="2400" dirty="0" smtClean="0">
                <a:latin typeface="Times New Roman" pitchFamily="18" charset="0"/>
                <a:cs typeface="Times New Roman" pitchFamily="18" charset="0"/>
              </a:rPr>
              <a:t> </a:t>
            </a:r>
            <a:r>
              <a:rPr lang="id-ID" sz="2400" i="1" dirty="0" smtClean="0">
                <a:latin typeface="Times New Roman" pitchFamily="18" charset="0"/>
                <a:cs typeface="Times New Roman" pitchFamily="18" charset="0"/>
              </a:rPr>
              <a:t>diagram</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28600"/>
          <a:ext cx="8153399" cy="6505693"/>
        </p:xfrm>
        <a:graphic>
          <a:graphicData uri="http://schemas.openxmlformats.org/drawingml/2006/table">
            <a:tbl>
              <a:tblPr/>
              <a:tblGrid>
                <a:gridCol w="457200"/>
                <a:gridCol w="1447800"/>
                <a:gridCol w="1676400"/>
                <a:gridCol w="4571999"/>
              </a:tblGrid>
              <a:tr h="305054">
                <a:tc>
                  <a:txBody>
                    <a:bodyPr/>
                    <a:lstStyle/>
                    <a:p>
                      <a:pPr marL="0" marR="0" algn="ctr">
                        <a:lnSpc>
                          <a:spcPct val="200000"/>
                        </a:lnSpc>
                        <a:spcBef>
                          <a:spcPts val="0"/>
                        </a:spcBef>
                        <a:spcAft>
                          <a:spcPts val="0"/>
                        </a:spcAft>
                      </a:pPr>
                      <a:r>
                        <a:rPr lang="id-ID" sz="600" b="1" dirty="0">
                          <a:latin typeface="Times New Roman"/>
                          <a:ea typeface="Times New Roman"/>
                          <a:cs typeface="Times New Roman"/>
                        </a:rPr>
                        <a:t>NO</a:t>
                      </a:r>
                      <a:endParaRPr lang="en-US" sz="6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tabLst>
                          <a:tab pos="650875" algn="ctr"/>
                          <a:tab pos="1301750" algn="r"/>
                        </a:tabLst>
                      </a:pPr>
                      <a:r>
                        <a:rPr lang="id-ID" sz="1200" b="1" dirty="0">
                          <a:latin typeface="Times New Roman"/>
                          <a:ea typeface="Times New Roman"/>
                          <a:cs typeface="Times New Roman"/>
                        </a:rPr>
                        <a:t>	GAMBAR	</a:t>
                      </a:r>
                      <a:endParaRPr lang="en-US" sz="12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id-ID" sz="1200" b="1" dirty="0">
                          <a:latin typeface="Times New Roman"/>
                          <a:ea typeface="Times New Roman"/>
                          <a:cs typeface="Times New Roman"/>
                        </a:rPr>
                        <a:t>NAMA</a:t>
                      </a:r>
                      <a:endParaRPr lang="en-US" sz="12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id-ID" sz="1200" b="1" dirty="0">
                          <a:latin typeface="Times New Roman"/>
                          <a:ea typeface="Times New Roman"/>
                          <a:cs typeface="Times New Roman"/>
                        </a:rPr>
                        <a:t>KETERANGAN</a:t>
                      </a:r>
                      <a:endParaRPr lang="en-US" sz="12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5276">
                <a:tc>
                  <a:txBody>
                    <a:bodyPr/>
                    <a:lstStyle/>
                    <a:p>
                      <a:pPr marL="0" marR="0">
                        <a:lnSpc>
                          <a:spcPct val="115000"/>
                        </a:lnSpc>
                        <a:spcBef>
                          <a:spcPts val="0"/>
                        </a:spcBef>
                        <a:spcAft>
                          <a:spcPts val="0"/>
                        </a:spcAft>
                      </a:pPr>
                      <a:endParaRPr lang="id-ID" sz="600">
                        <a:latin typeface="Times New Roman"/>
                        <a:ea typeface="Calibri"/>
                        <a:cs typeface="Times New Roman"/>
                      </a:endParaRPr>
                    </a:p>
                    <a:p>
                      <a:pPr marL="0" marR="0" algn="just">
                        <a:lnSpc>
                          <a:spcPct val="200000"/>
                        </a:lnSpc>
                        <a:spcBef>
                          <a:spcPts val="0"/>
                        </a:spcBef>
                        <a:spcAft>
                          <a:spcPts val="0"/>
                        </a:spcAft>
                      </a:pPr>
                      <a:r>
                        <a:rPr lang="id-ID" sz="600">
                          <a:latin typeface="Times New Roman"/>
                          <a:ea typeface="Times New Roman"/>
                          <a:cs typeface="Times New Roman"/>
                        </a:rPr>
                        <a:t>1.</a:t>
                      </a:r>
                      <a:endParaRPr lang="en-US" sz="60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marR="0" algn="just">
                        <a:lnSpc>
                          <a:spcPct val="200000"/>
                        </a:lnSpc>
                        <a:spcBef>
                          <a:spcPts val="0"/>
                        </a:spcBef>
                        <a:spcAft>
                          <a:spcPts val="0"/>
                        </a:spcAft>
                      </a:pPr>
                      <a:endParaRPr lang="id-ID" sz="600">
                        <a:latin typeface="Times New Roman"/>
                        <a:ea typeface="Calibri"/>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id-ID" sz="1600">
                        <a:latin typeface="Times New Roman"/>
                        <a:ea typeface="Times New Roman"/>
                        <a:cs typeface="Times New Roman"/>
                      </a:endParaRPr>
                    </a:p>
                    <a:p>
                      <a:pPr marL="0" marR="0" algn="ctr">
                        <a:lnSpc>
                          <a:spcPct val="115000"/>
                        </a:lnSpc>
                        <a:spcBef>
                          <a:spcPts val="0"/>
                        </a:spcBef>
                        <a:spcAft>
                          <a:spcPts val="1000"/>
                        </a:spcAft>
                      </a:pPr>
                      <a:r>
                        <a:rPr lang="id-ID" sz="1600">
                          <a:latin typeface="Times New Roman"/>
                          <a:ea typeface="Times New Roman"/>
                          <a:cs typeface="Times New Roman"/>
                        </a:rPr>
                        <a:t>Kelas peran</a:t>
                      </a:r>
                      <a:endParaRPr lang="en-US" sz="160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id-ID" sz="1600" dirty="0">
                          <a:latin typeface="Times New Roman"/>
                          <a:ea typeface="Times New Roman"/>
                          <a:cs typeface="Times New Roman"/>
                        </a:rPr>
                        <a:t>Peran kelas menjelaskan bagaimana objek berperilaku. Gunakan simbol UML objek untuk mengilustrasikan peran kelas, tetapi tidak daftar atribut objek. </a:t>
                      </a:r>
                      <a:endParaRPr lang="en-US" sz="16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0333">
                <a:tc>
                  <a:txBody>
                    <a:bodyPr/>
                    <a:lstStyle/>
                    <a:p>
                      <a:pPr marL="0" marR="0">
                        <a:lnSpc>
                          <a:spcPct val="115000"/>
                        </a:lnSpc>
                        <a:spcBef>
                          <a:spcPts val="0"/>
                        </a:spcBef>
                        <a:spcAft>
                          <a:spcPts val="0"/>
                        </a:spcAft>
                      </a:pPr>
                      <a:endParaRPr lang="id-ID" sz="600">
                        <a:latin typeface="Times New Roman"/>
                        <a:ea typeface="Calibri"/>
                        <a:cs typeface="Times New Roman"/>
                      </a:endParaRPr>
                    </a:p>
                    <a:p>
                      <a:pPr marL="0" marR="0" algn="just">
                        <a:lnSpc>
                          <a:spcPct val="200000"/>
                        </a:lnSpc>
                        <a:spcBef>
                          <a:spcPts val="0"/>
                        </a:spcBef>
                        <a:spcAft>
                          <a:spcPts val="0"/>
                        </a:spcAft>
                      </a:pPr>
                      <a:r>
                        <a:rPr lang="id-ID" sz="600">
                          <a:latin typeface="Times New Roman"/>
                          <a:ea typeface="Times New Roman"/>
                          <a:cs typeface="Times New Roman"/>
                        </a:rPr>
                        <a:t>2.</a:t>
                      </a:r>
                      <a:endParaRPr lang="en-US" sz="60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1295" marR="0">
                        <a:lnSpc>
                          <a:spcPct val="200000"/>
                        </a:lnSpc>
                        <a:spcBef>
                          <a:spcPts val="0"/>
                        </a:spcBef>
                        <a:spcAft>
                          <a:spcPts val="0"/>
                        </a:spcAft>
                      </a:pPr>
                      <a:endParaRPr lang="id-ID" sz="600">
                        <a:latin typeface="Times New Roman"/>
                        <a:ea typeface="Calibri"/>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600">
                        <a:latin typeface="Calibri"/>
                        <a:ea typeface="Times New Roman"/>
                        <a:cs typeface="Times New Roman"/>
                      </a:endParaRPr>
                    </a:p>
                    <a:p>
                      <a:pPr marL="0" marR="0" algn="ctr">
                        <a:lnSpc>
                          <a:spcPct val="115000"/>
                        </a:lnSpc>
                        <a:spcBef>
                          <a:spcPts val="0"/>
                        </a:spcBef>
                        <a:spcAft>
                          <a:spcPts val="1000"/>
                        </a:spcAft>
                      </a:pPr>
                      <a:r>
                        <a:rPr lang="id-ID" sz="1600">
                          <a:latin typeface="Times New Roman"/>
                          <a:ea typeface="Times New Roman"/>
                          <a:cs typeface="Times New Roman"/>
                        </a:rPr>
                        <a:t>Asosiasi peran</a:t>
                      </a:r>
                      <a:endParaRPr lang="en-US" sz="160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id-ID" sz="1600" dirty="0">
                          <a:latin typeface="Times New Roman"/>
                          <a:ea typeface="Times New Roman"/>
                          <a:cs typeface="Times New Roman"/>
                        </a:rPr>
                        <a:t>Asosiasi ini menggambarkan bagaimana peran asosiasi akan berperilaku diberikan situasi tertentu. Anda dapat menarik peran asosiasi menggunakan baris sederhana dilabeli dengan stereotip.</a:t>
                      </a:r>
                      <a:endParaRPr lang="en-US" sz="16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3937">
                <a:tc>
                  <a:txBody>
                    <a:bodyPr/>
                    <a:lstStyle/>
                    <a:p>
                      <a:pPr marL="0" marR="0">
                        <a:lnSpc>
                          <a:spcPct val="115000"/>
                        </a:lnSpc>
                        <a:spcBef>
                          <a:spcPts val="0"/>
                        </a:spcBef>
                        <a:spcAft>
                          <a:spcPts val="0"/>
                        </a:spcAft>
                      </a:pPr>
                      <a:endParaRPr lang="id-ID" sz="600">
                        <a:latin typeface="Times New Roman"/>
                        <a:ea typeface="Calibri"/>
                        <a:cs typeface="Times New Roman"/>
                      </a:endParaRPr>
                    </a:p>
                    <a:p>
                      <a:pPr marL="0" marR="0" algn="ctr">
                        <a:lnSpc>
                          <a:spcPct val="200000"/>
                        </a:lnSpc>
                        <a:spcBef>
                          <a:spcPts val="0"/>
                        </a:spcBef>
                        <a:spcAft>
                          <a:spcPts val="0"/>
                        </a:spcAft>
                      </a:pPr>
                      <a:r>
                        <a:rPr lang="id-ID" sz="600">
                          <a:latin typeface="Times New Roman"/>
                          <a:ea typeface="Times New Roman"/>
                          <a:cs typeface="Times New Roman"/>
                        </a:rPr>
                        <a:t>3</a:t>
                      </a:r>
                      <a:endParaRPr lang="en-US" sz="60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endParaRPr lang="id-ID" sz="600" dirty="0">
                        <a:latin typeface="Times New Roman"/>
                        <a:ea typeface="Calibri"/>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600">
                        <a:latin typeface="Calibri"/>
                        <a:ea typeface="Times New Roman"/>
                        <a:cs typeface="Times New Roman"/>
                      </a:endParaRPr>
                    </a:p>
                    <a:p>
                      <a:pPr marL="0" marR="0" algn="ctr">
                        <a:lnSpc>
                          <a:spcPct val="115000"/>
                        </a:lnSpc>
                        <a:spcBef>
                          <a:spcPts val="0"/>
                        </a:spcBef>
                        <a:spcAft>
                          <a:spcPts val="1000"/>
                        </a:spcAft>
                      </a:pPr>
                      <a:r>
                        <a:rPr lang="id-ID" sz="1600">
                          <a:latin typeface="Times New Roman"/>
                          <a:ea typeface="Times New Roman"/>
                          <a:cs typeface="Times New Roman"/>
                        </a:rPr>
                        <a:t>Pesan</a:t>
                      </a:r>
                      <a:endParaRPr lang="en-US" sz="160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1000"/>
                        </a:spcAft>
                      </a:pPr>
                      <a:r>
                        <a:rPr lang="id-ID" sz="1600" dirty="0">
                          <a:latin typeface="Times New Roman"/>
                          <a:ea typeface="Times New Roman"/>
                          <a:cs typeface="Times New Roman"/>
                        </a:rPr>
                        <a:t>Tidak seperti urutan diagram, diagram kolaborasi tidak memiliki cara eksplisit untuk menunjukkan waktu dan bukannya jumlah pesan dalam rangka eksekusi. urutan penomoran dapat menjadi bersarang menggunakan sistem desimal Dewey. </a:t>
                      </a:r>
                      <a:endParaRPr lang="en-US" sz="1600" dirty="0">
                        <a:latin typeface="Calibri"/>
                        <a:ea typeface="Times New Roman"/>
                        <a:cs typeface="Times New Roman"/>
                      </a:endParaRPr>
                    </a:p>
                  </a:txBody>
                  <a:tcPr marL="36754" marR="36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4691" name="Picture 3" descr="Description: Kelas peran"/>
          <p:cNvPicPr>
            <a:picLocks noChangeAspect="1" noChangeArrowheads="1"/>
          </p:cNvPicPr>
          <p:nvPr/>
        </p:nvPicPr>
        <p:blipFill>
          <a:blip r:embed="rId2"/>
          <a:srcRect/>
          <a:stretch>
            <a:fillRect/>
          </a:stretch>
        </p:blipFill>
        <p:spPr bwMode="auto">
          <a:xfrm>
            <a:off x="990600" y="914400"/>
            <a:ext cx="1162050" cy="781050"/>
          </a:xfrm>
          <a:prstGeom prst="rect">
            <a:avLst/>
          </a:prstGeom>
          <a:noFill/>
        </p:spPr>
      </p:pic>
      <p:pic>
        <p:nvPicPr>
          <p:cNvPr id="114690" name="Picture 4" descr="Description: Asosiasi peran"/>
          <p:cNvPicPr>
            <a:picLocks noChangeAspect="1" noChangeArrowheads="1"/>
          </p:cNvPicPr>
          <p:nvPr/>
        </p:nvPicPr>
        <p:blipFill>
          <a:blip r:embed="rId3"/>
          <a:srcRect/>
          <a:stretch>
            <a:fillRect/>
          </a:stretch>
        </p:blipFill>
        <p:spPr bwMode="auto">
          <a:xfrm>
            <a:off x="1066800" y="2667000"/>
            <a:ext cx="847725" cy="495300"/>
          </a:xfrm>
          <a:prstGeom prst="rect">
            <a:avLst/>
          </a:prstGeom>
          <a:noFill/>
        </p:spPr>
      </p:pic>
      <p:pic>
        <p:nvPicPr>
          <p:cNvPr id="114689" name="Picture 5" descr="Description: Pesan"/>
          <p:cNvPicPr>
            <a:picLocks noChangeAspect="1" noChangeArrowheads="1"/>
          </p:cNvPicPr>
          <p:nvPr/>
        </p:nvPicPr>
        <p:blipFill>
          <a:blip r:embed="rId4"/>
          <a:srcRect/>
          <a:stretch>
            <a:fillRect/>
          </a:stretch>
        </p:blipFill>
        <p:spPr bwMode="auto">
          <a:xfrm>
            <a:off x="1295400" y="4572000"/>
            <a:ext cx="942975" cy="1047750"/>
          </a:xfrm>
          <a:prstGeom prst="rect">
            <a:avLst/>
          </a:prstGeo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1600200" y="990600"/>
            <a:ext cx="7342187" cy="761999"/>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600" b="1" dirty="0" smtClean="0">
                <a:latin typeface="Bookman Old Style" pitchFamily="18" charset="0"/>
              </a:rPr>
              <a:t>ACTIVITY DIAGRAM</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53" name="Title 4"/>
          <p:cNvSpPr txBox="1">
            <a:spLocks/>
          </p:cNvSpPr>
          <p:nvPr/>
        </p:nvSpPr>
        <p:spPr>
          <a:xfrm>
            <a:off x="35496" y="188640"/>
            <a:ext cx="8956652" cy="576064"/>
          </a:xfrm>
          <a:prstGeom prst="rect">
            <a:avLst/>
          </a:prstGeom>
          <a:extLst>
            <a:ext uri="{909E8E84-426E-40DD-AFC4-6F175D3DCCD1}"/>
            <a:ext uri="{91240B29-F687-4F45-9708-019B960494DF}"/>
          </a:extLst>
        </p:spPr>
        <p:txBody>
          <a:bodyPr rtlCol="0">
            <a:no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id-ID"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KKKF52120– rekayasa perangkat lunak </a:t>
            </a:r>
            <a:r>
              <a:rPr kumimoji="0" lang="en-US"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II (UML)</a:t>
            </a:r>
            <a:endParaRPr kumimoji="0" lang="en-US" sz="2000" b="0" i="0" u="none" strike="noStrike" kern="1200" cap="none" spc="0" normalizeH="0" baseline="0" noProof="0" dirty="0">
              <a:ln>
                <a:noFill/>
              </a:ln>
              <a:solidFill>
                <a:schemeClr val="accent2">
                  <a:lumMod val="75000"/>
                </a:schemeClr>
              </a:solidFill>
              <a:effectLst/>
              <a:uLnTx/>
              <a:uFillTx/>
              <a:latin typeface="Calligraph421 BT" pitchFamily="66" charset="0"/>
              <a:ea typeface="+mj-ea"/>
              <a:cs typeface="+mj-cs"/>
            </a:endParaRPr>
          </a:p>
        </p:txBody>
      </p:sp>
      <p:pic>
        <p:nvPicPr>
          <p:cNvPr id="55" name="Picture 54"/>
          <p:cNvPicPr>
            <a:picLocks noChangeAspect="1"/>
          </p:cNvPicPr>
          <p:nvPr/>
        </p:nvPicPr>
        <p:blipFill>
          <a:blip r:embed="rId4">
            <a:extLst>
              <a:ext uri="{28A0092B-C50C-407E-A947-70E740481C1C}"/>
            </a:extLst>
          </a:blip>
          <a:stretch>
            <a:fillRect/>
          </a:stretch>
        </p:blipFill>
        <p:spPr>
          <a:xfrm>
            <a:off x="154572" y="1916831"/>
            <a:ext cx="3610672" cy="208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algn="just">
              <a:buNone/>
            </a:pPr>
            <a:r>
              <a:rPr lang="en-US" i="1" dirty="0" smtClean="0"/>
              <a:t>		</a:t>
            </a:r>
            <a:r>
              <a:rPr lang="id-ID" sz="2400" i="1" dirty="0" smtClean="0">
                <a:latin typeface="Times New Roman" pitchFamily="18" charset="0"/>
                <a:cs typeface="Times New Roman" pitchFamily="18" charset="0"/>
              </a:rPr>
              <a:t>Activity diagram</a:t>
            </a:r>
            <a:r>
              <a:rPr lang="id-ID" sz="2400" dirty="0" smtClean="0">
                <a:latin typeface="Times New Roman" pitchFamily="18" charset="0"/>
                <a:cs typeface="Times New Roman" pitchFamily="18" charset="0"/>
              </a:rPr>
              <a:t> merupakan teknik untuk menggambarkan logika prosedural dan alur kerja yang memungkinkan setiap pengguna dalam melakukan pilihan terhadap sistem.</a:t>
            </a:r>
            <a:endParaRPr lang="en-US" sz="2400" dirty="0" smtClean="0">
              <a:latin typeface="Times New Roman" pitchFamily="18" charset="0"/>
              <a:cs typeface="Times New Roman" pitchFamily="18" charset="0"/>
            </a:endParaRPr>
          </a:p>
          <a:p>
            <a:pPr algn="just">
              <a:lnSpc>
                <a:spcPct val="90000"/>
              </a:lnSpc>
            </a:pPr>
            <a:r>
              <a:rPr lang="en-US" sz="2400" dirty="0" err="1" smtClean="0">
                <a:latin typeface="Times New Roman" pitchFamily="18" charset="0"/>
                <a:cs typeface="Times New Roman" pitchFamily="18" charset="0"/>
              </a:rPr>
              <a:t>Sama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seperti</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state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standar</a:t>
            </a:r>
            <a:r>
              <a:rPr lang="en-US" sz="2400" dirty="0" smtClean="0">
                <a:latin typeface="Times New Roman" pitchFamily="18" charset="0"/>
                <a:cs typeface="Times New Roman" pitchFamily="18" charset="0"/>
              </a:rPr>
              <a:t> UML </a:t>
            </a:r>
            <a:r>
              <a:rPr lang="en-US" sz="2400" dirty="0" err="1" smtClean="0">
                <a:latin typeface="Times New Roman" pitchFamily="18" charset="0"/>
                <a:cs typeface="Times New Roman" pitchFamily="18" charset="0"/>
              </a:rPr>
              <a:t>menggunakan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segiempat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sudut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membulat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aktivitas</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Decision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behaviour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kondisi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tertentu</a:t>
            </a:r>
            <a:r>
              <a:rPr lang="en-US" sz="2400" dirty="0" smtClean="0">
                <a:latin typeface="Times New Roman" pitchFamily="18" charset="0"/>
                <a:cs typeface="Times New Roman" pitchFamily="18" charset="0"/>
              </a:rPr>
              <a:t>. </a:t>
            </a:r>
          </a:p>
          <a:p>
            <a:pPr algn="just">
              <a:lnSpc>
                <a:spcPct val="90000"/>
              </a:lnSpc>
            </a:pP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mengilustrasikan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proses-proses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paralel</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fork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join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titik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sinkronisasi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berupa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titik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garis</a:t>
            </a:r>
            <a:r>
              <a:rPr lang="en-US" sz="2400" dirty="0" smtClean="0">
                <a:latin typeface="Times New Roman" pitchFamily="18" charset="0"/>
                <a:cs typeface="Times New Roman" pitchFamily="18" charset="0"/>
              </a:rPr>
              <a:t> horizontal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vertikal</a:t>
            </a:r>
            <a:r>
              <a:rPr lang="en-US" sz="2400" dirty="0" smtClean="0">
                <a:latin typeface="Times New Roman" pitchFamily="18" charset="0"/>
                <a:cs typeface="Times New Roman" pitchFamily="18" charset="0"/>
              </a:rPr>
              <a:t>.</a:t>
            </a:r>
          </a:p>
          <a:p>
            <a:pPr algn="just">
              <a:lnSpc>
                <a:spcPct val="90000"/>
              </a:lnSpc>
            </a:pPr>
            <a:r>
              <a:rPr lang="en-US" sz="2400" i="1" dirty="0" smtClean="0">
                <a:latin typeface="Times New Roman" pitchFamily="18" charset="0"/>
                <a:cs typeface="Times New Roman" pitchFamily="18" charset="0"/>
              </a:rPr>
              <a:t>Activity diagram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dibagi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beberapa</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object </a:t>
            </a:r>
            <a:r>
              <a:rPr lang="en-US" sz="2400" i="1" dirty="0" err="1" smtClean="0">
                <a:latin typeface="Times New Roman" pitchFamily="18" charset="0"/>
                <a:cs typeface="Times New Roman" pitchFamily="18" charset="0"/>
              </a:rPr>
              <a:t>swimlane</a:t>
            </a:r>
            <a:r>
              <a:rPr lang="en-US" sz="2400" i="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menggambarkan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mana</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bertanggung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jawab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aktivitas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tertentu</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609600" y="-304800"/>
            <a:ext cx="10210800" cy="7467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C:\Users\TERI\Documents\Untitled.png"/>
          <p:cNvPicPr>
            <a:picLocks noChangeAspect="1" noChangeArrowheads="1"/>
          </p:cNvPicPr>
          <p:nvPr/>
        </p:nvPicPr>
        <p:blipFill>
          <a:blip r:embed="rId2"/>
          <a:srcRect/>
          <a:stretch>
            <a:fillRect/>
          </a:stretch>
        </p:blipFill>
        <p:spPr bwMode="auto">
          <a:xfrm>
            <a:off x="533400" y="479425"/>
            <a:ext cx="8077200" cy="5897563"/>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1"/>
          <p:cNvSpPr txBox="1">
            <a:spLocks/>
          </p:cNvSpPr>
          <p:nvPr/>
        </p:nvSpPr>
        <p:spPr bwMode="auto">
          <a:xfrm>
            <a:off x="1600200" y="990600"/>
            <a:ext cx="7342187" cy="761999"/>
          </a:xfrm>
          <a:prstGeom prst="rect">
            <a:avLst/>
          </a:prstGeom>
          <a:noFill/>
          <a:ln>
            <a:noFill/>
          </a:ln>
          <a:extLst>
            <a:ext uri="{909E8E84-426E-40DD-AFC4-6F175D3DCCD1}"/>
            <a:ext uri="{91240B29-F687-4F45-9708-019B960494DF}"/>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None/>
              <a:defRPr/>
            </a:pPr>
            <a:r>
              <a:rPr lang="en-US" sz="3600" b="1" dirty="0" smtClean="0">
                <a:latin typeface="Bookman Old Style" pitchFamily="18" charset="0"/>
              </a:rPr>
              <a:t>DEPLOYMENT DIAGRAM</a:t>
            </a:r>
          </a:p>
        </p:txBody>
      </p:sp>
      <p:sp>
        <p:nvSpPr>
          <p:cNvPr id="54" name="Rectangle 53"/>
          <p:cNvSpPr/>
          <p:nvPr/>
        </p:nvSpPr>
        <p:spPr>
          <a:xfrm>
            <a:off x="8686800" y="5991225"/>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53" name="Title 4"/>
          <p:cNvSpPr txBox="1">
            <a:spLocks/>
          </p:cNvSpPr>
          <p:nvPr/>
        </p:nvSpPr>
        <p:spPr>
          <a:xfrm>
            <a:off x="35496" y="188640"/>
            <a:ext cx="8956652" cy="576064"/>
          </a:xfrm>
          <a:prstGeom prst="rect">
            <a:avLst/>
          </a:prstGeom>
          <a:extLst>
            <a:ext uri="{909E8E84-426E-40DD-AFC4-6F175D3DCCD1}"/>
            <a:ext uri="{91240B29-F687-4F45-9708-019B960494DF}"/>
          </a:extLst>
        </p:spPr>
        <p:txBody>
          <a:bodyPr rtlCol="0">
            <a:no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id-ID"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KKKF52120– rekayasa perangkat lunak </a:t>
            </a:r>
            <a:r>
              <a:rPr kumimoji="0" lang="en-US" sz="2400" b="0" i="0" u="none" strike="noStrike" kern="1200" cap="none" spc="0" normalizeH="0" baseline="0" noProof="0" smtClean="0">
                <a:ln>
                  <a:gradFill>
                    <a:gsLst>
                      <a:gs pos="0">
                        <a:prstClr val="white"/>
                      </a:gs>
                      <a:gs pos="50000">
                        <a:prstClr val="white">
                          <a:lumMod val="75000"/>
                        </a:prstClr>
                      </a:gs>
                    </a:gsLst>
                    <a:lin ang="5400000" scaled="0"/>
                  </a:gradFill>
                </a:ln>
                <a:solidFill>
                  <a:schemeClr val="accent2">
                    <a:lumMod val="75000"/>
                  </a:schemeClr>
                </a:solidFill>
                <a:effectLst/>
                <a:uLnTx/>
                <a:uFillTx/>
                <a:latin typeface="Calligraph421 BT" pitchFamily="66" charset="0"/>
                <a:ea typeface="+mj-ea"/>
                <a:cs typeface="+mj-cs"/>
              </a:rPr>
              <a:t>II (UML)</a:t>
            </a:r>
            <a:endParaRPr kumimoji="0" lang="en-US" sz="2000" b="0" i="0" u="none" strike="noStrike" kern="1200" cap="none" spc="0" normalizeH="0" baseline="0" noProof="0" dirty="0">
              <a:ln>
                <a:noFill/>
              </a:ln>
              <a:solidFill>
                <a:schemeClr val="accent2">
                  <a:lumMod val="75000"/>
                </a:schemeClr>
              </a:solidFill>
              <a:effectLst/>
              <a:uLnTx/>
              <a:uFillTx/>
              <a:latin typeface="Calligraph421 BT" pitchFamily="66" charset="0"/>
              <a:ea typeface="+mj-ea"/>
              <a:cs typeface="+mj-cs"/>
            </a:endParaRPr>
          </a:p>
        </p:txBody>
      </p:sp>
      <p:pic>
        <p:nvPicPr>
          <p:cNvPr id="55" name="Picture 54"/>
          <p:cNvPicPr>
            <a:picLocks noChangeAspect="1"/>
          </p:cNvPicPr>
          <p:nvPr/>
        </p:nvPicPr>
        <p:blipFill>
          <a:blip r:embed="rId4">
            <a:extLst>
              <a:ext uri="{28A0092B-C50C-407E-A947-70E740481C1C}"/>
            </a:extLst>
          </a:blip>
          <a:stretch>
            <a:fillRect/>
          </a:stretch>
        </p:blipFill>
        <p:spPr>
          <a:xfrm>
            <a:off x="154572" y="1916831"/>
            <a:ext cx="3610672" cy="208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12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10.xml><?xml version="1.0" encoding="utf-8"?>
<p:tagLst xmlns:a="http://schemas.openxmlformats.org/drawingml/2006/main" xmlns:r="http://schemas.openxmlformats.org/officeDocument/2006/relationships" xmlns:p="http://schemas.openxmlformats.org/presentationml/2006/main">
  <p:tag name="TIMING" val="|12"/>
</p:tagLst>
</file>

<file path=ppt/tags/tag1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ags/tag6.xml><?xml version="1.0" encoding="utf-8"?>
<p:tagLst xmlns:a="http://schemas.openxmlformats.org/drawingml/2006/main" xmlns:r="http://schemas.openxmlformats.org/officeDocument/2006/relationships" xmlns:p="http://schemas.openxmlformats.org/presentationml/2006/main">
  <p:tag name="TIMING" val="|12"/>
</p:tagLst>
</file>

<file path=ppt/tags/tag7.xml><?xml version="1.0" encoding="utf-8"?>
<p:tagLst xmlns:a="http://schemas.openxmlformats.org/drawingml/2006/main" xmlns:r="http://schemas.openxmlformats.org/officeDocument/2006/relationships" xmlns:p="http://schemas.openxmlformats.org/presentationml/2006/main">
  <p:tag name="TIMING" val="|12"/>
</p:tagLst>
</file>

<file path=ppt/tags/tag8.xml><?xml version="1.0" encoding="utf-8"?>
<p:tagLst xmlns:a="http://schemas.openxmlformats.org/drawingml/2006/main" xmlns:r="http://schemas.openxmlformats.org/officeDocument/2006/relationships" xmlns:p="http://schemas.openxmlformats.org/presentationml/2006/main">
  <p:tag name="TIMING" val="|12"/>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1622</TotalTime>
  <Words>2030</Words>
  <Application>Microsoft Office PowerPoint</Application>
  <PresentationFormat>On-screen Show (4:3)</PresentationFormat>
  <Paragraphs>841</Paragraphs>
  <Slides>100</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Verve</vt:lpstr>
      <vt:lpstr>Bitmap Image</vt:lpstr>
      <vt:lpstr>Slide 1</vt:lpstr>
      <vt:lpstr>Pemrograman Berorientasi Objek</vt:lpstr>
      <vt:lpstr>Pemograman Berorientasi Objek </vt:lpstr>
      <vt:lpstr>Pemograman Berorientasi Objek </vt:lpstr>
      <vt:lpstr>Slide 5</vt:lpstr>
      <vt:lpstr>Slide 6</vt:lpstr>
      <vt:lpstr>Slide 7</vt:lpstr>
      <vt:lpstr>FAQ Mengenai Rekayasa Perangkat Lunak</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Apakah UML Saja Sudah Cukup ?</vt:lpstr>
      <vt:lpstr>Slide 26</vt:lpstr>
      <vt:lpstr>Pengertian Use Case Diagram</vt:lpstr>
      <vt:lpstr>Slide 28</vt:lpstr>
      <vt:lpstr>Slide 29</vt:lpstr>
      <vt:lpstr>Menemukan Aktor</vt:lpstr>
      <vt:lpstr>Slide 31</vt:lpstr>
      <vt:lpstr>Slide 32</vt:lpstr>
      <vt:lpstr>Slide 33</vt:lpstr>
      <vt:lpstr>Menemukan Use Case</vt:lpstr>
      <vt:lpstr>Untuk menemukan use case, mulailah dari sudut pandang aktor, misalnya dengan bertanya?</vt:lpstr>
      <vt:lpstr>Slide 36</vt:lpstr>
      <vt:lpstr>Slide 37</vt:lpstr>
      <vt:lpstr>Slide 38</vt:lpstr>
      <vt:lpstr>Slide 39</vt:lpstr>
      <vt:lpstr>Slide 40</vt:lpstr>
      <vt:lpstr>Contoh Kasus Use case Diagram dan Skenario</vt:lpstr>
      <vt:lpstr>Slide 42</vt:lpstr>
      <vt:lpstr>Slide 43</vt:lpstr>
      <vt:lpstr>Slide 44</vt:lpstr>
      <vt:lpstr>Slide 45</vt:lpstr>
      <vt:lpstr>Slide 46</vt:lpstr>
      <vt:lpstr>Slide 47</vt:lpstr>
      <vt:lpstr>Slide 48</vt:lpstr>
      <vt:lpstr>Slide 49</vt:lpstr>
      <vt:lpstr>Slide 50</vt:lpstr>
      <vt:lpstr>Slide 51</vt:lpstr>
      <vt:lpstr>Pengertian Diagram Kelas</vt:lpstr>
      <vt:lpstr>Slide 53</vt:lpstr>
      <vt:lpstr>Slide 54</vt:lpstr>
      <vt:lpstr>Attribute</vt:lpstr>
      <vt:lpstr>Slide 56</vt:lpstr>
      <vt:lpstr>Operation</vt:lpstr>
      <vt:lpstr>Attribute, Operation dan Visualisasinya </vt:lpstr>
      <vt:lpstr>Slide 59</vt:lpstr>
      <vt:lpstr>Slide 60</vt:lpstr>
      <vt:lpstr>Slide 61</vt:lpstr>
      <vt:lpstr>Slide 62</vt:lpstr>
      <vt:lpstr>Slide 63</vt:lpstr>
      <vt:lpstr>Relasi Antar Kelas</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Pengertian Diagram Urutan</vt:lpstr>
      <vt:lpstr>Slide 85</vt:lpstr>
      <vt:lpstr>Slide 86</vt:lpstr>
      <vt:lpstr>Slide 87</vt:lpstr>
      <vt:lpstr>CONTOH SEQUENCE DIAGRAM</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TERI PUTRA</dc:creator>
  <cp:lastModifiedBy>EE</cp:lastModifiedBy>
  <cp:revision>141</cp:revision>
  <dcterms:created xsi:type="dcterms:W3CDTF">2012-09-04T07:23:22Z</dcterms:created>
  <dcterms:modified xsi:type="dcterms:W3CDTF">2014-12-16T01:24:47Z</dcterms:modified>
</cp:coreProperties>
</file>