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79" r:id="rId10"/>
    <p:sldId id="267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0291-5CF5-470A-BD46-FF00C5558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C02ED-94EE-42CA-8471-E17BF800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D3AA-6AE4-4E6B-BFC4-A7EDD38C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A20C-8B1A-487D-99C4-7E68FBD6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AC72-90E5-43CE-BD0A-F89E8D03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9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52B0-BB70-40EA-AA39-D6309719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2F3D4-B8A9-485B-878E-5435470B4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FBF2F-FB6B-4678-930B-88D79D81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ECF0-82D3-407B-98C2-F6DE689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67399-444E-4F5E-A40B-E5661DFD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6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DB916-00FB-411F-94EB-FAA3CB1EC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95973-2EAB-42CD-9E14-2E8E5DBE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7107-1B81-4256-9010-E7239899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3A6B-3FF8-49AD-8A7C-5BD37F7A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EDBB-D637-46F5-9150-DA5063A2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95A3-6B05-4021-8D69-E81658EE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DB63-808E-4516-B851-9D80162B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64B46-C8C8-49AC-B8CE-9920066D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0080-B7B1-49D1-B85D-E5DE9B41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C830-87F3-4FCF-B5A5-6F1E6ABB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87A6-2AC4-4341-B2ED-B33DAB45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C0ED-A888-4E65-B9B7-256C8A92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DF61-AFE3-468B-B7B3-955569E0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4B92-5B19-4F87-883D-D8962E05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4F50-7C56-413D-B437-4B4CA0BC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8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B6DF-C7A3-4D74-A11A-43794ADC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B5B8-13F4-4E75-AA3E-01699E1C0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5040-4AD3-43D8-9493-732AAC69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2AD8E-D161-4626-B2AA-12802B0A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C8E0D-8B89-4EB7-8693-DF26CED3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60DD-BB2A-4CB5-8BA5-106A6122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8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9CED-472F-44CC-8952-F423A1EC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E59FE-E8CE-476A-BF45-B14ECB6A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6EC9-17AF-42EA-9CA1-802B5EA1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789AF-4215-483C-BEAF-881A023AF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05237-9674-4AF1-9997-98085CCEE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7698F-085A-4049-8343-F82410D7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18091-BD8B-4391-B228-256C5C55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23151-54EA-44F0-A5F8-141A97A2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0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5EE8-00D7-4317-B632-7B4AD5F3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C48D-C18F-445D-846A-472496F5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01DA6-5BD0-44DE-99AE-518CCBEB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D9C4A-D18B-4E0E-B90C-45066798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A8C16-D152-4047-B0D2-E4E4D02C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5B8F9-94DB-473D-8434-738A5790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88A07-CCDC-4886-AB08-1AC334C0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5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C5B7-83F3-49F9-BDAB-67C3F779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A429-8188-4E93-8DC8-3E55DD06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ED07D-DEE5-4B65-BB80-3FB1DECF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293D4-7FAC-43DB-9731-370DFCD7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9BC7-5BD6-42AE-AA73-B3922B7B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F22F-8180-48E2-B753-10332EFB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0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A46-395E-44AE-BA60-A70A1DCC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47B35-540A-43B7-B426-01829BD56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210B9-49B5-493F-945B-7BF89B4C7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F5D0C-0EA3-4814-94F6-89ECD23B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94B7-B912-43B7-A3AE-92F1C51D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1F12-EFD2-4D86-8A19-DED8527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CDFB0-A1FD-4C9E-B1CC-F0EC1042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4BA3-40A1-4B41-9085-0F2451CC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39DF-02FB-4F3F-91E6-F4E8D54BA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B423-694F-4693-A09F-72C4E471089F}" type="datetimeFigureOut">
              <a:rPr lang="en-IN" smtClean="0"/>
              <a:t>04-10-2020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2C72-769A-4875-AEC3-E80EE7BA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4BC0-B623-4B7C-A197-E865475E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626B-7100-4507-88AE-9BECA749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4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bargav32@gmail.com" TargetMode="External"/><Relationship Id="rId3" Type="http://schemas.openxmlformats.org/officeDocument/2006/relationships/hyperlink" Target="https://orcid.org/0000-0002-0122-8432" TargetMode="External"/><Relationship Id="rId7" Type="http://schemas.openxmlformats.org/officeDocument/2006/relationships/hyperlink" Target="mailto:preethitamilvendan@gmail.com" TargetMode="External"/><Relationship Id="rId12" Type="http://schemas.openxmlformats.org/officeDocument/2006/relationships/hyperlink" Target="https://www.scopus.com/sourceid/21100374601" TargetMode="External"/><Relationship Id="rId2" Type="http://schemas.openxmlformats.org/officeDocument/2006/relationships/hyperlink" Target="https://ieeexplore.ieee.org/document/867285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rinivasan@core.sastra.edu" TargetMode="External"/><Relationship Id="rId11" Type="http://schemas.openxmlformats.org/officeDocument/2006/relationships/hyperlink" Target="https://doi.org/10.1109/ACCESS.2019.2907012" TargetMode="External"/><Relationship Id="rId5" Type="http://schemas.openxmlformats.org/officeDocument/2006/relationships/hyperlink" Target="https://orcid.org/0000-0002-6877-3435" TargetMode="External"/><Relationship Id="rId10" Type="http://schemas.openxmlformats.org/officeDocument/2006/relationships/hyperlink" Target="https://ieeexplore.ieee.org/xpl/RecentIssue.jsp?punumber=6287639" TargetMode="External"/><Relationship Id="rId4" Type="http://schemas.openxmlformats.org/officeDocument/2006/relationships/hyperlink" Target="https://orcid.org/0000-0002-8661-258X" TargetMode="External"/><Relationship Id="rId9" Type="http://schemas.openxmlformats.org/officeDocument/2006/relationships/hyperlink" Target="mailto:suryan0800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960" y="234315"/>
            <a:ext cx="9063990" cy="1026160"/>
          </a:xfrm>
        </p:spPr>
        <p:txBody>
          <a:bodyPr>
            <a:noAutofit/>
          </a:bodyPr>
          <a:lstStyle/>
          <a:p>
            <a:r>
              <a:rPr lang="en-US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Dependent Optimizer: Inspired by the</a:t>
            </a:r>
            <a:br>
              <a:rPr lang="en-US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sz="3200" b="1" dirty="0">
                <a:ln/>
                <a:solidFill>
                  <a:srgbClr val="0563C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Bee Swarming Reproductive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435" y="1524663"/>
            <a:ext cx="3429740" cy="1174149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 Names:</a:t>
            </a:r>
          </a:p>
          <a:p>
            <a:pPr algn="l"/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JAZA MAHMOOD ABDULLAH</a:t>
            </a:r>
            <a:endParaRPr lang="en-IN" sz="2000" dirty="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IN" sz="2000" dirty="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TARIK AHMED RASHID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5220" y="1524663"/>
            <a:ext cx="562165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Guided By:</a:t>
            </a:r>
          </a:p>
          <a:p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Mr. B. Srinivasan, B.E., </a:t>
            </a:r>
            <a:r>
              <a:rPr lang="en-US" sz="2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M.Tech</a:t>
            </a:r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.,</a:t>
            </a:r>
            <a:endParaRPr lang="en-US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School of Computing, AP-III, IT, SASTRA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/>
              </a:rPr>
              <a:t>srinivasan@core.sastra.edu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5220" y="3429000"/>
            <a:ext cx="430784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Mini-Project Members:</a:t>
            </a: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Preethi T (121015078)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7"/>
              </a:rPr>
              <a:t>preethitamilvendan@gmail.com</a:t>
            </a:r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Raghunathan MS (121015081)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8"/>
              </a:rPr>
              <a:t>bargav32@gmail.com</a:t>
            </a: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sz="2000" i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Surya Narayanan S (121015098)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9"/>
              </a:rPr>
              <a:t>suryan0800@gmail.com</a:t>
            </a:r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I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302" y="3377593"/>
            <a:ext cx="4394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Published in 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0"/>
              </a:rPr>
              <a:t>IEEE Access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Volume: 7 )</a:t>
            </a:r>
          </a:p>
          <a:p>
            <a:r>
              <a:rPr lang="en-US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 of Publication: </a:t>
            </a:r>
            <a:r>
              <a:rPr lang="en-US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 March 2019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Publisher: </a:t>
            </a:r>
            <a:r>
              <a:rPr lang="en-IN" sz="2000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IEEE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DOI: </a:t>
            </a:r>
            <a:r>
              <a:rPr lang="en-IN" sz="2000" dirty="0">
                <a:ln/>
                <a:solidFill>
                  <a:srgbClr val="0563C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10.1109/ACCESS.2019.2907012</a:t>
            </a:r>
          </a:p>
          <a:p>
            <a:r>
              <a:rPr lang="en-IN" sz="2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</a:rPr>
              <a:t>Scopus Index: </a:t>
            </a:r>
            <a:r>
              <a:rPr lang="en-IN" sz="2000" dirty="0">
                <a:ln/>
                <a:solidFill>
                  <a:srgbClr val="0563C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21100374601</a:t>
            </a:r>
            <a:endParaRPr lang="en-IN" sz="2000" dirty="0">
              <a:ln/>
              <a:solidFill>
                <a:srgbClr val="0563C1"/>
              </a:solidFill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B9FC9-40C4-4B99-880E-76FC86421281}"/>
              </a:ext>
            </a:extLst>
          </p:cNvPr>
          <p:cNvCxnSpPr>
            <a:cxnSpLocks/>
          </p:cNvCxnSpPr>
          <p:nvPr/>
        </p:nvCxnSpPr>
        <p:spPr>
          <a:xfrm>
            <a:off x="5843905" y="1390043"/>
            <a:ext cx="0" cy="50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B95E-BADD-4F15-88DC-16DAD7E0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 for Optimal FM Sound Waves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763E4-9880-46F0-9EDE-0124DE58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82" y="1825625"/>
            <a:ext cx="8421036" cy="4351338"/>
          </a:xfrm>
        </p:spPr>
      </p:pic>
    </p:spTree>
    <p:extLst>
      <p:ext uri="{BB962C8B-B14F-4D97-AF65-F5344CB8AC3E}">
        <p14:creationId xmlns:p14="http://schemas.microsoft.com/office/powerpoint/2010/main" val="129869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3AD-10BF-4EFB-8F6D-D022A3A7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 for Test Function 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6F94D-3F49-4C8C-B5C3-9CBF46904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</p:spTree>
    <p:extLst>
      <p:ext uri="{BB962C8B-B14F-4D97-AF65-F5344CB8AC3E}">
        <p14:creationId xmlns:p14="http://schemas.microsoft.com/office/powerpoint/2010/main" val="178022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DB1-4CD4-4BBF-A6F8-F0E90A1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D802-48DB-43A9-B68E-FBD7C03F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FDO performs better in most cases and comparable in other cases</a:t>
            </a:r>
          </a:p>
          <a:p>
            <a:r>
              <a:rPr lang="en-IN" dirty="0">
                <a:solidFill>
                  <a:schemeClr val="bg1"/>
                </a:solidFill>
              </a:rPr>
              <a:t>Future Improvement: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Take Worst Fitness into account while calculating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Memory to store N Best Fit Points among all the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Break when there is no much difference in best Fitness values to reduce time.</a:t>
            </a:r>
          </a:p>
        </p:txBody>
      </p:sp>
    </p:spTree>
    <p:extLst>
      <p:ext uri="{BB962C8B-B14F-4D97-AF65-F5344CB8AC3E}">
        <p14:creationId xmlns:p14="http://schemas.microsoft.com/office/powerpoint/2010/main" val="413585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32BE5-30A0-44AA-966E-4DDBEE79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C43A1-9479-452B-AE53-E2F0B6F55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/>
            <a:r>
              <a:rPr lang="en-US" dirty="0">
                <a:solidFill>
                  <a:schemeClr val="bg1"/>
                </a:solidFill>
              </a:rPr>
              <a:t>Discussion on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Results obtained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Interpreted 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FDO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080" y="1388745"/>
                <a:ext cx="10515600" cy="4351338"/>
              </a:xfrm>
            </p:spPr>
            <p:txBody>
              <a:bodyPr>
                <a:normAutofit/>
                <a:scene3d>
                  <a:camera prst="orthographicFront"/>
                  <a:lightRig rig="threePt" dir="t"/>
                </a:scene3d>
              </a:bodyPr>
              <a:lstStyle/>
              <a:p>
                <a:endParaRPr lang="en-US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Start with randomly chosen features and move towards the best by calculation fitness weight for every bee and comparing. </a:t>
                </a: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While moving from one feature to another feature, we find a pace (velocity) at which it should change. We find the Pace(velocity), by comparing it with the best Bee fitness.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Time Complexity : For each iteration,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Space Complexity :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𝐶𝐹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𝑝𝑎𝑐𝑒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080" y="1388745"/>
                <a:ext cx="10515600" cy="4351338"/>
              </a:xfrm>
              <a:blipFill>
                <a:blip r:embed="rId2"/>
                <a:stretch>
                  <a:fillRect l="-928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850" y="6356350"/>
            <a:ext cx="12001500" cy="365125"/>
          </a:xfrm>
        </p:spPr>
        <p:txBody>
          <a:bodyPr/>
          <a:lstStyle/>
          <a:p>
            <a:r>
              <a:rPr lang="en-IN"/>
              <a:t>Fitness Dependent Optimizer: Inspired by the Bee Swarming Reproductive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FDO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(i= 1, 2, . . .p);</a:t>
                </a:r>
                <a:endParaRPr lang="en-US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+ pace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fw</m:t>
                    </m:r>
                    <m:r>
                      <a:rPr lang="en-US" sz="2400" dirty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i="1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  <m:sup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IN" sz="2400" i="1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dirty="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𝑓𝑖𝑡𝑛𝑒𝑠𝑠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2400" dirty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IN" sz="2400" dirty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wf</m:t>
                    </m:r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𝑓𝑖𝑡𝑛𝑒𝑠𝑠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𝑝𝑎𝑐𝑒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𝑓𝑤</m:t>
                              </m:r>
                              <m:r>
                                <a:rPr lang="en-IN" sz="2400">
                                  <a:ln/>
                                  <a:solidFill>
                                    <a:schemeClr val="bg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&lt;1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400" i="1">
                                      <a:ln/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N" sz="2400" i="1">
                                          <a:ln/>
                                          <a:solidFill>
                                            <a:schemeClr val="bg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&lt;0, 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sz="2400" i="1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∗( − 1)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𝑝𝑎𝑐𝑒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= </m:t>
                                        </m:r>
                                        <m:d>
                                          <m:dPr>
                                            <m:ctrlPr>
                                              <a:rPr lang="en-IN" sz="2400" i="1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IN" sz="2400">
                                                <a:ln/>
                                                <a:solidFill>
                                                  <a:schemeClr val="bg1"/>
                                                </a:solidFill>
                                                <a:effectLst>
                                                  <a:outerShdw blurRad="38100" dist="25400" dir="5400000" algn="ctr" rotWithShape="0">
                                                    <a:srgbClr val="6E747A">
                                                      <a:alpha val="43000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 −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IN" sz="2400" i="1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IN" sz="2400">
                                                    <a:ln/>
                                                    <a:solidFill>
                                                      <a:schemeClr val="bg1"/>
                                                    </a:solidFill>
                                                    <a:effectLst>
                                                      <a:outerShdw blurRad="38100" dist="25400" dir="5400000" algn="ctr" rotWithShape="0">
                                                        <a:srgbClr val="6E747A">
                                                          <a:alpha val="43000"/>
                                                        </a:srgbClr>
                                                      </a:outerShdw>
                                                    </a:effectLst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∗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𝑓𝑤</m:t>
                                        </m:r>
                                        <m:r>
                                          <a:rPr lang="en-IN" sz="2400">
                                            <a:ln/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25400" dir="5400000" algn="ctr" rotWithShape="0">
                                                <a:srgbClr val="6E747A">
                                                  <a:alpha val="43000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                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650" y="6356350"/>
            <a:ext cx="11920220" cy="365125"/>
          </a:xfrm>
        </p:spPr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Autofit/>
          </a:bodyPr>
          <a:lstStyle/>
          <a:p>
            <a:r>
              <a:rPr lang="en-IN" b="1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Flow Chart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2312310" y="4445233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72" y="4513993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1500007" y="101353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N random Points (feature set)(scout bees)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1500007" y="210284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Best Points (Scout Bee) using fitness value 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1500006" y="3246944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Pace, new </a:t>
            </a:r>
            <a:r>
              <a:rPr lang="en-IN" dirty="0" err="1"/>
              <a:t>fw</a:t>
            </a:r>
            <a:r>
              <a:rPr lang="en-IN" dirty="0"/>
              <a:t> using Best Bee Fitness value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1500006" y="53707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previous best Pace, find </a:t>
            </a:r>
            <a:r>
              <a:rPr lang="en-IN" dirty="0" err="1"/>
              <a:t>fw</a:t>
            </a:r>
            <a:endParaRPr lang="en-IN" dirty="0"/>
          </a:p>
        </p:txBody>
      </p:sp>
      <p:sp>
        <p:nvSpPr>
          <p:cNvPr id="37" name="Flowchart: Decision 36"/>
          <p:cNvSpPr/>
          <p:nvPr/>
        </p:nvSpPr>
        <p:spPr>
          <a:xfrm>
            <a:off x="5426884" y="54915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38" name="Flowchart: Process 37"/>
          <p:cNvSpPr/>
          <p:nvPr/>
        </p:nvSpPr>
        <p:spPr>
          <a:xfrm>
            <a:off x="7895088" y="538478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Walk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8703011" y="4442764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41" name="Flowchart: Process 40"/>
          <p:cNvSpPr/>
          <p:nvPr/>
        </p:nvSpPr>
        <p:spPr>
          <a:xfrm>
            <a:off x="4614579" y="4349273"/>
            <a:ext cx="2574517" cy="8078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 new Points using Pace</a:t>
            </a:r>
          </a:p>
        </p:txBody>
      </p:sp>
      <p:cxnSp>
        <p:nvCxnSpPr>
          <p:cNvPr id="45" name="Straight Arrow Connector 44"/>
          <p:cNvCxnSpPr>
            <a:stCxn id="31" idx="2"/>
            <a:endCxn id="32" idx="0"/>
          </p:cNvCxnSpPr>
          <p:nvPr/>
        </p:nvCxnSpPr>
        <p:spPr>
          <a:xfrm>
            <a:off x="2787266" y="1821401"/>
            <a:ext cx="0" cy="2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33" idx="0"/>
          </p:cNvCxnSpPr>
          <p:nvPr/>
        </p:nvCxnSpPr>
        <p:spPr>
          <a:xfrm flipH="1">
            <a:off x="2787265" y="2910711"/>
            <a:ext cx="1" cy="33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9" idx="0"/>
          </p:cNvCxnSpPr>
          <p:nvPr/>
        </p:nvCxnSpPr>
        <p:spPr>
          <a:xfrm flipH="1">
            <a:off x="2787264" y="4054812"/>
            <a:ext cx="1" cy="39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36" idx="0"/>
          </p:cNvCxnSpPr>
          <p:nvPr/>
        </p:nvCxnSpPr>
        <p:spPr>
          <a:xfrm>
            <a:off x="2787264" y="5011582"/>
            <a:ext cx="1" cy="35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83732" y="434883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96943" y="50013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cxnSp>
        <p:nvCxnSpPr>
          <p:cNvPr id="68" name="Straight Arrow Connector 67"/>
          <p:cNvCxnSpPr>
            <a:stCxn id="36" idx="3"/>
            <a:endCxn id="37" idx="1"/>
          </p:cNvCxnSpPr>
          <p:nvPr/>
        </p:nvCxnSpPr>
        <p:spPr>
          <a:xfrm>
            <a:off x="4074523" y="5774707"/>
            <a:ext cx="135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7" idx="0"/>
            <a:endCxn id="41" idx="2"/>
          </p:cNvCxnSpPr>
          <p:nvPr/>
        </p:nvCxnSpPr>
        <p:spPr>
          <a:xfrm flipV="1">
            <a:off x="5901838" y="5157141"/>
            <a:ext cx="0" cy="3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89050" y="519631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cxnSp>
        <p:nvCxnSpPr>
          <p:cNvPr id="74" name="Straight Arrow Connector 73"/>
          <p:cNvCxnSpPr>
            <a:stCxn id="37" idx="3"/>
            <a:endCxn id="38" idx="1"/>
          </p:cNvCxnSpPr>
          <p:nvPr/>
        </p:nvCxnSpPr>
        <p:spPr>
          <a:xfrm>
            <a:off x="6376792" y="5774707"/>
            <a:ext cx="1518296" cy="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3"/>
            <a:endCxn id="41" idx="1"/>
          </p:cNvCxnSpPr>
          <p:nvPr/>
        </p:nvCxnSpPr>
        <p:spPr>
          <a:xfrm>
            <a:off x="3262218" y="4728408"/>
            <a:ext cx="1352361" cy="2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00061" y="5757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98" name="Flowchart: Decision 97"/>
          <p:cNvSpPr/>
          <p:nvPr/>
        </p:nvSpPr>
        <p:spPr>
          <a:xfrm>
            <a:off x="5426884" y="2244332"/>
            <a:ext cx="949908" cy="566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5995059" y="2708509"/>
            <a:ext cx="18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Still more points or still more iterations </a:t>
            </a:r>
          </a:p>
        </p:txBody>
      </p:sp>
      <p:cxnSp>
        <p:nvCxnSpPr>
          <p:cNvPr id="101" name="Straight Arrow Connector 100"/>
          <p:cNvCxnSpPr>
            <a:stCxn id="41" idx="0"/>
            <a:endCxn id="98" idx="2"/>
          </p:cNvCxnSpPr>
          <p:nvPr/>
        </p:nvCxnSpPr>
        <p:spPr>
          <a:xfrm flipV="1">
            <a:off x="5901838" y="2810681"/>
            <a:ext cx="0" cy="15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8" idx="1"/>
            <a:endCxn id="32" idx="3"/>
          </p:cNvCxnSpPr>
          <p:nvPr/>
        </p:nvCxnSpPr>
        <p:spPr>
          <a:xfrm flipH="1" flipV="1">
            <a:off x="4074524" y="2506777"/>
            <a:ext cx="1352360" cy="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60514" y="249972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cxnSp>
        <p:nvCxnSpPr>
          <p:cNvPr id="107" name="Straight Arrow Connector 106"/>
          <p:cNvCxnSpPr>
            <a:stCxn id="38" idx="0"/>
            <a:endCxn id="39" idx="2"/>
          </p:cNvCxnSpPr>
          <p:nvPr/>
        </p:nvCxnSpPr>
        <p:spPr>
          <a:xfrm flipH="1" flipV="1">
            <a:off x="9177965" y="5009113"/>
            <a:ext cx="4382" cy="37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9" idx="1"/>
            <a:endCxn id="41" idx="3"/>
          </p:cNvCxnSpPr>
          <p:nvPr/>
        </p:nvCxnSpPr>
        <p:spPr>
          <a:xfrm flipH="1">
            <a:off x="7189096" y="4725939"/>
            <a:ext cx="1513915" cy="2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48717" y="436144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114" name="Connector: Elbow 113"/>
          <p:cNvCxnSpPr>
            <a:stCxn id="39" idx="0"/>
            <a:endCxn id="98" idx="3"/>
          </p:cNvCxnSpPr>
          <p:nvPr/>
        </p:nvCxnSpPr>
        <p:spPr>
          <a:xfrm rot="16200000" flipV="1">
            <a:off x="6819751" y="2084549"/>
            <a:ext cx="1915257" cy="2801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197345" y="40859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16" name="Flowchart: Terminator 115"/>
          <p:cNvSpPr/>
          <p:nvPr/>
        </p:nvSpPr>
        <p:spPr>
          <a:xfrm>
            <a:off x="5677995" y="1428583"/>
            <a:ext cx="447684" cy="2003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Arrow Connector 117"/>
          <p:cNvCxnSpPr>
            <a:stCxn id="98" idx="0"/>
            <a:endCxn id="116" idx="2"/>
          </p:cNvCxnSpPr>
          <p:nvPr/>
        </p:nvCxnSpPr>
        <p:spPr>
          <a:xfrm flipH="1" flipV="1">
            <a:off x="5901837" y="1628899"/>
            <a:ext cx="1" cy="61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897892" y="19241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10214" y="6418555"/>
            <a:ext cx="61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 :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Fitness Value, pace – how far the point is moved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43562" y="4543741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79254" y="6000159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t+1  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</a:t>
            </a:r>
            <a:r>
              <a:rPr lang="en-IN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fw</a:t>
            </a:r>
            <a:r>
              <a:rPr lang="en-IN" baseline="-250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IN" baseline="-25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t</a:t>
            </a:r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IN" baseline="-25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78092" y="6445337"/>
            <a:ext cx="11165205" cy="299085"/>
          </a:xfrm>
        </p:spPr>
        <p:txBody>
          <a:bodyPr/>
          <a:lstStyle/>
          <a:p>
            <a:r>
              <a:rPr lang="en-IN" dirty="0"/>
              <a:t>Fitness Dependent Optimizer: Inspired by the</a:t>
            </a:r>
            <a:br>
              <a:rPr lang="en-IN" dirty="0"/>
            </a:br>
            <a:r>
              <a:rPr lang="en-IN" dirty="0"/>
              <a:t>Bee Swarming Reproductive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7378-1566-405B-AF5E-1BCDE140D517}"/>
              </a:ext>
            </a:extLst>
          </p:cNvPr>
          <p:cNvSpPr txBox="1"/>
          <p:nvPr/>
        </p:nvSpPr>
        <p:spPr>
          <a:xfrm>
            <a:off x="8238494" y="43255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F3EC-7E89-4F3E-B958-51258725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Comparison with Genetic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5753EE-7210-4E8F-821F-63A3129FE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074864"/>
              </p:ext>
            </p:extLst>
          </p:nvPr>
        </p:nvGraphicFramePr>
        <p:xfrm>
          <a:off x="838200" y="1825625"/>
          <a:ext cx="10515597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606">
                  <a:extLst>
                    <a:ext uri="{9D8B030D-6E8A-4147-A177-3AD203B41FA5}">
                      <a16:colId xmlns:a16="http://schemas.microsoft.com/office/drawing/2014/main" val="47204281"/>
                    </a:ext>
                  </a:extLst>
                </a:gridCol>
                <a:gridCol w="3977196">
                  <a:extLst>
                    <a:ext uri="{9D8B030D-6E8A-4147-A177-3AD203B41FA5}">
                      <a16:colId xmlns:a16="http://schemas.microsoft.com/office/drawing/2014/main" val="1781465737"/>
                    </a:ext>
                  </a:extLst>
                </a:gridCol>
                <a:gridCol w="5112795">
                  <a:extLst>
                    <a:ext uri="{9D8B030D-6E8A-4147-A177-3AD203B41FA5}">
                      <a16:colId xmlns:a16="http://schemas.microsoft.com/office/drawing/2014/main" val="531023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Fitness Dependent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Genetic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623"/>
                  </a:ext>
                </a:extLst>
              </a:tr>
              <a:tr h="447058">
                <a:tc>
                  <a:txBody>
                    <a:bodyPr/>
                    <a:lstStyle/>
                    <a:p>
                      <a:r>
                        <a:rPr lang="en-IN" dirty="0"/>
                        <a:t>Procedure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Share Collective knowledge from Bees</a:t>
                      </a:r>
                    </a:p>
                    <a:p>
                      <a:r>
                        <a:rPr lang="en-IN" dirty="0"/>
                        <a:t>Move with the bee that most bees 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 (select the fittest two individual)</a:t>
                      </a:r>
                    </a:p>
                    <a:p>
                      <a:r>
                        <a:rPr lang="en-US" dirty="0"/>
                        <a:t>Crossover (exchanging the genes of parents)</a:t>
                      </a:r>
                    </a:p>
                    <a:p>
                      <a:r>
                        <a:rPr lang="en-US" dirty="0"/>
                        <a:t>Mutation (some bits get flipped)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55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find Global Optimum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struck with local Optimum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9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41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3364-6E91-431B-8334-DDADC735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-29765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Comparison with Dragonfly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E55E0B-AFE8-41A5-91ED-0C61701F1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4102"/>
              </p:ext>
            </p:extLst>
          </p:nvPr>
        </p:nvGraphicFramePr>
        <p:xfrm>
          <a:off x="749424" y="758393"/>
          <a:ext cx="10515597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814">
                  <a:extLst>
                    <a:ext uri="{9D8B030D-6E8A-4147-A177-3AD203B41FA5}">
                      <a16:colId xmlns:a16="http://schemas.microsoft.com/office/drawing/2014/main" val="2934814292"/>
                    </a:ext>
                  </a:extLst>
                </a:gridCol>
                <a:gridCol w="3009530">
                  <a:extLst>
                    <a:ext uri="{9D8B030D-6E8A-4147-A177-3AD203B41FA5}">
                      <a16:colId xmlns:a16="http://schemas.microsoft.com/office/drawing/2014/main" val="15354848"/>
                    </a:ext>
                  </a:extLst>
                </a:gridCol>
                <a:gridCol w="5805253">
                  <a:extLst>
                    <a:ext uri="{9D8B030D-6E8A-4147-A177-3AD203B41FA5}">
                      <a16:colId xmlns:a16="http://schemas.microsoft.com/office/drawing/2014/main" val="229039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Fitness Dependent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Dragonfly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9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Weights used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Fitness Weight (</a:t>
                      </a:r>
                      <a:r>
                        <a:rPr lang="en-IN" dirty="0" err="1"/>
                        <a:t>fw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Weight Factor (</a:t>
                      </a:r>
                      <a:r>
                        <a:rPr lang="en-IN" dirty="0" err="1"/>
                        <a:t>wf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weight (s) (How distance is the dragonfly from other dragonflies), </a:t>
                      </a:r>
                    </a:p>
                    <a:p>
                      <a:r>
                        <a:rPr lang="en-US" dirty="0"/>
                        <a:t>alignment weight (a) (average velocity direction of all other dragonflies), </a:t>
                      </a:r>
                    </a:p>
                    <a:p>
                      <a:r>
                        <a:rPr lang="en-US" dirty="0"/>
                        <a:t>cohesion weight (c) (distance between average dragonfly and itself), </a:t>
                      </a:r>
                    </a:p>
                    <a:p>
                      <a:r>
                        <a:rPr lang="en-US" dirty="0"/>
                        <a:t>food factor (f) (distance from best dragonfly and itself), </a:t>
                      </a:r>
                    </a:p>
                    <a:p>
                      <a:r>
                        <a:rPr lang="en-US" dirty="0"/>
                        <a:t>enemy factor (e) (distance between worst dragonfly and itself), and </a:t>
                      </a:r>
                    </a:p>
                    <a:p>
                      <a:r>
                        <a:rPr lang="en-US" dirty="0"/>
                        <a:t>inertia weight (weightage to take account of previous pace or velocity)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3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7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Comparably 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Comparably 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4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converge at Global Optimum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stuck into local optima due to high exploitation rate.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2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Concentrates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Only Best 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Both Best Fitness and Worst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0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53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1639-4268-4A24-A7CD-A390EBF7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Comparison with </a:t>
            </a:r>
            <a:r>
              <a:rPr lang="en-IN" dirty="0" err="1">
                <a:solidFill>
                  <a:schemeClr val="bg1"/>
                </a:solidFill>
              </a:rPr>
              <a:t>Salp</a:t>
            </a:r>
            <a:r>
              <a:rPr lang="en-IN" dirty="0">
                <a:solidFill>
                  <a:schemeClr val="bg1"/>
                </a:solidFill>
              </a:rPr>
              <a:t> Swarm Algorithm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F105B1-9363-4011-8263-9A47B57E4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014050"/>
              </p:ext>
            </p:extLst>
          </p:nvPr>
        </p:nvGraphicFramePr>
        <p:xfrm>
          <a:off x="838200" y="1825625"/>
          <a:ext cx="1051559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6">
                  <a:extLst>
                    <a:ext uri="{9D8B030D-6E8A-4147-A177-3AD203B41FA5}">
                      <a16:colId xmlns:a16="http://schemas.microsoft.com/office/drawing/2014/main" val="3700019893"/>
                    </a:ext>
                  </a:extLst>
                </a:gridCol>
                <a:gridCol w="2947386">
                  <a:extLst>
                    <a:ext uri="{9D8B030D-6E8A-4147-A177-3AD203B41FA5}">
                      <a16:colId xmlns:a16="http://schemas.microsoft.com/office/drawing/2014/main" val="1855314478"/>
                    </a:ext>
                  </a:extLst>
                </a:gridCol>
                <a:gridCol w="6027195">
                  <a:extLst>
                    <a:ext uri="{9D8B030D-6E8A-4147-A177-3AD203B41FA5}">
                      <a16:colId xmlns:a16="http://schemas.microsoft.com/office/drawing/2014/main" val="125943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Fitness Dependent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Salp</a:t>
                      </a:r>
                      <a:r>
                        <a:rPr lang="en-IN" dirty="0"/>
                        <a:t> Swarm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8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Weights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Fitness Weight (</a:t>
                      </a:r>
                      <a:r>
                        <a:rPr lang="en-IN" dirty="0" err="1"/>
                        <a:t>fw</a:t>
                      </a:r>
                      <a:r>
                        <a:rPr lang="en-IN" dirty="0"/>
                        <a:t>)</a:t>
                      </a:r>
                    </a:p>
                    <a:p>
                      <a:r>
                        <a:rPr lang="en-IN" dirty="0"/>
                        <a:t>Weight Factor (</a:t>
                      </a:r>
                      <a:r>
                        <a:rPr lang="en-IN" dirty="0" err="1"/>
                        <a:t>wf</a:t>
                      </a:r>
                      <a:r>
                        <a:rPr lang="en-IN" dirty="0"/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 (balances exploration and exploitation) (starts exploitation when it nears end iteration)</a:t>
                      </a:r>
                    </a:p>
                    <a:p>
                      <a:r>
                        <a:rPr lang="en-US" dirty="0"/>
                        <a:t>c2 and c3 (determines direction)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1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Algorithm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Comparable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converge at Global Optimum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stagnating in local optima.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7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fitness weight to both explore and exploit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c1 to explore and exploit which is calculated based on iteration, which is not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5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99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1CDF-1C8A-41FB-9D70-0877ABB4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Application</a:t>
            </a:r>
            <a:endParaRPr lang="en-IN" sz="4800" b="1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90409-85E3-4A3E-A770-A6E0D04AE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b="1" dirty="0">
                    <a:ln/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Optimal Frequency Modulated Sound Waves.</a:t>
                </a: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to optimize the parameter of an FM synthesizer.</a:t>
                </a: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six parameters to be optimized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  : 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X 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{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a1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w1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a2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w2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a3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pl-PL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w3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} .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to generate a sound </a:t>
                </a:r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that is similar to the target sound 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Generating sound: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1 . </m:t>
                    </m:r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2400" b="0" i="0" smtClean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1 . 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2 .</m:t>
                    </m:r>
                    <m:func>
                      <m:func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2 . 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3 .</m:t>
                            </m:r>
                            <m:func>
                              <m:func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3 . 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 . </m:t>
                                    </m:r>
                                    <m:r>
                                      <a:rPr lang="en-IN" sz="2400">
                                        <a:ln/>
                                        <a:solidFill>
                                          <a:schemeClr val="bg1"/>
                                        </a:solidFill>
                                        <a:effectLst>
                                          <a:outerShdw blurRad="38100" dist="25400" dir="5400000" algn="ctr" rotWithShape="0">
                                            <a:srgbClr val="6E747A">
                                              <a:alpha val="43000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Target sound: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. </m:t>
                    </m:r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2400" b="0" i="0" smtClean="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5.0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sin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4.8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4.9</m:t>
                                </m:r>
                              </m:e>
                            </m:d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parameters  range [-6.4, 6.35] and  </a:t>
                </a:r>
                <a14:m>
                  <m:oMath xmlns:m="http://schemas.openxmlformats.org/officeDocument/2006/math">
                    <m:r>
                      <a:rPr lang="en-US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 t = 100 turns.</a:t>
                </a:r>
              </a:p>
              <a:p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Fitness function: </a:t>
                </a:r>
                <a14:m>
                  <m:oMath xmlns:m="http://schemas.openxmlformats.org/officeDocument/2006/math"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IN" sz="2400">
                        <a:ln/>
                        <a:solidFill>
                          <a:schemeClr val="bg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400" i="1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>
                            <a:ln/>
                            <a:solidFill>
                              <a:schemeClr val="bg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400" i="1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>
                                    <a:ln/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>
                                <a:ln/>
                                <a:solidFill>
                                  <a:schemeClr val="bg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30 agents for 200 iterations.</a:t>
                </a:r>
              </a:p>
              <a:p>
                <a:pPr algn="l"/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X = {a1 = 0.974, w1 =-0.241, a2 = -4.3160, </a:t>
                </a:r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w2 = -0.0193, a3 = -0.5701, w3 = 4.937} </a:t>
                </a:r>
                <a:r>
                  <a:rPr lang="en-IN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at iteration 200.</a:t>
                </a:r>
              </a:p>
              <a:p>
                <a:pPr algn="l"/>
                <a:r>
                  <a:rPr lang="en-US" sz="2400" dirty="0">
                    <a:ln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near-global optimal value from iteration 64.</a:t>
                </a:r>
                <a:endParaRPr lang="en-IN" sz="2400" dirty="0">
                  <a:ln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90409-85E3-4A3E-A770-A6E0D04AE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961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21493-A18A-40DA-B3EB-1ED5C98C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Fitness Dependent Optimizer: Inspired by the</a:t>
            </a:r>
            <a:br>
              <a:rPr lang="en-IN"/>
            </a:br>
            <a:r>
              <a:rPr lang="en-IN"/>
              <a:t>Bee Swarming Reproductive Process</a:t>
            </a:r>
          </a:p>
        </p:txBody>
      </p:sp>
    </p:spTree>
    <p:extLst>
      <p:ext uri="{BB962C8B-B14F-4D97-AF65-F5344CB8AC3E}">
        <p14:creationId xmlns:p14="http://schemas.microsoft.com/office/powerpoint/2010/main" val="356937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933</Words>
  <Application>Microsoft Office PowerPoint</Application>
  <PresentationFormat>Widescreen</PresentationFormat>
  <Paragraphs>141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Fitness Dependent Optimizer: Inspired by the Bee Swarming Reproductive Process</vt:lpstr>
      <vt:lpstr>Index</vt:lpstr>
      <vt:lpstr>FDO Algorithm</vt:lpstr>
      <vt:lpstr>FDO Formula</vt:lpstr>
      <vt:lpstr>Flow Chart</vt:lpstr>
      <vt:lpstr>Comparison with Genetic Algorithm</vt:lpstr>
      <vt:lpstr>Comparison with Dragonfly Algorithm</vt:lpstr>
      <vt:lpstr>Comparison with Salp Swarm Algorithm</vt:lpstr>
      <vt:lpstr>Application</vt:lpstr>
      <vt:lpstr>Result for Optimal FM Sound Waves</vt:lpstr>
      <vt:lpstr>Result for Test Function 14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Narayanan S</dc:creator>
  <cp:lastModifiedBy>Surya Narayanan S</cp:lastModifiedBy>
  <cp:revision>22</cp:revision>
  <dcterms:created xsi:type="dcterms:W3CDTF">2020-10-02T17:11:01Z</dcterms:created>
  <dcterms:modified xsi:type="dcterms:W3CDTF">2020-10-04T16:46:08Z</dcterms:modified>
</cp:coreProperties>
</file>