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61" r:id="rId9"/>
    <p:sldId id="262" r:id="rId10"/>
    <p:sldId id="263" r:id="rId11"/>
    <p:sldId id="264" r:id="rId12"/>
    <p:sldId id="269" r:id="rId13"/>
    <p:sldId id="273" r:id="rId14"/>
    <p:sldId id="274" r:id="rId15"/>
    <p:sldId id="275" r:id="rId16"/>
    <p:sldId id="270" r:id="rId17"/>
    <p:sldId id="276" r:id="rId18"/>
    <p:sldId id="271" r:id="rId19"/>
    <p:sldId id="272" r:id="rId20"/>
    <p:sldId id="277" r:id="rId21"/>
    <p:sldId id="278" r:id="rId22"/>
    <p:sldId id="265" r:id="rId23"/>
    <p:sldId id="280" r:id="rId24"/>
    <p:sldId id="279" r:id="rId25"/>
    <p:sldId id="281" r:id="rId26"/>
    <p:sldId id="266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ya Narayanan S" initials="SN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084D95"/>
    <a:srgbClr val="E41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DECC-6062-4ED6-9380-8749EF97DF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DECC-6062-4ED6-9380-8749EF97DF63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6152-B37A-4A67-8956-EC67669BB12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preethitamilvendan@gmail.com" TargetMode="External"/><Relationship Id="rId3" Type="http://schemas.openxmlformats.org/officeDocument/2006/relationships/hyperlink" Target="https://orcid.org/0000-0002-0122-8432" TargetMode="External"/><Relationship Id="rId7" Type="http://schemas.openxmlformats.org/officeDocument/2006/relationships/hyperlink" Target="mailto:suryan0800@gmail.com" TargetMode="External"/><Relationship Id="rId12" Type="http://schemas.openxmlformats.org/officeDocument/2006/relationships/hyperlink" Target="https://www.scopus.com/sourceid/21100374601" TargetMode="External"/><Relationship Id="rId2" Type="http://schemas.openxmlformats.org/officeDocument/2006/relationships/hyperlink" Target="https://ieeexplore.ieee.org/document/867285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rinivasan@core.sastra.edu" TargetMode="External"/><Relationship Id="rId11" Type="http://schemas.openxmlformats.org/officeDocument/2006/relationships/hyperlink" Target="https://doi.org/10.1109/ACCESS.2019.2907012" TargetMode="External"/><Relationship Id="rId5" Type="http://schemas.openxmlformats.org/officeDocument/2006/relationships/hyperlink" Target="https://orcid.org/0000-0002-6877-3435" TargetMode="External"/><Relationship Id="rId10" Type="http://schemas.openxmlformats.org/officeDocument/2006/relationships/hyperlink" Target="https://ieeexplore.ieee.org/xpl/RecentIssue.jsp?punumber=6287639" TargetMode="External"/><Relationship Id="rId4" Type="http://schemas.openxmlformats.org/officeDocument/2006/relationships/hyperlink" Target="https://orcid.org/0000-0002-8661-258X" TargetMode="External"/><Relationship Id="rId9" Type="http://schemas.openxmlformats.org/officeDocument/2006/relationships/hyperlink" Target="mailto:bargav32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960" y="234315"/>
            <a:ext cx="9063990" cy="1026160"/>
          </a:xfrm>
        </p:spPr>
        <p:txBody>
          <a:bodyPr>
            <a:noAutofit/>
          </a:bodyPr>
          <a:lstStyle/>
          <a:p>
            <a:r>
              <a:rPr lang="en-US" sz="3200" b="1" dirty="0">
                <a:ln/>
                <a:solidFill>
                  <a:srgbClr val="0563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Fitness Dependent Optimizer: Inspired by the</a:t>
            </a:r>
            <a:br>
              <a:rPr lang="en-US" sz="3200" b="1" dirty="0">
                <a:ln/>
                <a:solidFill>
                  <a:srgbClr val="0563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N" sz="3200" b="1" dirty="0">
                <a:ln/>
                <a:solidFill>
                  <a:srgbClr val="0563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Bee Swarming Reproductive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435" y="1524663"/>
            <a:ext cx="3429740" cy="1174149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Author Names:</a:t>
            </a:r>
          </a:p>
          <a:p>
            <a:pPr algn="l"/>
            <a:r>
              <a:rPr lang="en-IN" sz="20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IN" sz="20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JAZA MAHMOOD ABDULLAH</a:t>
            </a:r>
            <a:endParaRPr lang="en-IN" sz="2000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IN" sz="20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IN" sz="20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TARIK AHMED RASHID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5220" y="1524663"/>
            <a:ext cx="562165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Guided By:</a:t>
            </a:r>
          </a:p>
          <a:p>
            <a:r>
              <a:rPr 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Mr. B. Srinivasan, B.E., </a:t>
            </a:r>
            <a:r>
              <a:rPr lang="en-US" sz="2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M.Tech</a:t>
            </a:r>
            <a:r>
              <a:rPr 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.,</a:t>
            </a:r>
            <a:endParaRPr lang="en-US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School of Computing, AP-III, IT, SASTRA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/>
              </a:rPr>
              <a:t>srinivasan@core.sastra.edu</a:t>
            </a: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sz="2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5220" y="3429000"/>
            <a:ext cx="4356001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Presented by:</a:t>
            </a:r>
            <a:endParaRPr 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sz="2000" i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Surya Narayanan S (121015098)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7"/>
              </a:rPr>
              <a:t>suryan0800@gmail.com</a:t>
            </a:r>
            <a:endParaRPr lang="en-IN" sz="2400" b="1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Mini-Project Members:</a:t>
            </a:r>
          </a:p>
          <a:p>
            <a:r>
              <a:rPr lang="en-IN" sz="2000" i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Preethi T (121015078)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8"/>
              </a:rPr>
              <a:t>preethitamilvendan@gmail.com</a:t>
            </a:r>
            <a:endParaRPr 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IN" sz="2000" i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Raghunathan MS (121015081)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9"/>
              </a:rPr>
              <a:t>bargav32@gmail.com</a:t>
            </a: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302" y="3377593"/>
            <a:ext cx="43946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Published in </a:t>
            </a:r>
            <a:r>
              <a:rPr lang="en-US" sz="200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0"/>
              </a:rPr>
              <a:t>IEEE Access</a:t>
            </a:r>
            <a:r>
              <a:rPr lang="en-US" sz="200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Volume: 7 )</a:t>
            </a:r>
          </a:p>
          <a:p>
            <a:r>
              <a:rPr lang="en-US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Date of Publication: </a:t>
            </a:r>
            <a:r>
              <a:rPr lang="en-US" sz="200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 March 2019</a:t>
            </a:r>
          </a:p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Publisher: </a:t>
            </a:r>
            <a:r>
              <a:rPr lang="en-IN" sz="200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IEEE</a:t>
            </a:r>
          </a:p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DOI: </a:t>
            </a:r>
            <a:r>
              <a:rPr lang="en-IN" sz="2000" dirty="0">
                <a:ln/>
                <a:solidFill>
                  <a:srgbClr val="0563C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10.1109/ACCESS.2019.2907012</a:t>
            </a:r>
          </a:p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</a:rPr>
              <a:t>Scopus Index: </a:t>
            </a:r>
            <a:r>
              <a:rPr lang="en-IN" sz="2000" dirty="0">
                <a:ln/>
                <a:solidFill>
                  <a:srgbClr val="0563C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21100374601</a:t>
            </a:r>
            <a:endParaRPr lang="en-IN" sz="2000" dirty="0">
              <a:ln/>
              <a:solidFill>
                <a:srgbClr val="0563C1"/>
              </a:solidFill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5B9FC9-40C4-4B99-880E-76FC86421281}"/>
              </a:ext>
            </a:extLst>
          </p:cNvPr>
          <p:cNvCxnSpPr>
            <a:cxnSpLocks/>
          </p:cNvCxnSpPr>
          <p:nvPr/>
        </p:nvCxnSpPr>
        <p:spPr>
          <a:xfrm>
            <a:off x="5843905" y="1390043"/>
            <a:ext cx="0" cy="500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Autofit/>
          </a:bodyPr>
          <a:lstStyle/>
          <a:p>
            <a:r>
              <a:rPr lang="en-IN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Flow Chart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2312310" y="4445233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72" y="4513993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t+1  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</a:t>
            </a:r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baseline="-25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1500007" y="101353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N random Points (feature set)(scout bees)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1500007" y="210284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Best Points (Scout Bee) using fitness value 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1500006" y="3246944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Pace, new </a:t>
            </a:r>
            <a:r>
              <a:rPr lang="en-IN" dirty="0" err="1"/>
              <a:t>fw</a:t>
            </a:r>
            <a:r>
              <a:rPr lang="en-IN" dirty="0"/>
              <a:t> using Best Bee Fitness value</a:t>
            </a:r>
          </a:p>
        </p:txBody>
      </p:sp>
      <p:sp>
        <p:nvSpPr>
          <p:cNvPr id="36" name="Flowchart: Process 35"/>
          <p:cNvSpPr/>
          <p:nvPr/>
        </p:nvSpPr>
        <p:spPr>
          <a:xfrm>
            <a:off x="1500006" y="537077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previous best Pace, find </a:t>
            </a:r>
            <a:r>
              <a:rPr lang="en-IN" dirty="0" err="1"/>
              <a:t>fw</a:t>
            </a:r>
            <a:endParaRPr lang="en-IN" dirty="0"/>
          </a:p>
        </p:txBody>
      </p:sp>
      <p:sp>
        <p:nvSpPr>
          <p:cNvPr id="37" name="Flowchart: Decision 36"/>
          <p:cNvSpPr/>
          <p:nvPr/>
        </p:nvSpPr>
        <p:spPr>
          <a:xfrm>
            <a:off x="5426884" y="5491532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38" name="Flowchart: Process 37"/>
          <p:cNvSpPr/>
          <p:nvPr/>
        </p:nvSpPr>
        <p:spPr>
          <a:xfrm>
            <a:off x="7895088" y="538478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Walk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8703011" y="4442764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41" name="Flowchart: Process 40"/>
          <p:cNvSpPr/>
          <p:nvPr/>
        </p:nvSpPr>
        <p:spPr>
          <a:xfrm>
            <a:off x="4614579" y="434927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new Points using Pace</a:t>
            </a:r>
          </a:p>
        </p:txBody>
      </p:sp>
      <p:cxnSp>
        <p:nvCxnSpPr>
          <p:cNvPr id="45" name="Straight Arrow Connector 44"/>
          <p:cNvCxnSpPr>
            <a:stCxn id="31" idx="2"/>
            <a:endCxn id="32" idx="0"/>
          </p:cNvCxnSpPr>
          <p:nvPr/>
        </p:nvCxnSpPr>
        <p:spPr>
          <a:xfrm>
            <a:off x="2787266" y="1821401"/>
            <a:ext cx="0" cy="28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33" idx="0"/>
          </p:cNvCxnSpPr>
          <p:nvPr/>
        </p:nvCxnSpPr>
        <p:spPr>
          <a:xfrm flipH="1">
            <a:off x="2787265" y="2910711"/>
            <a:ext cx="1" cy="33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  <a:endCxn id="9" idx="0"/>
          </p:cNvCxnSpPr>
          <p:nvPr/>
        </p:nvCxnSpPr>
        <p:spPr>
          <a:xfrm flipH="1">
            <a:off x="2787264" y="4054812"/>
            <a:ext cx="1" cy="39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36" idx="0"/>
          </p:cNvCxnSpPr>
          <p:nvPr/>
        </p:nvCxnSpPr>
        <p:spPr>
          <a:xfrm>
            <a:off x="2787264" y="5011582"/>
            <a:ext cx="1" cy="35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83732" y="434883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96943" y="50013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cxnSp>
        <p:nvCxnSpPr>
          <p:cNvPr id="68" name="Straight Arrow Connector 67"/>
          <p:cNvCxnSpPr>
            <a:stCxn id="36" idx="3"/>
            <a:endCxn id="37" idx="1"/>
          </p:cNvCxnSpPr>
          <p:nvPr/>
        </p:nvCxnSpPr>
        <p:spPr>
          <a:xfrm>
            <a:off x="4074523" y="5774707"/>
            <a:ext cx="135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7" idx="0"/>
            <a:endCxn id="41" idx="2"/>
          </p:cNvCxnSpPr>
          <p:nvPr/>
        </p:nvCxnSpPr>
        <p:spPr>
          <a:xfrm flipV="1">
            <a:off x="5901838" y="5157141"/>
            <a:ext cx="0" cy="33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89050" y="51963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cxnSp>
        <p:nvCxnSpPr>
          <p:cNvPr id="74" name="Straight Arrow Connector 73"/>
          <p:cNvCxnSpPr>
            <a:stCxn id="37" idx="3"/>
            <a:endCxn id="38" idx="1"/>
          </p:cNvCxnSpPr>
          <p:nvPr/>
        </p:nvCxnSpPr>
        <p:spPr>
          <a:xfrm>
            <a:off x="6376792" y="5774707"/>
            <a:ext cx="1518296" cy="1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" idx="3"/>
            <a:endCxn id="41" idx="1"/>
          </p:cNvCxnSpPr>
          <p:nvPr/>
        </p:nvCxnSpPr>
        <p:spPr>
          <a:xfrm>
            <a:off x="3262218" y="4728408"/>
            <a:ext cx="1352361" cy="2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300061" y="5757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98" name="Flowchart: Decision 97"/>
          <p:cNvSpPr/>
          <p:nvPr/>
        </p:nvSpPr>
        <p:spPr>
          <a:xfrm>
            <a:off x="5426884" y="2244332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5995059" y="2708509"/>
            <a:ext cx="181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Still more points or still more iterations </a:t>
            </a:r>
          </a:p>
        </p:txBody>
      </p:sp>
      <p:cxnSp>
        <p:nvCxnSpPr>
          <p:cNvPr id="101" name="Straight Arrow Connector 100"/>
          <p:cNvCxnSpPr>
            <a:stCxn id="41" idx="0"/>
            <a:endCxn id="98" idx="2"/>
          </p:cNvCxnSpPr>
          <p:nvPr/>
        </p:nvCxnSpPr>
        <p:spPr>
          <a:xfrm flipV="1">
            <a:off x="5901838" y="2810681"/>
            <a:ext cx="0" cy="153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8" idx="1"/>
            <a:endCxn id="32" idx="3"/>
          </p:cNvCxnSpPr>
          <p:nvPr/>
        </p:nvCxnSpPr>
        <p:spPr>
          <a:xfrm flipH="1" flipV="1">
            <a:off x="4074524" y="2506777"/>
            <a:ext cx="1352360" cy="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60514" y="249972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cxnSp>
        <p:nvCxnSpPr>
          <p:cNvPr id="107" name="Straight Arrow Connector 106"/>
          <p:cNvCxnSpPr>
            <a:stCxn id="38" idx="0"/>
            <a:endCxn id="39" idx="2"/>
          </p:cNvCxnSpPr>
          <p:nvPr/>
        </p:nvCxnSpPr>
        <p:spPr>
          <a:xfrm flipH="1" flipV="1">
            <a:off x="9177965" y="5009113"/>
            <a:ext cx="4382" cy="37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9" idx="1"/>
            <a:endCxn id="41" idx="3"/>
          </p:cNvCxnSpPr>
          <p:nvPr/>
        </p:nvCxnSpPr>
        <p:spPr>
          <a:xfrm flipH="1">
            <a:off x="7189096" y="4725939"/>
            <a:ext cx="1513915" cy="2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48717" y="436144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114" name="Connector: Elbow 113"/>
          <p:cNvCxnSpPr>
            <a:stCxn id="39" idx="0"/>
            <a:endCxn id="98" idx="3"/>
          </p:cNvCxnSpPr>
          <p:nvPr/>
        </p:nvCxnSpPr>
        <p:spPr>
          <a:xfrm rot="16200000" flipV="1">
            <a:off x="6819751" y="2084549"/>
            <a:ext cx="1915257" cy="2801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197345" y="40859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116" name="Flowchart: Terminator 115"/>
          <p:cNvSpPr/>
          <p:nvPr/>
        </p:nvSpPr>
        <p:spPr>
          <a:xfrm>
            <a:off x="5677995" y="1428583"/>
            <a:ext cx="447684" cy="2003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8" name="Straight Arrow Connector 117"/>
          <p:cNvCxnSpPr>
            <a:stCxn id="98" idx="0"/>
            <a:endCxn id="116" idx="2"/>
          </p:cNvCxnSpPr>
          <p:nvPr/>
        </p:nvCxnSpPr>
        <p:spPr>
          <a:xfrm flipH="1" flipV="1">
            <a:off x="5901837" y="1628899"/>
            <a:ext cx="1" cy="61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897892" y="192411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10214" y="6418555"/>
            <a:ext cx="61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 : </a:t>
            </a:r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Fitness Value, pace – how far the point is moved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643562" y="4543741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t+1  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</a:t>
            </a:r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baseline="-25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79254" y="6000159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t+1  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</a:t>
            </a:r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baseline="-25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78092" y="6445337"/>
            <a:ext cx="11165205" cy="299085"/>
          </a:xfrm>
        </p:spPr>
        <p:txBody>
          <a:bodyPr/>
          <a:lstStyle/>
          <a:p>
            <a:r>
              <a:rPr lang="en-IN" dirty="0"/>
              <a:t>Fitness Dependent Optimizer: Inspired by the</a:t>
            </a:r>
            <a:br>
              <a:rPr lang="en-IN" dirty="0"/>
            </a:br>
            <a:r>
              <a:rPr lang="en-IN" dirty="0"/>
              <a:t>Bee Swarming Reproductive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7378-1566-405B-AF5E-1BCDE140D517}"/>
              </a:ext>
            </a:extLst>
          </p:cNvPr>
          <p:cNvSpPr txBox="1"/>
          <p:nvPr/>
        </p:nvSpPr>
        <p:spPr>
          <a:xfrm>
            <a:off x="8238494" y="432555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 with 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Comparison with Particle Swarm </a:t>
            </a:r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Optimization algorithms like: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Genetic algorithm (GA),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Dragonfly algorithm (DA)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Whale </a:t>
            </a:r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Optimization algorithm (WOA) .</a:t>
            </a:r>
          </a:p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a result, in some cases, it outperforms these algorithms and performs comparably in other cases. </a:t>
            </a:r>
          </a:p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Comparatively quicker than traditional algorithms like Gradient-based and quadratic algorithms.</a:t>
            </a:r>
          </a:p>
          <a:p>
            <a:pPr marL="457200" lvl="1" indent="0">
              <a:buNone/>
            </a:pPr>
            <a:endParaRPr lang="en-US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855" y="6356350"/>
            <a:ext cx="11981815" cy="365125"/>
          </a:xfrm>
        </p:spPr>
        <p:txBody>
          <a:bodyPr/>
          <a:lstStyle/>
          <a:p>
            <a:r>
              <a:rPr lang="en-IN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4CE1-6A68-4730-9E65-C64ED0C5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CLASSICAL BENCHMARK TEST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8BE6-CC04-4D53-9F39-6308E697E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unimodal test functions – Exploitation and convergence test – single optimal solution.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multimodal test functions – multiple optimal solution – avoid local optimal and converge to global optimal.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composite test functions - combined, shifted, rotated, and biased versions of other test functions.</a:t>
            </a:r>
          </a:p>
          <a:p>
            <a:pPr algn="l"/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tested 30 times.</a:t>
            </a:r>
          </a:p>
          <a:p>
            <a:pPr algn="l"/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30 search agents each with 10 dimensions.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500 iterations .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then, the average fitness and standard </a:t>
            </a:r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deviation were calculated.</a:t>
            </a:r>
          </a:p>
          <a:p>
            <a:pPr algn="l"/>
            <a:endParaRPr lang="en-IN" sz="2400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A2D86-B295-4FF2-A2AD-A19756B1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37178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2A8-8E6C-4CF2-BF5A-4728958A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Test Functions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E6CD2D0-FA14-454B-92CA-89DCE3E225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8" y="2137208"/>
            <a:ext cx="5426012" cy="356747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09C6C46-99B5-475A-B4A3-3ECC64CB57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7209"/>
            <a:ext cx="4951520" cy="35626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853F-9236-4B07-A2A6-E9527129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11778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951B-FA1B-43FB-8D02-47821874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Test Function graph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3E322-B960-4D46-85CC-024B620E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5BA93C0-ABC3-406F-9FFA-8910A51C4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11" y="1825625"/>
            <a:ext cx="8963177" cy="4351338"/>
          </a:xfrm>
        </p:spPr>
      </p:pic>
    </p:spTree>
    <p:extLst>
      <p:ext uri="{BB962C8B-B14F-4D97-AF65-F5344CB8AC3E}">
        <p14:creationId xmlns:p14="http://schemas.microsoft.com/office/powerpoint/2010/main" val="342261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6855-0E26-4CEA-A2B1-77A8D24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Comparison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B68F60-7CB9-4482-A1EE-36C82025B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36" y="1825625"/>
            <a:ext cx="698412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6C74-0824-4891-909D-1709F2E4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265570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EB78-1C6C-4542-9E45-2BEA674F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CEC-C06 2019 BENCHMARK TEST FUNCTIONS</a:t>
            </a:r>
            <a:endParaRPr lang="en-IN" sz="4800" b="1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18E7D-C5B5-4711-B252-D6E19526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IEEE Congress of Evolutionary Computation Benchmark Test Functions (CECC06, </a:t>
            </a:r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 Competition) .</a:t>
            </a:r>
          </a:p>
          <a:p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“The 100-Digit Challenge “ - by professor </a:t>
            </a:r>
            <a:r>
              <a:rPr lang="en-IN" sz="2400" dirty="0" err="1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Suganthan</a:t>
            </a:r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.</a:t>
            </a:r>
          </a:p>
          <a:p>
            <a:pPr algn="l"/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10-dimensional minimization 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in [-100, 100] boundary range .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500 iterations using 30 agents .</a:t>
            </a:r>
            <a:endParaRPr lang="en-IN" sz="2400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F1AD5-1C37-436B-B002-B3FA8B1C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136307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F919C6-A23A-4D0B-8B5A-2AE5D83F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CEC Test Functions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AEF7AF-A646-44A1-9A0A-E94E052977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73" y="1454824"/>
            <a:ext cx="6301273" cy="2271603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982E8D9-67B4-447D-AD02-A02748F2C9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25" y="3803259"/>
            <a:ext cx="6879771" cy="24762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8BF1D-5661-48B3-B035-090547B8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277149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3314-8B53-446A-9AF7-D4EC9A9E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STATISTICAL TESTS – Wilcoxon Rank Sum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994C68-1632-4BE2-A334-A1A981B0AB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98" y="1825625"/>
            <a:ext cx="3799204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7CCDF1-2FC1-4AA7-98D3-CE6B2F45E9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30" y="2218214"/>
            <a:ext cx="4396740" cy="356616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D67E2-D0B5-4AE0-80CE-07D118A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145686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E664-8422-4AA9-9551-BBDAC60E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QUANTITATIVE MEASUREMENT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5E7A-5F8D-4167-A57E-8A2CE5029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10 search agents.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two-dimensional landscape through 150 iterations.</a:t>
            </a:r>
          </a:p>
          <a:p>
            <a:pPr algn="l"/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metric -  convergence .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Second metric -  measures the value of the search agent (fitness function value)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Third Metric - average Fitness value of all FDO agents decreased dramatically over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Fourth metric - measures the convergence of the global best agent through the course of the iteration.</a:t>
            </a:r>
            <a:endParaRPr lang="en-IN" sz="2400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D264C-A169-4E11-8A9A-FA0805BE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327974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</a:p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Bee Swarming process</a:t>
            </a:r>
          </a:p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FDO Algorithm</a:t>
            </a:r>
          </a:p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 Chart of FDO</a:t>
            </a:r>
          </a:p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 (comparison with other algorithm)</a:t>
            </a:r>
          </a:p>
          <a:p>
            <a:r>
              <a:rPr lang="en-IN" dirty="0">
                <a:ln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 world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0495" y="6356350"/>
            <a:ext cx="11921490" cy="365125"/>
          </a:xfrm>
        </p:spPr>
        <p:txBody>
          <a:bodyPr/>
          <a:lstStyle/>
          <a:p>
            <a:r>
              <a:rPr lang="en-IN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2FE-A2B8-477E-A66E-BABAA80F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 Graph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6505DA-484B-4D3B-8E6F-9B96E8FB01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21" y="1570886"/>
            <a:ext cx="8330609" cy="234871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FB2563-D740-4F18-A6E8-341EB65E46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21" y="4085204"/>
            <a:ext cx="8330608" cy="22015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751E-5DD4-4B84-85E0-8B7CB80C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2998072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86C1-F297-4A95-83DB-73AC672D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Continued.. Result Graph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2227-C9C6-4652-9140-48D5D57E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A4AD1A0-6E47-4369-B9F6-7A5C8A6301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41" y="1458533"/>
            <a:ext cx="7576517" cy="2118075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9633F1F7-F440-4891-A92A-8E4C0296CC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41" y="3989960"/>
            <a:ext cx="7557163" cy="2047051"/>
          </a:xfrm>
        </p:spPr>
      </p:pic>
    </p:spTree>
    <p:extLst>
      <p:ext uri="{BB962C8B-B14F-4D97-AF65-F5344CB8AC3E}">
        <p14:creationId xmlns:p14="http://schemas.microsoft.com/office/powerpoint/2010/main" val="324809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Real World Applications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>
                    <a:ln/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Optimal Aperiodic Antenna Array Designs </a:t>
                </a:r>
              </a:p>
              <a:p>
                <a:pPr algn="l"/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to obtain the peak sidelobe level (SLL) in nonuniform arrays, the element position should be optimized in terms of a real number vector.</a:t>
                </a:r>
              </a:p>
              <a:p>
                <a:pPr algn="l"/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to avoid grating lobes, a certain element spacing limit exists for conventional periodic arrays.</a:t>
                </a:r>
              </a:p>
              <a:p>
                <a:pPr algn="l"/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10 elements of </a:t>
                </a:r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 nonuniform isotropic array, and only four element locations 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need to be optimized.</a:t>
                </a:r>
              </a:p>
              <a:p>
                <a:pPr algn="l"/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Twenty </a:t>
                </a:r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artificial scout search agents are used for 200 iterations.</a:t>
                </a:r>
              </a:p>
              <a:p>
                <a:pPr algn="l"/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optimum solution in iteration 78 with </a:t>
                </a:r>
                <a:r>
                  <a:rPr lang="fr-FR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élément positions = {0.713, 1.595, 0.433, 0.130} .</a:t>
                </a:r>
              </a:p>
              <a:p>
                <a:r>
                  <a:rPr lang="fr-FR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Contraints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0,2.25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0" smtClean="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&gt;0.25 </m:t>
                    </m:r>
                    <m:sSub>
                      <m:sSub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}&gt;0.125 </m:t>
                    </m:r>
                    <m:sSub>
                      <m:sSub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=1, 2 ,3, 4. 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fr-FR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Fitness Formula : </a:t>
                </a:r>
                <a14:m>
                  <m:oMath xmlns:m="http://schemas.openxmlformats.org/officeDocument/2006/math"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𝐴𝐹</m:t>
                        </m:r>
                        <m:d>
                          <m:d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lang="fr-FR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𝐴𝐹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[2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IN" sz="2400" i="1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[2.25×2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nary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fr-FR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1961" b="-17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2890" y="6508115"/>
            <a:ext cx="11838940" cy="213360"/>
          </a:xfrm>
        </p:spPr>
        <p:txBody>
          <a:bodyPr/>
          <a:lstStyle/>
          <a:p>
            <a:r>
              <a:rPr lang="en-IN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44A8-B44D-43B5-B54F-F12EC0ED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 graph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39E843-A3CB-4F7E-ACAB-5358D31BCA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2319"/>
            <a:ext cx="5181600" cy="123795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74850B-F648-4934-96F7-5345BC780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5296"/>
            <a:ext cx="5181600" cy="335199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D0B2-48C6-4EAB-BA28-84333D6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183828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1CDF-1C8A-41FB-9D70-0877ABB4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Continued..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90409-85E3-4A3E-A770-A6E0D04AE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b="1" dirty="0">
                    <a:ln/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Optimal Frequency Modulated Sound Waves.</a:t>
                </a:r>
              </a:p>
              <a:p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to optimize the parameter of an FM synthesizer.</a:t>
                </a:r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six parameters to be optimized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 : 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X 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{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a1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w1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a2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w2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a3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w3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} .</a:t>
                </a:r>
              </a:p>
              <a:p>
                <a:pPr algn="l"/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to generate a sound </a:t>
                </a:r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that is similar to the target sound .</a:t>
                </a:r>
              </a:p>
              <a:p>
                <a:pPr algn="l"/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Generating sound: </a:t>
                </a:r>
                <a14:m>
                  <m:oMath xmlns:m="http://schemas.openxmlformats.org/officeDocument/2006/math"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1 . </m:t>
                    </m:r>
                    <m:r>
                      <m:rPr>
                        <m:sty m:val="p"/>
                      </m:rP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sz="2400" b="0" i="0" smtClean="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1 . 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2 .</m:t>
                    </m:r>
                    <m:func>
                      <m:func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2 . 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3 .</m:t>
                            </m:r>
                            <m:func>
                              <m:funcPr>
                                <m:ctrlPr>
                                  <a:rPr lang="en-IN" sz="2400" i="1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n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>
                                        <a:ln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IN" sz="2400">
                                        <a:ln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3 . </m:t>
                                    </m:r>
                                    <m:r>
                                      <a:rPr lang="en-IN" sz="2400">
                                        <a:ln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2400">
                                        <a:ln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 . </m:t>
                                    </m:r>
                                    <m:r>
                                      <a:rPr lang="en-IN" sz="2400">
                                        <a:ln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Target sound: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. </m:t>
                    </m:r>
                    <m:r>
                      <m:rPr>
                        <m:sty m:val="p"/>
                      </m:rP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sz="2400" b="0" i="0" smtClean="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5.0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4.8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2.0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400" i="1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4.9</m:t>
                                </m:r>
                              </m:e>
                            </m:d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parameters  range [-6.4, 6.35] and  </a:t>
                </a:r>
                <a14:m>
                  <m:oMath xmlns:m="http://schemas.openxmlformats.org/officeDocument/2006/math">
                    <m:r>
                      <a:rPr lang="en-US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 t = 100 turns.</a:t>
                </a:r>
              </a:p>
              <a:p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Fitness function: </a:t>
                </a:r>
                <a14:m>
                  <m:oMath xmlns:m="http://schemas.openxmlformats.org/officeDocument/2006/math"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sSup>
                          <m:sSup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IN" sz="2400" i="1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</a:p>
              <a:p>
                <a:pPr algn="l"/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30 agents for 200 iterations.</a:t>
                </a:r>
              </a:p>
              <a:p>
                <a:pPr algn="l"/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X = {a1 = 0.974, w1 =-0.241, a2 = -4.3160, </a:t>
                </a:r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w2 = -0.0193, a3 = -0.5701, w3 = 4.937} 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at iteration 200.</a:t>
                </a:r>
              </a:p>
              <a:p>
                <a:pPr algn="l"/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near-global optimal value from iteration 64.</a:t>
                </a:r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90409-85E3-4A3E-A770-A6E0D04AE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1961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21493-A18A-40DA-B3EB-1ED5C98C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3569376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DD40-7376-44D9-AFBC-6268E331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E99B71-DD05-4F4C-8AD1-D39695CE9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867694"/>
            <a:ext cx="7181850" cy="4267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B271C-60A5-4127-B385-C0E7DD03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2502026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B416BF-13AD-4849-830E-633DB2DEA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M. Melanie, </a:t>
            </a:r>
            <a:r>
              <a:rPr lang="en-US" sz="2400" i="1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 Introduction to Genetic Algorithms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Cambridge, MA, </a:t>
            </a:r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USA: MIT Press, 1999.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S. </a:t>
            </a:r>
            <a:r>
              <a:rPr lang="en-US" sz="2400" dirty="0" err="1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Mirjalili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``</a:t>
            </a:r>
            <a:r>
              <a:rPr lang="en-US" sz="2400" i="1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Dragonfly algorithm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A new meta-heuristic optimization technique for solving single-objective, discrete, and multi-objective problems,‘’ Neural Computer Appl., vol. 27, no. 4, pp. 10531073, May 2015.</a:t>
            </a:r>
            <a:endParaRPr lang="en-IN" sz="2400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S. </a:t>
            </a:r>
            <a:r>
              <a:rPr lang="en-US" sz="2400" dirty="0" err="1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Mirjaliliab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A. </a:t>
            </a:r>
            <a:r>
              <a:rPr lang="en-US" sz="2400" dirty="0" err="1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Lewisa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``The </a:t>
            </a:r>
            <a:r>
              <a:rPr lang="en-US" sz="2400" i="1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whale optimization 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algorithm,'' Advanced Eng. Software., vol. 95, pp. 5167, May 2016.</a:t>
            </a:r>
            <a:endParaRPr lang="en-IN" sz="2400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24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7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855" y="6356350"/>
            <a:ext cx="11951970" cy="365125"/>
          </a:xfrm>
        </p:spPr>
        <p:txBody>
          <a:bodyPr/>
          <a:lstStyle/>
          <a:p>
            <a:r>
              <a:rPr lang="en-IN"/>
              <a:t>Fitness Dependent Optimizer: Inspired by the 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78279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  <a:endParaRPr lang="en-IN" b="1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Optimization ? (solution search algorithm)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Swarm intelligence ? (collective knowledge)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Evolutionary computation ? (nature inspired)</a:t>
            </a:r>
          </a:p>
          <a:p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Metaheuristic algorithms ? (self learn from experience)</a:t>
            </a: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Fitness value? </a:t>
            </a:r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(how optimal is the current solution) </a:t>
            </a:r>
            <a:endParaRPr lang="en-IN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Pace? </a:t>
            </a:r>
            <a:r>
              <a:rPr lang="en-US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(Velocity of movement from one feature set to another)</a:t>
            </a: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Set ? (parameters)</a:t>
            </a: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Space, X ?  (parameters, range)</a:t>
            </a: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Random number, r?</a:t>
            </a: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Fitness weight ? </a:t>
            </a:r>
          </a:p>
          <a:p>
            <a:r>
              <a:rPr lang="en-IN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Dimension/Feature ? (each parameter)</a:t>
            </a:r>
          </a:p>
          <a:p>
            <a:endParaRPr lang="en-IN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0810" y="6356350"/>
            <a:ext cx="11960225" cy="365125"/>
          </a:xfrm>
        </p:spPr>
        <p:txBody>
          <a:bodyPr/>
          <a:lstStyle/>
          <a:p>
            <a:r>
              <a:rPr lang="en-IN" dirty="0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Abstract</a:t>
            </a:r>
            <a:endParaRPr lang="en-IN" b="1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solve solution searching problems with large search area. </a:t>
            </a:r>
          </a:p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find (search) optimal feature based on the fitness value and Pace.  </a:t>
            </a:r>
          </a:p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Bee swarm collective decision-making inspired.</a:t>
            </a:r>
          </a:p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Trial and error. </a:t>
            </a:r>
          </a:p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Hopes of good quality.</a:t>
            </a:r>
          </a:p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Corrects its mistake.</a:t>
            </a:r>
          </a:p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 classical benchmark test functions.</a:t>
            </a:r>
          </a:p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with Particle Swarm, </a:t>
            </a:r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Genetic and, Dragonfly.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1295" y="6356350"/>
            <a:ext cx="11880850" cy="365125"/>
          </a:xfrm>
        </p:spPr>
        <p:txBody>
          <a:bodyPr/>
          <a:lstStyle/>
          <a:p>
            <a:r>
              <a:rPr lang="en-IN" dirty="0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BC0F-0CF1-43DD-9F0A-14F84581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0F05-6F92-49F3-8F8A-91183615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IEEE Congress of Evolutionary Computation Benchmark Test Functions (CECC06, </a:t>
            </a:r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 Competition).</a:t>
            </a:r>
          </a:p>
          <a:p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with Dragonfly(DA), the whale 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optimization(WOA), and the </a:t>
            </a:r>
            <a:r>
              <a:rPr lang="en-US" sz="2400" dirty="0" err="1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salp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swarm (SSA) algorithm.</a:t>
            </a:r>
            <a:endParaRPr lang="en-IN" sz="2400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FDO stability (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exploration and exploitation phases).</a:t>
            </a:r>
          </a:p>
          <a:p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major contributions : generating suitable weights, past search agent pace, PSO-based algorithm.</a:t>
            </a:r>
          </a:p>
          <a:p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Real-world application.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F2981-BD05-4E63-A63F-0521CD9E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Fitness Dependent Optimizer: Inspired by the</a:t>
            </a:r>
            <a:br>
              <a:rPr lang="en-IN">
                <a:solidFill>
                  <a:schemeClr val="bg1"/>
                </a:solidFill>
              </a:rPr>
            </a:br>
            <a:r>
              <a:rPr lang="en-IN">
                <a:solidFill>
                  <a:schemeClr val="bg1"/>
                </a:solidFill>
              </a:rPr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131635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Bee Swarming Process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372" y="1387956"/>
            <a:ext cx="5894070" cy="41167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135" y="6356350"/>
            <a:ext cx="11870055" cy="365125"/>
          </a:xfrm>
        </p:spPr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ECBC-C17E-4470-8838-A6258EAF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Inspired Natural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AA87-EC88-4FCA-B4CD-8307F25E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Swarming - by which 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 honeybee colony is formed.</a:t>
            </a:r>
          </a:p>
          <a:p>
            <a:pPr algn="l"/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 20-50 scout bees</a:t>
            </a: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find suitable new hives.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Eventually, with the guidance from the scouts,</a:t>
            </a:r>
          </a:p>
          <a:p>
            <a:pPr marL="0" indent="0" algn="l">
              <a:buNone/>
            </a:pPr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rest of the bees flying overhead in the proper </a:t>
            </a:r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direction.</a:t>
            </a:r>
          </a:p>
          <a:p>
            <a:pPr algn="l"/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several criteria for a suitable hive. </a:t>
            </a:r>
          </a:p>
          <a:p>
            <a:pPr marL="0" indent="0" algn="l">
              <a:buNone/>
            </a:pPr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Ex large enough to accommodate.</a:t>
            </a:r>
          </a:p>
          <a:p>
            <a:pPr algn="l"/>
            <a:r>
              <a:rPr lang="en-IN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scouts' collective decision making processes.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choose the most suitable hive, keep the swarm intact. 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bee dance (moving their legs and wings) .</a:t>
            </a:r>
          </a:p>
          <a:p>
            <a:pPr algn="l"/>
            <a:r>
              <a:rPr lang="en-US" sz="24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 will be made when approximately 80% of the scouts have agreed upon a certain hive location.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27D7E-49E1-47CD-8953-001615E8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887519-AE3F-44C3-A09B-B958FF54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58681"/>
              </p:ext>
            </p:extLst>
          </p:nvPr>
        </p:nvGraphicFramePr>
        <p:xfrm>
          <a:off x="7820024" y="2927985"/>
          <a:ext cx="42200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48">
                  <a:extLst>
                    <a:ext uri="{9D8B030D-6E8A-4147-A177-3AD203B41FA5}">
                      <a16:colId xmlns:a16="http://schemas.microsoft.com/office/drawing/2014/main" val="873610289"/>
                    </a:ext>
                  </a:extLst>
                </a:gridCol>
                <a:gridCol w="2110048">
                  <a:extLst>
                    <a:ext uri="{9D8B030D-6E8A-4147-A177-3AD203B41FA5}">
                      <a16:colId xmlns:a16="http://schemas.microsoft.com/office/drawing/2014/main" val="3183274918"/>
                    </a:ext>
                  </a:extLst>
                </a:gridCol>
              </a:tblGrid>
              <a:tr h="2498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16408"/>
                  </a:ext>
                </a:extLst>
              </a:tr>
              <a:tr h="2498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Scout 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Search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40781"/>
                  </a:ext>
                </a:extLst>
              </a:tr>
              <a:tr h="2498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Solution discovered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68535"/>
                  </a:ext>
                </a:extLst>
              </a:tr>
              <a:tr h="2498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Hive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Fitness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86342"/>
                  </a:ext>
                </a:extLst>
              </a:tr>
              <a:tr h="2498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Scout collective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Fitness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59643"/>
                  </a:ext>
                </a:extLst>
              </a:tr>
              <a:tr h="2498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Selected hive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3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65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FDO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3080" y="1388745"/>
                <a:ext cx="10515600" cy="4351338"/>
              </a:xfrm>
            </p:spPr>
            <p:txBody>
              <a:bodyPr>
                <a:normAutofit/>
                <a:scene3d>
                  <a:camera prst="orthographicFront"/>
                  <a:lightRig rig="threePt" dir="t"/>
                </a:scene3d>
              </a:bodyPr>
              <a:lstStyle/>
              <a:p>
                <a:endParaRPr lang="en-US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Start with randomly chosen features and move towards the best by calculation fitness weight for every bee and comparing. </a:t>
                </a:r>
              </a:p>
              <a:p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While moving from one feature to another feature, we find a pace (velocity) at which it should change. We find the Pace(velocity), by comparing it with the best Bee fitness.</a:t>
                </a:r>
              </a:p>
              <a:p>
                <a:pPr algn="l"/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Time Complexity : For each iteration, </a:t>
                </a:r>
                <a14:m>
                  <m:oMath xmlns:m="http://schemas.openxmlformats.org/officeDocument/2006/math"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.</a:t>
                </a:r>
              </a:p>
              <a:p>
                <a:pPr algn="l"/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Space Complexity : </a:t>
                </a:r>
                <a14:m>
                  <m:oMath xmlns:m="http://schemas.openxmlformats.org/officeDocument/2006/math"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𝑝𝑎𝑐𝑒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080" y="1388745"/>
                <a:ext cx="10515600" cy="4351338"/>
              </a:xfrm>
              <a:blipFill>
                <a:blip r:embed="rId2"/>
                <a:stretch>
                  <a:fillRect l="-928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850" y="6356350"/>
            <a:ext cx="12001500" cy="365125"/>
          </a:xfrm>
        </p:spPr>
        <p:txBody>
          <a:bodyPr/>
          <a:lstStyle/>
          <a:p>
            <a:r>
              <a:rPr lang="en-IN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FDO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(i= 1, 2, . . .n);</a:t>
                </a:r>
                <a:endParaRPr lang="en-US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+ pace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fw</m:t>
                    </m:r>
                    <m:r>
                      <a:rPr lang="en-US" sz="2400" dirty="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𝑓𝑖𝑡𝑛𝑒𝑠𝑠</m:t>
                                </m:r>
                              </m:sub>
                              <m:sup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N" sz="2400" i="1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𝑓𝑖𝑡𝑛𝑒𝑠𝑠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IN" sz="2400" dirty="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IN" sz="2400" dirty="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wf</m:t>
                    </m:r>
                  </m:oMath>
                </a14:m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𝑓𝑤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𝑓𝑖𝑡𝑛𝑒𝑠𝑠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𝑝𝑎𝑐𝑒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𝑓𝑤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𝑓𝑤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&lt;1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2400" i="1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2400" i="1">
                                          <a:ln/>
                                          <a:solidFill>
                                            <a:schemeClr val="bg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&lt;0, 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𝑝𝑎𝑐𝑒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= </m:t>
                                        </m:r>
                                        <m:d>
                                          <m:dPr>
                                            <m:ctrlPr>
                                              <a:rPr lang="en-IN" sz="2400" i="1">
                                                <a:ln/>
                                                <a:solidFill>
                                                  <a:schemeClr val="bg1"/>
                                                </a:solidFill>
                                                <a:effectLst>
                                                  <a:outerShdw blurRad="38100" dist="25400" dir="5400000" algn="ctr" rotWithShape="0">
                                                    <a:srgbClr val="6E747A">
                                                      <a:alpha val="43000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2400" i="1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2400">
                                                <a:ln/>
                                                <a:solidFill>
                                                  <a:schemeClr val="bg1"/>
                                                </a:solidFill>
                                                <a:effectLst>
                                                  <a:outerShdw blurRad="38100" dist="25400" dir="5400000" algn="ctr" rotWithShape="0">
                                                    <a:srgbClr val="6E747A">
                                                      <a:alpha val="43000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IN" sz="2400" i="1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𝑓𝑤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 ∗( − 1)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𝑝𝑎𝑐𝑒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= </m:t>
                                        </m:r>
                                        <m:d>
                                          <m:dPr>
                                            <m:ctrlPr>
                                              <a:rPr lang="en-IN" sz="2400" i="1">
                                                <a:ln/>
                                                <a:solidFill>
                                                  <a:schemeClr val="bg1"/>
                                                </a:solidFill>
                                                <a:effectLst>
                                                  <a:outerShdw blurRad="38100" dist="25400" dir="5400000" algn="ctr" rotWithShape="0">
                                                    <a:srgbClr val="6E747A">
                                                      <a:alpha val="43000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2400" i="1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2400">
                                                <a:ln/>
                                                <a:solidFill>
                                                  <a:schemeClr val="bg1"/>
                                                </a:solidFill>
                                                <a:effectLst>
                                                  <a:outerShdw blurRad="38100" dist="25400" dir="5400000" algn="ctr" rotWithShape="0">
                                                    <a:srgbClr val="6E747A">
                                                      <a:alpha val="43000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IN" sz="2400" i="1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 ∗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𝑓𝑤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                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0650" y="6356350"/>
            <a:ext cx="11920220" cy="365125"/>
          </a:xfrm>
        </p:spPr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1721</Words>
  <Application>Microsoft Office PowerPoint</Application>
  <PresentationFormat>Widescreen</PresentationFormat>
  <Paragraphs>204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Fitness Dependent Optimizer: Inspired by the Bee Swarming Reproductive Process</vt:lpstr>
      <vt:lpstr>Index</vt:lpstr>
      <vt:lpstr>Introduction</vt:lpstr>
      <vt:lpstr>Abstract</vt:lpstr>
      <vt:lpstr>Continued..</vt:lpstr>
      <vt:lpstr>Bee Swarming Process</vt:lpstr>
      <vt:lpstr>Inspired Natural Process</vt:lpstr>
      <vt:lpstr>FDO Algorithm</vt:lpstr>
      <vt:lpstr>FDO Formula</vt:lpstr>
      <vt:lpstr>Flow Chart</vt:lpstr>
      <vt:lpstr>Result with other Algorithms</vt:lpstr>
      <vt:lpstr>CLASSICAL BENCHMARK TEST FUNCTIONS</vt:lpstr>
      <vt:lpstr>Test Functions</vt:lpstr>
      <vt:lpstr>Test Function graph</vt:lpstr>
      <vt:lpstr>Comparison table</vt:lpstr>
      <vt:lpstr>CEC-C06 2019 BENCHMARK TEST FUNCTIONS</vt:lpstr>
      <vt:lpstr>CEC Test Functions</vt:lpstr>
      <vt:lpstr>STATISTICAL TESTS – Wilcoxon Rank Sum</vt:lpstr>
      <vt:lpstr>QUANTITATIVE MEASUREMENT METRICS </vt:lpstr>
      <vt:lpstr>Result Graph</vt:lpstr>
      <vt:lpstr>Continued.. Result Graph</vt:lpstr>
      <vt:lpstr>Real World Applications</vt:lpstr>
      <vt:lpstr>Result graph</vt:lpstr>
      <vt:lpstr>Continued..</vt:lpstr>
      <vt:lpstr>Result graph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Dependent Optimizer: Inspired by the Bee Swarming Reproductive Process</dc:title>
  <dc:creator>Surya Narayanan S</dc:creator>
  <cp:lastModifiedBy>Surya Narayanan S</cp:lastModifiedBy>
  <cp:revision>169</cp:revision>
  <dcterms:created xsi:type="dcterms:W3CDTF">2020-09-07T18:08:00Z</dcterms:created>
  <dcterms:modified xsi:type="dcterms:W3CDTF">2020-09-19T06:34:47Z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