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Narayanan S" initials="SN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084D95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DECC-6062-4ED6-9380-8749EF97DF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bargav32@gmail.com" TargetMode="External"/><Relationship Id="rId3" Type="http://schemas.openxmlformats.org/officeDocument/2006/relationships/hyperlink" Target="https://orcid.org/0000-0002-0122-8432" TargetMode="External"/><Relationship Id="rId7" Type="http://schemas.openxmlformats.org/officeDocument/2006/relationships/hyperlink" Target="mailto:preethitamilvendan@gmail.com" TargetMode="External"/><Relationship Id="rId12" Type="http://schemas.openxmlformats.org/officeDocument/2006/relationships/hyperlink" Target="https://www.scopus.com/sourceid/21100374601" TargetMode="External"/><Relationship Id="rId2" Type="http://schemas.openxmlformats.org/officeDocument/2006/relationships/hyperlink" Target="https://ieeexplore.ieee.org/document/867285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rinivasan@core.sastra.edu" TargetMode="External"/><Relationship Id="rId11" Type="http://schemas.openxmlformats.org/officeDocument/2006/relationships/hyperlink" Target="https://doi.org/10.1109/ACCESS.2019.2907012" TargetMode="External"/><Relationship Id="rId5" Type="http://schemas.openxmlformats.org/officeDocument/2006/relationships/hyperlink" Target="https://orcid.org/0000-0002-6877-3435" TargetMode="External"/><Relationship Id="rId10" Type="http://schemas.openxmlformats.org/officeDocument/2006/relationships/hyperlink" Target="https://ieeexplore.ieee.org/xpl/RecentIssue.jsp?punumber=6287639" TargetMode="External"/><Relationship Id="rId4" Type="http://schemas.openxmlformats.org/officeDocument/2006/relationships/hyperlink" Target="https://orcid.org/0000-0002-8661-258X" TargetMode="External"/><Relationship Id="rId9" Type="http://schemas.openxmlformats.org/officeDocument/2006/relationships/hyperlink" Target="mailto:suryan080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960" y="234315"/>
            <a:ext cx="9063990" cy="1026160"/>
          </a:xfrm>
        </p:spPr>
        <p:txBody>
          <a:bodyPr>
            <a:noAutofit/>
          </a:bodyPr>
          <a:lstStyle/>
          <a:p>
            <a:r>
              <a:rPr lang="en-US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Dependent Optimizer: Inspired by the</a:t>
            </a:r>
            <a:br>
              <a:rPr lang="en-US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Bee Swarming Reproductive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435" y="1524663"/>
            <a:ext cx="3429740" cy="1174149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 Names:</a:t>
            </a:r>
          </a:p>
          <a:p>
            <a:pPr algn="l"/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JAZA MAHMOOD ABDULLAH</a:t>
            </a:r>
            <a:endParaRPr lang="en-IN" sz="20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TARIK AHMED RASHID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5220" y="1524663"/>
            <a:ext cx="562165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Guided By:</a:t>
            </a:r>
          </a:p>
          <a:p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Mr. B. Srinivasan, B.E., </a:t>
            </a:r>
            <a:r>
              <a:rPr lang="en-US" sz="2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M.Tech</a:t>
            </a:r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.,</a:t>
            </a:r>
            <a:endParaRPr lang="en-US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School of Computing, AP-III, IT, SASTRA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/>
              </a:rPr>
              <a:t>srinivasan@core.sastra.edu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5220" y="3429000"/>
            <a:ext cx="4307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Mini-Project Members:</a:t>
            </a: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Preethi T (121015078)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7"/>
              </a:rPr>
              <a:t>preethitamilvendan@gmail.com</a:t>
            </a:r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Raghunathan MS (121015081)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8"/>
              </a:rPr>
              <a:t>bargav32@gmail.com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Surya Narayanan S (121015098)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9"/>
              </a:rPr>
              <a:t>suryan0800@gmail.com</a:t>
            </a:r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302" y="3377593"/>
            <a:ext cx="4394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Published in 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0"/>
              </a:rPr>
              <a:t>IEEE Access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Volume: 7 )</a:t>
            </a:r>
          </a:p>
          <a:p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 of Publication: 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 March 2019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Publisher: </a:t>
            </a:r>
            <a:r>
              <a:rPr lang="en-IN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IEEE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DOI: </a:t>
            </a:r>
            <a:r>
              <a:rPr lang="en-IN" sz="2000" dirty="0">
                <a:ln/>
                <a:solidFill>
                  <a:srgbClr val="0563C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10.1109/ACCESS.2019.2907012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</a:rPr>
              <a:t>Scopus Index: </a:t>
            </a:r>
            <a:r>
              <a:rPr lang="en-IN" sz="2000" dirty="0">
                <a:ln/>
                <a:solidFill>
                  <a:srgbClr val="0563C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21100374601</a:t>
            </a:r>
            <a:endParaRPr lang="en-IN" sz="2000" dirty="0">
              <a:ln/>
              <a:solidFill>
                <a:srgbClr val="0563C1"/>
              </a:solidFill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B9FC9-40C4-4B99-880E-76FC86421281}"/>
              </a:ext>
            </a:extLst>
          </p:cNvPr>
          <p:cNvCxnSpPr>
            <a:cxnSpLocks/>
          </p:cNvCxnSpPr>
          <p:nvPr/>
        </p:nvCxnSpPr>
        <p:spPr>
          <a:xfrm>
            <a:off x="5843905" y="1390043"/>
            <a:ext cx="0" cy="50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Real 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optimal location to build apartments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Optimal Aperiodic Antenna Array Designs 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Optimal Frequency Modulated Sound Waves.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890" y="6508115"/>
            <a:ext cx="11838940" cy="213360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I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             </a:t>
            </a:r>
            <a:r>
              <a:rPr lang="en-IN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</a:t>
            </a:r>
            <a:r>
              <a:rPr lang="en-IN" sz="67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855" y="6356350"/>
            <a:ext cx="11951970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 Swarming process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FDO Algorithm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Chart of FDO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 (comparison with other algorithm)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world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0495" y="6356350"/>
            <a:ext cx="11921490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IN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? (solution search algorithm)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Swarm intelligence ? (collective knowledge)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Evolutionary computation ? (nature inspired)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Metaheuristic algorithms ? (self learn from experience)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Fitness value? 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(how optimal is the current solution) </a:t>
            </a:r>
            <a:endParaRPr lang="en-IN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Pace? 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(Velocity of movement from one feature set to another)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Set ? (parameters)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Space, X ?  (parameters, range)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number, r?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Fitness weight ? </a:t>
            </a:r>
          </a:p>
          <a:p>
            <a:r>
              <a:rPr lang="en-IN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Dimension/Feature </a:t>
            </a: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(each parameter)</a:t>
            </a:r>
          </a:p>
          <a:p>
            <a:endParaRPr lang="en-IN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0810" y="6356350"/>
            <a:ext cx="11960225" cy="365125"/>
          </a:xfrm>
        </p:spPr>
        <p:txBody>
          <a:bodyPr/>
          <a:lstStyle/>
          <a:p>
            <a:r>
              <a:rPr lang="en-IN" dirty="0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</a:t>
            </a:r>
            <a:endParaRPr lang="en-IN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solve feature searching problems with </a:t>
            </a:r>
            <a:r>
              <a:rPr lang="en-US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large search 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area. 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find (search) optimal feature based on the fitness value and Pace.  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Inspired from the Bee Swarming Process.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searches a solution by trial and error. 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Hopes the solution is of good quality.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Corrects its mistake every time they move.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Better and comparative results with </a:t>
            </a: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Genetic , Dragonfly and Whale Optimization algorithm.</a:t>
            </a:r>
          </a:p>
          <a:p>
            <a:r>
              <a:rPr lang="en-US" dirty="0" err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Aperiodic Antenna Array Designs and </a:t>
            </a: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Frequency Modulated Sound Waves.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295" y="6356350"/>
            <a:ext cx="11880850" cy="365125"/>
          </a:xfrm>
        </p:spPr>
        <p:txBody>
          <a:bodyPr/>
          <a:lstStyle/>
          <a:p>
            <a:r>
              <a:rPr lang="en-IN" dirty="0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 Swarming Process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372" y="1387956"/>
            <a:ext cx="5894070" cy="41167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135" y="6356350"/>
            <a:ext cx="11870055" cy="365125"/>
          </a:xfrm>
        </p:spPr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FDO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" y="1388745"/>
            <a:ext cx="10515600" cy="4351338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endParaRPr lang="en-US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randomly choose some features and move towards the best by calculation fitness for every bee and comparing. 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While moving from one feature to another feature, we find a pace (velocity) at which it should change. We find the Pace(velocity), by comparing it with the best Bee feature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850" y="6356350"/>
            <a:ext cx="12001500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FDO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X</a:t>
                </a:r>
                <a:r>
                  <a:rPr lang="pt-BR" baseline="-25000" dirty="0"/>
                  <a:t>i</a:t>
                </a:r>
                <a:r>
                  <a:rPr lang="pt-BR" dirty="0"/>
                  <a:t>(i= 1, 2, . . .n);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+ pace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fw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IN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𝑓𝑖𝑡𝑛𝑒𝑠𝑠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𝑝𝑎𝑐𝑒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&lt;1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&lt;0,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∗( − 1)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∗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650" y="6356350"/>
            <a:ext cx="11920220" cy="365125"/>
          </a:xfrm>
        </p:spPr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Autofit/>
          </a:bodyPr>
          <a:lstStyle/>
          <a:p>
            <a:r>
              <a:rPr lang="en-IN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Flow Chart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2312310" y="4445233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72" y="4513993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1500007" y="101353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N random Points (feature set)(scout bees)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1500007" y="210284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Best Points (Scout Bee) using fitness value 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1500006" y="3246944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Pace, new </a:t>
            </a:r>
            <a:r>
              <a:rPr lang="en-IN" dirty="0" err="1"/>
              <a:t>fw</a:t>
            </a:r>
            <a:r>
              <a:rPr lang="en-IN" dirty="0"/>
              <a:t> using Best Bee Fitness value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1500006" y="53707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previous best Pace, find </a:t>
            </a:r>
            <a:r>
              <a:rPr lang="en-IN" dirty="0" err="1"/>
              <a:t>fw</a:t>
            </a:r>
            <a:endParaRPr lang="en-IN" dirty="0"/>
          </a:p>
        </p:txBody>
      </p:sp>
      <p:sp>
        <p:nvSpPr>
          <p:cNvPr id="37" name="Flowchart: Decision 36"/>
          <p:cNvSpPr/>
          <p:nvPr/>
        </p:nvSpPr>
        <p:spPr>
          <a:xfrm>
            <a:off x="5426884" y="54915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38" name="Flowchart: Process 37"/>
          <p:cNvSpPr/>
          <p:nvPr/>
        </p:nvSpPr>
        <p:spPr>
          <a:xfrm>
            <a:off x="7895088" y="538478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Walk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8703011" y="4442764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41" name="Flowchart: Process 40"/>
          <p:cNvSpPr/>
          <p:nvPr/>
        </p:nvSpPr>
        <p:spPr>
          <a:xfrm>
            <a:off x="4614579" y="43492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new Points using Pace</a:t>
            </a:r>
          </a:p>
        </p:txBody>
      </p: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2787266" y="1821401"/>
            <a:ext cx="0" cy="2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3" idx="0"/>
          </p:cNvCxnSpPr>
          <p:nvPr/>
        </p:nvCxnSpPr>
        <p:spPr>
          <a:xfrm flipH="1">
            <a:off x="2787265" y="2910711"/>
            <a:ext cx="1" cy="33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9" idx="0"/>
          </p:cNvCxnSpPr>
          <p:nvPr/>
        </p:nvCxnSpPr>
        <p:spPr>
          <a:xfrm flipH="1">
            <a:off x="2787264" y="4054812"/>
            <a:ext cx="1" cy="3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36" idx="0"/>
          </p:cNvCxnSpPr>
          <p:nvPr/>
        </p:nvCxnSpPr>
        <p:spPr>
          <a:xfrm>
            <a:off x="2787264" y="5011582"/>
            <a:ext cx="1" cy="35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3732" y="434883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96943" y="50013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cxnSp>
        <p:nvCxnSpPr>
          <p:cNvPr id="68" name="Straight Arrow Connector 67"/>
          <p:cNvCxnSpPr>
            <a:stCxn id="36" idx="3"/>
            <a:endCxn id="37" idx="1"/>
          </p:cNvCxnSpPr>
          <p:nvPr/>
        </p:nvCxnSpPr>
        <p:spPr>
          <a:xfrm>
            <a:off x="4074523" y="5774707"/>
            <a:ext cx="135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0"/>
            <a:endCxn id="41" idx="2"/>
          </p:cNvCxnSpPr>
          <p:nvPr/>
        </p:nvCxnSpPr>
        <p:spPr>
          <a:xfrm flipV="1">
            <a:off x="5901838" y="5157141"/>
            <a:ext cx="0" cy="3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89050" y="51963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cxnSp>
        <p:nvCxnSpPr>
          <p:cNvPr id="74" name="Straight Arrow Connector 73"/>
          <p:cNvCxnSpPr>
            <a:stCxn id="37" idx="3"/>
            <a:endCxn id="38" idx="1"/>
          </p:cNvCxnSpPr>
          <p:nvPr/>
        </p:nvCxnSpPr>
        <p:spPr>
          <a:xfrm>
            <a:off x="6376792" y="5774707"/>
            <a:ext cx="1518296" cy="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3"/>
            <a:endCxn id="41" idx="1"/>
          </p:cNvCxnSpPr>
          <p:nvPr/>
        </p:nvCxnSpPr>
        <p:spPr>
          <a:xfrm>
            <a:off x="3262218" y="4728408"/>
            <a:ext cx="1352361" cy="2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00061" y="5757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98" name="Flowchart: Decision 97"/>
          <p:cNvSpPr/>
          <p:nvPr/>
        </p:nvSpPr>
        <p:spPr>
          <a:xfrm>
            <a:off x="5426884" y="22443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5995059" y="2708509"/>
            <a:ext cx="18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Still more points or still more iterations </a:t>
            </a:r>
          </a:p>
        </p:txBody>
      </p:sp>
      <p:cxnSp>
        <p:nvCxnSpPr>
          <p:cNvPr id="101" name="Straight Arrow Connector 100"/>
          <p:cNvCxnSpPr>
            <a:stCxn id="41" idx="0"/>
            <a:endCxn id="98" idx="2"/>
          </p:cNvCxnSpPr>
          <p:nvPr/>
        </p:nvCxnSpPr>
        <p:spPr>
          <a:xfrm flipV="1">
            <a:off x="5901838" y="2810681"/>
            <a:ext cx="0" cy="15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1"/>
            <a:endCxn id="32" idx="3"/>
          </p:cNvCxnSpPr>
          <p:nvPr/>
        </p:nvCxnSpPr>
        <p:spPr>
          <a:xfrm flipH="1" flipV="1">
            <a:off x="4074524" y="2506777"/>
            <a:ext cx="1352360" cy="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60514" y="24997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cxnSp>
        <p:nvCxnSpPr>
          <p:cNvPr id="107" name="Straight Arrow Connector 106"/>
          <p:cNvCxnSpPr>
            <a:stCxn id="38" idx="0"/>
            <a:endCxn id="39" idx="2"/>
          </p:cNvCxnSpPr>
          <p:nvPr/>
        </p:nvCxnSpPr>
        <p:spPr>
          <a:xfrm flipH="1" flipV="1">
            <a:off x="9177965" y="5009113"/>
            <a:ext cx="4382" cy="37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9" idx="1"/>
            <a:endCxn id="41" idx="3"/>
          </p:cNvCxnSpPr>
          <p:nvPr/>
        </p:nvCxnSpPr>
        <p:spPr>
          <a:xfrm flipH="1">
            <a:off x="7189096" y="4725939"/>
            <a:ext cx="1513915" cy="2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48717" y="43614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114" name="Connector: Elbow 113"/>
          <p:cNvCxnSpPr>
            <a:stCxn id="39" idx="0"/>
            <a:endCxn id="98" idx="3"/>
          </p:cNvCxnSpPr>
          <p:nvPr/>
        </p:nvCxnSpPr>
        <p:spPr>
          <a:xfrm rot="16200000" flipV="1">
            <a:off x="6819751" y="2084549"/>
            <a:ext cx="1915257" cy="280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197345" y="40859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16" name="Flowchart: Terminator 115"/>
          <p:cNvSpPr/>
          <p:nvPr/>
        </p:nvSpPr>
        <p:spPr>
          <a:xfrm>
            <a:off x="5677995" y="1428583"/>
            <a:ext cx="447684" cy="2003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Arrow Connector 117"/>
          <p:cNvCxnSpPr>
            <a:stCxn id="98" idx="0"/>
            <a:endCxn id="116" idx="2"/>
          </p:cNvCxnSpPr>
          <p:nvPr/>
        </p:nvCxnSpPr>
        <p:spPr>
          <a:xfrm flipH="1" flipV="1">
            <a:off x="5901837" y="1628899"/>
            <a:ext cx="1" cy="61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897892" y="19241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10214" y="6418555"/>
            <a:ext cx="61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 :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Fitness Value, pace – how far the point is moved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43562" y="4543741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79254" y="6000159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78092" y="6445337"/>
            <a:ext cx="11165205" cy="299085"/>
          </a:xfrm>
        </p:spPr>
        <p:txBody>
          <a:bodyPr/>
          <a:lstStyle/>
          <a:p>
            <a:r>
              <a:rPr lang="en-IN" dirty="0"/>
              <a:t>Fitness Dependent Optimizer: Inspired by the</a:t>
            </a:r>
            <a:br>
              <a:rPr lang="en-IN" dirty="0"/>
            </a:br>
            <a:r>
              <a:rPr lang="en-IN" dirty="0"/>
              <a:t>Bee Swarming Reproductive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7378-1566-405B-AF5E-1BCDE140D517}"/>
              </a:ext>
            </a:extLst>
          </p:cNvPr>
          <p:cNvSpPr txBox="1"/>
          <p:nvPr/>
        </p:nvSpPr>
        <p:spPr>
          <a:xfrm>
            <a:off x="8238494" y="43255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 with 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with Particle Swarm </a:t>
            </a: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algorithms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Genetic algorithm (GA),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Dragonfly algorithm (DA)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Whale 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algorithm (WOA)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a result, in some cases, it outperforms these algorithms and performs comparably in other cases. 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Comparatively quicker than traditional algorithms like Gradient-based and quadratic algorithms.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Compare what ? ( how quick solution converges to optimum, Time Complexity, Space Complexity ) </a:t>
            </a:r>
          </a:p>
          <a:p>
            <a:pPr marL="457200" lvl="1" indent="0">
              <a:buNone/>
            </a:pPr>
            <a:endParaRPr lang="en-US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855" y="6356350"/>
            <a:ext cx="11981815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741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Fitness Dependent Optimizer: Inspired by the Bee Swarming Reproductive Process</vt:lpstr>
      <vt:lpstr>Index</vt:lpstr>
      <vt:lpstr>Introduction</vt:lpstr>
      <vt:lpstr>Abstract</vt:lpstr>
      <vt:lpstr>Bee Swarming Process</vt:lpstr>
      <vt:lpstr>FDO Algorithm</vt:lpstr>
      <vt:lpstr>FDO Formula</vt:lpstr>
      <vt:lpstr>Flow Chart</vt:lpstr>
      <vt:lpstr>Result with other Algorithms</vt:lpstr>
      <vt:lpstr>Real World Applications</vt:lpstr>
      <vt:lpstr>                           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Dependent Optimizer: Inspired by the Bee Swarming Reproductive Process</dc:title>
  <dc:creator>Surya Narayanan S</dc:creator>
  <cp:lastModifiedBy>Surya Narayanan S</cp:lastModifiedBy>
  <cp:revision>60</cp:revision>
  <dcterms:created xsi:type="dcterms:W3CDTF">2020-09-07T18:08:00Z</dcterms:created>
  <dcterms:modified xsi:type="dcterms:W3CDTF">2020-09-12T09:27:39Z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