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rya Narayanan S" initials="SNS" lastIdx="1" clrIdx="0">
    <p:extLst>
      <p:ext uri="{19B8F6BF-5375-455C-9EA6-DF929625EA0E}">
        <p15:presenceInfo xmlns:p15="http://schemas.microsoft.com/office/powerpoint/2012/main" userId="1c4d4213550f2f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F7228-97D0-4CDC-8132-1B70BD3C8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9CDAEE-4126-452C-A33F-9964EF9D4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F1E3E-73A5-4EA1-B3AD-3973C1AD1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DECC-6062-4ED6-9380-8749EF97DF63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54B51-8ABB-4C05-A3A4-DC5A8F3A3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BF131-40E3-438E-AD48-9592E9179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6152-B37A-4A67-8956-EC67669BB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000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BD2EB-5BCC-477C-AC79-249C1FAA0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0B714-5AAA-47D8-89D2-5B6E8410E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3253D-CD78-4CA2-81FC-8E3974327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DECC-6062-4ED6-9380-8749EF97DF63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13E7C-E187-4B46-B3D1-28B022986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FE777-FE31-4B11-B06C-1F1021DFF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6152-B37A-4A67-8956-EC67669BB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08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08E17A-A6E0-413E-AE74-1240AE7CAA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C57417-7C7F-4D1A-800C-A6708E1EF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6F301-281B-43A8-829D-533FC0986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DECC-6062-4ED6-9380-8749EF97DF63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E66D4-702E-44E4-8484-18E1BA180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D29D6-9FD8-4EF4-93D4-AD365FD8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6152-B37A-4A67-8956-EC67669BB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52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9C948-7ECD-48AF-8539-4BED0D307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66D6D-C337-4715-AA50-8586F4A81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BBB9B-8074-4D20-879E-0E3C2E49A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DECC-6062-4ED6-9380-8749EF97DF63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51481-8B54-4A61-BCE6-A5ACB580A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C2B71-0E1F-45D6-9240-561FCB333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6152-B37A-4A67-8956-EC67669BB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002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DA033-8408-436C-8CFB-730CEDE41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A9D4E-6D20-4C1C-87B6-30FB78A2F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BBFBE-536F-4997-BF3E-4DD22D4D5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DECC-6062-4ED6-9380-8749EF97DF63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DA825-6B59-4FC0-AD1C-1F3840C58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D440C-6305-49AD-BE9B-ECF185BF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6152-B37A-4A67-8956-EC67669BB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95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52E13-58E2-46B1-B600-B044F0204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0BF28-E3E0-47CB-A2A0-B7468249DA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64489-BAD8-491A-A0CF-521D15A2E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AAC91-0523-4015-8286-E195D1C21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DECC-6062-4ED6-9380-8749EF97DF63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BE518-8C4F-47EF-AFFF-25D0CFCFB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675F02-3112-4268-AA07-D580C11E7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6152-B37A-4A67-8956-EC67669BB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787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DEBB3-F72B-42EA-9612-669AB7BEA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70BAF-3353-42C7-8A84-07F6CC893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AEEB7D-ECE6-453A-ACD1-630D01D10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C0DE96-56E3-4E03-AB8B-031631A696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A0BF22-10AA-4399-A8C2-A52E1A5387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1F9EC4-192D-460E-B5E1-AFCE082DF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DECC-6062-4ED6-9380-8749EF97DF63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AD1B49-FEA2-40CE-82B8-5AE24A6AE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C48B03-38BE-48BA-9F5F-2F48EC955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6152-B37A-4A67-8956-EC67669BB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861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434FA-B5C1-4D32-A6D7-C271249F0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9370E7-F3A8-4FB0-8EA0-FEC8657F4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DECC-6062-4ED6-9380-8749EF97DF63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50EB6A-45FA-4A81-86E0-0F92BED19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2EBA8-E583-4009-B635-F072D014A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6152-B37A-4A67-8956-EC67669BB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52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79CBD7-09DF-4782-BA20-53DC3EBE5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DECC-6062-4ED6-9380-8749EF97DF63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018790-932A-430D-8F6A-7CBBCCA04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240D9-BC24-44C6-BB06-9C92C48DD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6152-B37A-4A67-8956-EC67669BB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528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495DE-B7FC-4E59-90EC-7848E2D37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4BB53-0813-4A89-827B-C461AABCB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4933AC-8428-44CE-87C9-5EBEF6C58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0BD544-8DB2-4B49-A685-5E026CD1E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DECC-6062-4ED6-9380-8749EF97DF63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32EB4-E8A1-43C2-869F-D048F0E00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D9408-086A-4C50-B995-DAC64C592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6152-B37A-4A67-8956-EC67669BB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756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56D20-0FFA-4BD5-8E82-481152CA0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57CDFB-67AB-4CED-972F-3E5F458C6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4840C-B4ED-4742-9C9B-28CE43561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6E754-72A3-46AE-8016-F14501ECE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DECC-6062-4ED6-9380-8749EF97DF63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3EA00-3C77-408A-980C-08FC6BCA0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C6B08-6AB7-45EF-9694-21A641FD0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6152-B37A-4A67-8956-EC67669BB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91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3D5454-2DDE-4FE9-ABDB-F98BC5AB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55BBC-121F-4A72-95BB-436DB258B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784E8-8A1C-4B98-8907-843F62EDF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7DECC-6062-4ED6-9380-8749EF97DF63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F3191-022C-4A2C-A695-5459C29BE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FA8A2-2E28-4635-BC5E-18C43E9EE6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16152-B37A-4A67-8956-EC67669BB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177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bargav32@gmail.com" TargetMode="External"/><Relationship Id="rId3" Type="http://schemas.openxmlformats.org/officeDocument/2006/relationships/hyperlink" Target="https://orcid.org/0000-0002-0122-8432" TargetMode="External"/><Relationship Id="rId7" Type="http://schemas.openxmlformats.org/officeDocument/2006/relationships/hyperlink" Target="mailto:preethitamilvendan@gmail.com" TargetMode="External"/><Relationship Id="rId2" Type="http://schemas.openxmlformats.org/officeDocument/2006/relationships/hyperlink" Target="https://ieeexplore.ieee.org/document/8672851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srinivasan@core.sastra.edu" TargetMode="External"/><Relationship Id="rId11" Type="http://schemas.openxmlformats.org/officeDocument/2006/relationships/hyperlink" Target="https://doi.org/10.1109/ACCESS.2019.2907012" TargetMode="External"/><Relationship Id="rId5" Type="http://schemas.openxmlformats.org/officeDocument/2006/relationships/hyperlink" Target="https://orcid.org/0000-0002-6877-3435" TargetMode="External"/><Relationship Id="rId10" Type="http://schemas.openxmlformats.org/officeDocument/2006/relationships/hyperlink" Target="https://ieeexplore.ieee.org/xpl/RecentIssue.jsp?punumber=6287639" TargetMode="External"/><Relationship Id="rId4" Type="http://schemas.openxmlformats.org/officeDocument/2006/relationships/hyperlink" Target="https://orcid.org/0000-0002-8661-258X" TargetMode="External"/><Relationship Id="rId9" Type="http://schemas.openxmlformats.org/officeDocument/2006/relationships/hyperlink" Target="mailto:suryan0800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1DBAC-A660-4D9C-9BE1-DFC381542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4905"/>
            <a:ext cx="9144000" cy="731252"/>
          </a:xfrm>
        </p:spPr>
        <p:txBody>
          <a:bodyPr>
            <a:normAutofit/>
          </a:bodyPr>
          <a:lstStyle/>
          <a:p>
            <a:r>
              <a:rPr lang="en-US" sz="2000" b="1" dirty="0">
                <a:hlinkClick r:id="rId2"/>
              </a:rPr>
              <a:t>Fitness Dependent Optimizer: Inspired by the</a:t>
            </a:r>
            <a:br>
              <a:rPr lang="en-US" sz="2000" b="1" dirty="0">
                <a:hlinkClick r:id="rId2"/>
              </a:rPr>
            </a:br>
            <a:r>
              <a:rPr lang="en-IN" sz="2000" b="1" dirty="0">
                <a:hlinkClick r:id="rId2"/>
              </a:rPr>
              <a:t>Bee Swarming Reproductive Process</a:t>
            </a:r>
            <a:endParaRPr lang="en-IN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6986D-3FEA-4C02-965D-09FB654CE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24663"/>
            <a:ext cx="3429740" cy="1174149"/>
          </a:xfrm>
        </p:spPr>
        <p:txBody>
          <a:bodyPr>
            <a:noAutofit/>
          </a:bodyPr>
          <a:lstStyle/>
          <a:p>
            <a:pPr algn="l"/>
            <a:r>
              <a:rPr lang="en-IN" sz="1800" b="1" dirty="0"/>
              <a:t>Author Names:</a:t>
            </a:r>
          </a:p>
          <a:p>
            <a:pPr algn="l"/>
            <a:r>
              <a:rPr lang="en-IN" sz="1600" dirty="0"/>
              <a:t>1. </a:t>
            </a:r>
            <a:r>
              <a:rPr lang="en-IN" sz="1600" dirty="0">
                <a:hlinkClick r:id="rId3"/>
              </a:rPr>
              <a:t>JAZA MAHMOOD ABDULLAH</a:t>
            </a:r>
            <a:endParaRPr lang="en-IN" sz="1600" dirty="0"/>
          </a:p>
          <a:p>
            <a:pPr algn="l"/>
            <a:r>
              <a:rPr lang="en-IN" sz="1600" dirty="0"/>
              <a:t>2. </a:t>
            </a:r>
            <a:r>
              <a:rPr lang="en-IN" sz="1600" dirty="0">
                <a:hlinkClick r:id="rId4"/>
              </a:rPr>
              <a:t>TARIK AHMED RASHID</a:t>
            </a:r>
            <a:endParaRPr lang="en-IN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593696-683E-4027-8CBD-1FEF95134E72}"/>
              </a:ext>
            </a:extLst>
          </p:cNvPr>
          <p:cNvSpPr txBox="1"/>
          <p:nvPr/>
        </p:nvSpPr>
        <p:spPr>
          <a:xfrm>
            <a:off x="1524000" y="3133818"/>
            <a:ext cx="46363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Guided By:</a:t>
            </a:r>
          </a:p>
          <a:p>
            <a:r>
              <a:rPr lang="en-US" sz="1600" dirty="0">
                <a:hlinkClick r:id="rId5"/>
              </a:rPr>
              <a:t>Mr. B. Srinivasan, B.E., </a:t>
            </a:r>
            <a:r>
              <a:rPr lang="en-US" sz="1600" dirty="0" err="1">
                <a:hlinkClick r:id="rId5"/>
              </a:rPr>
              <a:t>M.Tech</a:t>
            </a:r>
            <a:r>
              <a:rPr lang="en-US" sz="1600" dirty="0">
                <a:hlinkClick r:id="rId5"/>
              </a:rPr>
              <a:t>.,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School of Computing, AP-III, IT, SASTRA University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 </a:t>
            </a:r>
            <a:r>
              <a:rPr lang="en-IN" sz="1600" dirty="0">
                <a:hlinkClick r:id="rId6"/>
              </a:rPr>
              <a:t>srinivasan@core.sastra.edu</a:t>
            </a:r>
            <a:r>
              <a:rPr lang="en-IN" sz="1600" dirty="0"/>
              <a:t> </a:t>
            </a:r>
            <a:endParaRPr lang="en-IN" sz="1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B5800F-B832-4BEB-9C98-354F6267E5B6}"/>
              </a:ext>
            </a:extLst>
          </p:cNvPr>
          <p:cNvSpPr txBox="1"/>
          <p:nvPr/>
        </p:nvSpPr>
        <p:spPr>
          <a:xfrm>
            <a:off x="7498672" y="3133818"/>
            <a:ext cx="366119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Mini-Project Members:</a:t>
            </a:r>
          </a:p>
          <a:p>
            <a:r>
              <a:rPr lang="en-IN" sz="1600" i="1" dirty="0"/>
              <a:t>1. Preethi T (121015078)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 </a:t>
            </a:r>
            <a:r>
              <a:rPr lang="en-IN" sz="1600" dirty="0">
                <a:hlinkClick r:id="rId7"/>
              </a:rPr>
              <a:t>preethitamilvendan@gmail.com</a:t>
            </a:r>
            <a:endParaRPr lang="en-IN" sz="1600" dirty="0"/>
          </a:p>
          <a:p>
            <a:r>
              <a:rPr lang="en-IN" sz="1600" dirty="0"/>
              <a:t> </a:t>
            </a:r>
          </a:p>
          <a:p>
            <a:r>
              <a:rPr lang="en-IN" sz="1600" i="1" dirty="0"/>
              <a:t>2. Raghunathan MS (121015081)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hlinkClick r:id="rId8"/>
              </a:rPr>
              <a:t>bargav32@gmail.com</a:t>
            </a:r>
            <a:r>
              <a:rPr lang="en-IN" sz="1600" dirty="0"/>
              <a:t> </a:t>
            </a:r>
          </a:p>
          <a:p>
            <a:endParaRPr lang="en-IN" sz="1600" dirty="0"/>
          </a:p>
          <a:p>
            <a:r>
              <a:rPr lang="en-IN" sz="1600" i="1" dirty="0"/>
              <a:t>3. Surya Narayanan S (121015098)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hlinkClick r:id="rId9"/>
              </a:rPr>
              <a:t>suryan0800@gmail.com</a:t>
            </a:r>
            <a:endParaRPr lang="en-IN" sz="1600" dirty="0"/>
          </a:p>
          <a:p>
            <a:endParaRPr lang="en-IN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4D8094-DFC2-48A7-8F84-5A4504F2127F}"/>
              </a:ext>
            </a:extLst>
          </p:cNvPr>
          <p:cNvSpPr txBox="1"/>
          <p:nvPr/>
        </p:nvSpPr>
        <p:spPr>
          <a:xfrm>
            <a:off x="7498672" y="1524663"/>
            <a:ext cx="34686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Published in </a:t>
            </a:r>
            <a:r>
              <a:rPr lang="en-US" sz="1600" dirty="0">
                <a:hlinkClick r:id="rId10"/>
              </a:rPr>
              <a:t>IEEE Access</a:t>
            </a:r>
            <a:r>
              <a:rPr lang="en-US" sz="1600" dirty="0"/>
              <a:t> ( Volume: 7 )</a:t>
            </a:r>
          </a:p>
          <a:p>
            <a:r>
              <a:rPr lang="en-US" b="1" dirty="0"/>
              <a:t>Date of Publication: </a:t>
            </a:r>
            <a:r>
              <a:rPr lang="en-US" sz="1600" dirty="0"/>
              <a:t>22 March 2019</a:t>
            </a:r>
          </a:p>
          <a:p>
            <a:r>
              <a:rPr lang="en-IN" b="1" dirty="0"/>
              <a:t>Publisher: </a:t>
            </a:r>
            <a:r>
              <a:rPr lang="en-IN" sz="1600" dirty="0"/>
              <a:t>IEEE</a:t>
            </a:r>
          </a:p>
          <a:p>
            <a:r>
              <a:rPr lang="en-IN" b="1" dirty="0"/>
              <a:t>DOI: </a:t>
            </a:r>
            <a:r>
              <a:rPr lang="en-IN" sz="1600" dirty="0">
                <a:hlinkClick r:id="rId11"/>
              </a:rPr>
              <a:t>10.1109/ACCESS.2019.2907012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111166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24FBE-C278-4B85-80C2-8808CEAF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Real World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4F116-20E6-497E-A8E3-F268CF6A9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Choose optimal location to build apartments</a:t>
            </a:r>
          </a:p>
          <a:p>
            <a:r>
              <a:rPr lang="en-US" dirty="0"/>
              <a:t>Optimal Aperiodic Antenna Array Designs </a:t>
            </a:r>
          </a:p>
          <a:p>
            <a:r>
              <a:rPr lang="en-IN" dirty="0"/>
              <a:t>Optimal Frequency Modulated Sound Waves.</a:t>
            </a:r>
          </a:p>
        </p:txBody>
      </p:sp>
    </p:spTree>
    <p:extLst>
      <p:ext uri="{BB962C8B-B14F-4D97-AF65-F5344CB8AC3E}">
        <p14:creationId xmlns:p14="http://schemas.microsoft.com/office/powerpoint/2010/main" val="1526183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2CE9A-FEEB-4B6F-B782-E878081DB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Questions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991CD-4998-412D-BA49-D8B984562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6072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4513-0EF0-44A9-895A-FD0470733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D8D75-6F5B-4E0F-B920-065BBD78F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  <a:p>
            <a:r>
              <a:rPr lang="en-IN" dirty="0"/>
              <a:t>Abstract</a:t>
            </a:r>
          </a:p>
          <a:p>
            <a:r>
              <a:rPr lang="en-IN" dirty="0"/>
              <a:t>Bee Swarming process</a:t>
            </a:r>
          </a:p>
          <a:p>
            <a:r>
              <a:rPr lang="en-IN" dirty="0"/>
              <a:t>FDO Algorithm</a:t>
            </a:r>
          </a:p>
          <a:p>
            <a:r>
              <a:rPr lang="en-IN" dirty="0"/>
              <a:t>Flow Chart of FDO</a:t>
            </a:r>
          </a:p>
          <a:p>
            <a:r>
              <a:rPr lang="en-IN" dirty="0"/>
              <a:t>Result (comparison with other algorithm)</a:t>
            </a:r>
          </a:p>
          <a:p>
            <a:r>
              <a:rPr lang="en-IN" dirty="0"/>
              <a:t>Real world Applications</a:t>
            </a:r>
          </a:p>
          <a:p>
            <a:r>
              <a:rPr lang="en-IN" dirty="0"/>
              <a:t>Question Session</a:t>
            </a:r>
          </a:p>
        </p:txBody>
      </p:sp>
    </p:spTree>
    <p:extLst>
      <p:ext uri="{BB962C8B-B14F-4D97-AF65-F5344CB8AC3E}">
        <p14:creationId xmlns:p14="http://schemas.microsoft.com/office/powerpoint/2010/main" val="911169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E7549-944B-4DD2-985F-62F941C2D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61EE1-F748-488D-AA8D-BF3C86A04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Optimization ?</a:t>
            </a:r>
          </a:p>
          <a:p>
            <a:r>
              <a:rPr lang="en-US" dirty="0"/>
              <a:t>Swarm intelligence ?</a:t>
            </a:r>
          </a:p>
          <a:p>
            <a:r>
              <a:rPr lang="en-US" dirty="0"/>
              <a:t>Evolutionary computation ?</a:t>
            </a:r>
          </a:p>
          <a:p>
            <a:r>
              <a:rPr lang="en-US" dirty="0"/>
              <a:t>Metaheuristic algorithms ?</a:t>
            </a:r>
          </a:p>
          <a:p>
            <a:r>
              <a:rPr lang="en-IN" dirty="0"/>
              <a:t>Fitness value? </a:t>
            </a:r>
            <a:r>
              <a:rPr lang="en-US" dirty="0"/>
              <a:t>(how optimal is the current solution) </a:t>
            </a:r>
            <a:endParaRPr lang="en-IN" dirty="0"/>
          </a:p>
          <a:p>
            <a:r>
              <a:rPr lang="en-IN" dirty="0"/>
              <a:t>Pace? </a:t>
            </a:r>
            <a:r>
              <a:rPr lang="en-US" dirty="0"/>
              <a:t>(Velocity of movement from one feature set to another)</a:t>
            </a:r>
          </a:p>
          <a:p>
            <a:r>
              <a:rPr lang="en-IN" dirty="0"/>
              <a:t>Feature Set ? (parameters)</a:t>
            </a:r>
          </a:p>
          <a:p>
            <a:r>
              <a:rPr lang="en-IN" dirty="0"/>
              <a:t>Search Space, X ?  (feature set)</a:t>
            </a:r>
          </a:p>
          <a:p>
            <a:r>
              <a:rPr lang="en-IN" dirty="0"/>
              <a:t>Random number, r?</a:t>
            </a:r>
          </a:p>
          <a:p>
            <a:r>
              <a:rPr lang="en-IN" dirty="0"/>
              <a:t>Fitness weight ?</a:t>
            </a:r>
          </a:p>
          <a:p>
            <a:r>
              <a:rPr lang="en-IN" dirty="0"/>
              <a:t>Dimension 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580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C3DE8-1B67-4583-96B7-AE375E64D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3E1EC-1B41-4218-87AD-6263C04E1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solve feature searching problems with large dataset or search area. </a:t>
            </a:r>
          </a:p>
          <a:p>
            <a:r>
              <a:rPr lang="en-US" dirty="0"/>
              <a:t>We find (search) optimal feature based on the fitness value and Pace.  </a:t>
            </a:r>
          </a:p>
          <a:p>
            <a:r>
              <a:rPr lang="en-US" dirty="0"/>
              <a:t>Inspired from the Bee Swarming Process.</a:t>
            </a:r>
          </a:p>
          <a:p>
            <a:r>
              <a:rPr lang="en-US" dirty="0"/>
              <a:t>searches a solution by trial and error. </a:t>
            </a:r>
          </a:p>
          <a:p>
            <a:r>
              <a:rPr lang="en-US" dirty="0"/>
              <a:t>Hopes the solution is of good quality.</a:t>
            </a:r>
          </a:p>
          <a:p>
            <a:r>
              <a:rPr lang="en-US" dirty="0"/>
              <a:t>Corrects its mistake every time they move.</a:t>
            </a:r>
          </a:p>
          <a:p>
            <a:r>
              <a:rPr lang="en-US" dirty="0"/>
              <a:t>Better and comparative results with </a:t>
            </a:r>
            <a:r>
              <a:rPr lang="en-IN" dirty="0"/>
              <a:t>Genetic , Dragonfly and Whale Optimization algorithm.</a:t>
            </a:r>
          </a:p>
          <a:p>
            <a:r>
              <a:rPr lang="en-US" dirty="0"/>
              <a:t>E.g. Aperiodic Antenna Array Designs and </a:t>
            </a:r>
            <a:r>
              <a:rPr lang="en-IN" dirty="0"/>
              <a:t>Frequency Modulated Sound Waves.</a:t>
            </a:r>
          </a:p>
        </p:txBody>
      </p:sp>
    </p:spTree>
    <p:extLst>
      <p:ext uri="{BB962C8B-B14F-4D97-AF65-F5344CB8AC3E}">
        <p14:creationId xmlns:p14="http://schemas.microsoft.com/office/powerpoint/2010/main" val="804935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A489D-6797-4924-A3D3-925FA2363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Bee Swarming Process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F15AA0D-152F-465A-BDAE-83C6BD9592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4372" y="1387956"/>
            <a:ext cx="5894070" cy="411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644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8305A-166C-4A47-9574-8286F2BAE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FDO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19504-EB2E-4C32-BC3F-88BAEBE85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randomly choose some features and move towards the best by calculation fitness for every bee and comparing. </a:t>
            </a:r>
          </a:p>
          <a:p>
            <a:r>
              <a:rPr lang="en-US" dirty="0"/>
              <a:t>While moving from one feature to another feature, we find a pace (velocity) at which it should change. We find the Pace(velocity), by comparing it with the best Bee feature set.</a:t>
            </a:r>
          </a:p>
        </p:txBody>
      </p:sp>
    </p:spTree>
    <p:extLst>
      <p:ext uri="{BB962C8B-B14F-4D97-AF65-F5344CB8AC3E}">
        <p14:creationId xmlns:p14="http://schemas.microsoft.com/office/powerpoint/2010/main" val="586360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7A0B9-F340-4577-8295-E0DDB8EF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FDO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09362F-038C-41D5-8560-3CB3129FE1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pt-BR" dirty="0"/>
                  <a:t>X</a:t>
                </a:r>
                <a:r>
                  <a:rPr lang="pt-BR" baseline="-25000" dirty="0"/>
                  <a:t>i</a:t>
                </a:r>
                <a:r>
                  <a:rPr lang="pt-BR" dirty="0"/>
                  <a:t>(i= 1, 2, . . .n);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fr-FR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r-FR" dirty="0"/>
                  <a:t>+ pace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fw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𝑓𝑖𝑡𝑛𝑒𝑠𝑠</m:t>
                                </m:r>
                              </m:sub>
                              <m:sup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𝑓𝑖𝑡𝑛𝑒𝑠𝑠</m:t>
                                </m:r>
                              </m:sub>
                              <m:sup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den>
                        </m:f>
                      </m:e>
                    </m:d>
                    <m:r>
                      <m:rPr>
                        <m:sty m:val="p"/>
                      </m:rPr>
                      <a:rPr lang="en-IN" dirty="0">
                        <a:latin typeface="Cambria Math" panose="02040503050406030204" pitchFamily="18" charset="0"/>
                      </a:rPr>
                      <m:t>w</m:t>
                    </m:r>
                    <m:r>
                      <m:rPr>
                        <m:sty m:val="p"/>
                      </m:rPr>
                      <a:rPr lang="en-IN" dirty="0" smtClean="0">
                        <a:latin typeface="Cambria Math" panose="02040503050406030204" pitchFamily="18" charset="0"/>
                      </a:rPr>
                      <m:t>f</m:t>
                    </m:r>
                  </m:oMath>
                </a14:m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=1 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𝑜𝑟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𝑓𝑤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𝑜𝑟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𝑓𝑖𝑡𝑛𝑒𝑠𝑠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𝑝𝑎𝑐𝑒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𝑓𝑤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&gt;0 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𝑓𝑤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&lt;1 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&lt;0, </m:t>
                                        </m:r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𝑝𝑎𝑐𝑒</m:t>
                                        </m:r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= </m:t>
                                        </m:r>
                                        <m:d>
                                          <m:dPr>
                                            <m:ctrlP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I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I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I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I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I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</a:rPr>
                                              <m:t> − 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I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I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I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I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I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I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∗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  <m:r>
                                          <m:rPr>
                                            <m:brk m:alnAt="7"/>
                                          </m:r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𝑓𝑤</m:t>
                                        </m:r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 ∗( − 1)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≥0, </m:t>
                                        </m:r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𝑝𝑎𝑐𝑒</m:t>
                                        </m:r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= </m:t>
                                        </m:r>
                                        <m:d>
                                          <m:dPr>
                                            <m:ctrlP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I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I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I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I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I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</a:rPr>
                                              <m:t> − 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I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I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I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I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I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I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∗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 ∗</m:t>
                                        </m:r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𝑓𝑤</m:t>
                                        </m:r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                 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09362F-038C-41D5-8560-3CB3129FE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4468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0E48D-2049-44EC-8FFC-BE8A44651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8355"/>
          </a:xfrm>
        </p:spPr>
        <p:txBody>
          <a:bodyPr>
            <a:normAutofit fontScale="90000"/>
          </a:bodyPr>
          <a:lstStyle/>
          <a:p>
            <a:r>
              <a:rPr lang="en-IN" sz="2800" dirty="0"/>
              <a:t>Flow Chart</a:t>
            </a: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59A27D45-3B49-4910-B335-68914C18D050}"/>
              </a:ext>
            </a:extLst>
          </p:cNvPr>
          <p:cNvSpPr/>
          <p:nvPr/>
        </p:nvSpPr>
        <p:spPr>
          <a:xfrm>
            <a:off x="2312310" y="4445233"/>
            <a:ext cx="949908" cy="56634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456B90-8AF5-46EF-8B65-7AFC82E7D82F}"/>
              </a:ext>
            </a:extLst>
          </p:cNvPr>
          <p:cNvSpPr txBox="1"/>
          <p:nvPr/>
        </p:nvSpPr>
        <p:spPr>
          <a:xfrm>
            <a:off x="914472" y="4513993"/>
            <a:ext cx="163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fw</a:t>
            </a:r>
            <a:r>
              <a:rPr lang="en-IN" baseline="-25000" dirty="0" err="1"/>
              <a:t>i</a:t>
            </a:r>
            <a:r>
              <a:rPr lang="en-IN" baseline="-25000" dirty="0"/>
              <a:t>, t+1  </a:t>
            </a:r>
            <a:r>
              <a:rPr lang="en-IN" dirty="0"/>
              <a:t>&gt; </a:t>
            </a:r>
            <a:r>
              <a:rPr lang="en-IN" dirty="0" err="1"/>
              <a:t>fw</a:t>
            </a:r>
            <a:r>
              <a:rPr lang="en-IN" baseline="-25000" dirty="0" err="1"/>
              <a:t>i</a:t>
            </a:r>
            <a:r>
              <a:rPr lang="en-IN" baseline="-25000" dirty="0"/>
              <a:t>, t</a:t>
            </a:r>
            <a:r>
              <a:rPr lang="en-IN" dirty="0"/>
              <a:t> </a:t>
            </a:r>
            <a:endParaRPr lang="en-IN" baseline="-25000" dirty="0"/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FA9232CB-6ACC-47D6-A051-A96C18C6D88F}"/>
              </a:ext>
            </a:extLst>
          </p:cNvPr>
          <p:cNvSpPr/>
          <p:nvPr/>
        </p:nvSpPr>
        <p:spPr>
          <a:xfrm>
            <a:off x="1500007" y="1013533"/>
            <a:ext cx="2574517" cy="80786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Select N random Points (feature set)(scout bees)</a:t>
            </a:r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71ECE56B-84C5-4217-B029-027C31C72C43}"/>
              </a:ext>
            </a:extLst>
          </p:cNvPr>
          <p:cNvSpPr/>
          <p:nvPr/>
        </p:nvSpPr>
        <p:spPr>
          <a:xfrm>
            <a:off x="1500007" y="2102843"/>
            <a:ext cx="2574517" cy="80786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Find Best Points (feature set)(Scout Bee) using </a:t>
            </a:r>
            <a:r>
              <a:rPr lang="en-IN" dirty="0" err="1"/>
              <a:t>fw</a:t>
            </a:r>
            <a:r>
              <a:rPr lang="en-IN" dirty="0"/>
              <a:t> </a:t>
            </a:r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537DE8F7-FD8B-4D6E-A730-DA9E415FA333}"/>
              </a:ext>
            </a:extLst>
          </p:cNvPr>
          <p:cNvSpPr/>
          <p:nvPr/>
        </p:nvSpPr>
        <p:spPr>
          <a:xfrm>
            <a:off x="1500006" y="3246944"/>
            <a:ext cx="2574517" cy="80786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Find Pace, new </a:t>
            </a:r>
            <a:r>
              <a:rPr lang="en-IN" dirty="0" err="1"/>
              <a:t>fw</a:t>
            </a:r>
            <a:r>
              <a:rPr lang="en-IN" dirty="0"/>
              <a:t> using Best Bee Fitness value</a:t>
            </a:r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57E6FF0C-F0DD-4676-A68D-8F6D126036D7}"/>
              </a:ext>
            </a:extLst>
          </p:cNvPr>
          <p:cNvSpPr/>
          <p:nvPr/>
        </p:nvSpPr>
        <p:spPr>
          <a:xfrm>
            <a:off x="1500006" y="5370773"/>
            <a:ext cx="2574517" cy="80786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Using previous best Pace, find </a:t>
            </a:r>
            <a:r>
              <a:rPr lang="en-IN" dirty="0" err="1"/>
              <a:t>fw</a:t>
            </a:r>
            <a:endParaRPr lang="en-IN" dirty="0"/>
          </a:p>
        </p:txBody>
      </p:sp>
      <p:sp>
        <p:nvSpPr>
          <p:cNvPr id="37" name="Flowchart: Decision 36">
            <a:extLst>
              <a:ext uri="{FF2B5EF4-FFF2-40B4-BE49-F238E27FC236}">
                <a16:creationId xmlns:a16="http://schemas.microsoft.com/office/drawing/2014/main" id="{7770D86A-2712-49AD-AFA2-9062B55D9651}"/>
              </a:ext>
            </a:extLst>
          </p:cNvPr>
          <p:cNvSpPr/>
          <p:nvPr/>
        </p:nvSpPr>
        <p:spPr>
          <a:xfrm>
            <a:off x="5426884" y="5491532"/>
            <a:ext cx="949908" cy="56634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aseline="-25000" dirty="0"/>
          </a:p>
        </p:txBody>
      </p: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28716152-D4D0-467D-A072-89AC72262A39}"/>
              </a:ext>
            </a:extLst>
          </p:cNvPr>
          <p:cNvSpPr/>
          <p:nvPr/>
        </p:nvSpPr>
        <p:spPr>
          <a:xfrm>
            <a:off x="7895088" y="5384783"/>
            <a:ext cx="2574517" cy="80786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Random Walk</a:t>
            </a:r>
          </a:p>
        </p:txBody>
      </p:sp>
      <p:sp>
        <p:nvSpPr>
          <p:cNvPr id="39" name="Flowchart: Decision 38">
            <a:extLst>
              <a:ext uri="{FF2B5EF4-FFF2-40B4-BE49-F238E27FC236}">
                <a16:creationId xmlns:a16="http://schemas.microsoft.com/office/drawing/2014/main" id="{0D3118A7-84DC-4357-BD04-BA713D241826}"/>
              </a:ext>
            </a:extLst>
          </p:cNvPr>
          <p:cNvSpPr/>
          <p:nvPr/>
        </p:nvSpPr>
        <p:spPr>
          <a:xfrm>
            <a:off x="8703011" y="4442764"/>
            <a:ext cx="949908" cy="56634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aseline="-25000" dirty="0"/>
          </a:p>
        </p:txBody>
      </p: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39140ACA-D90D-44A1-BC33-148B3152EE8D}"/>
              </a:ext>
            </a:extLst>
          </p:cNvPr>
          <p:cNvSpPr/>
          <p:nvPr/>
        </p:nvSpPr>
        <p:spPr>
          <a:xfrm>
            <a:off x="4614579" y="4349273"/>
            <a:ext cx="2574517" cy="80786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Update new Points using Pace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0973B8A-D692-4B2D-8604-74A79A1944A5}"/>
              </a:ext>
            </a:extLst>
          </p:cNvPr>
          <p:cNvCxnSpPr>
            <a:stCxn id="31" idx="2"/>
            <a:endCxn id="32" idx="0"/>
          </p:cNvCxnSpPr>
          <p:nvPr/>
        </p:nvCxnSpPr>
        <p:spPr>
          <a:xfrm>
            <a:off x="2787266" y="1821401"/>
            <a:ext cx="0" cy="281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77E7B57-3D0C-4E78-8DAC-70CCD3DC914A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 flipH="1">
            <a:off x="2787265" y="2910711"/>
            <a:ext cx="1" cy="336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52A77AD-8BE1-4A6F-99ED-F92DB002971C}"/>
              </a:ext>
            </a:extLst>
          </p:cNvPr>
          <p:cNvCxnSpPr>
            <a:cxnSpLocks/>
            <a:stCxn id="33" idx="2"/>
            <a:endCxn id="9" idx="0"/>
          </p:cNvCxnSpPr>
          <p:nvPr/>
        </p:nvCxnSpPr>
        <p:spPr>
          <a:xfrm flipH="1">
            <a:off x="2787264" y="4054812"/>
            <a:ext cx="1" cy="390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A2D2873-C9DB-4771-BA10-952399125265}"/>
              </a:ext>
            </a:extLst>
          </p:cNvPr>
          <p:cNvCxnSpPr>
            <a:cxnSpLocks/>
            <a:stCxn id="9" idx="2"/>
            <a:endCxn id="36" idx="0"/>
          </p:cNvCxnSpPr>
          <p:nvPr/>
        </p:nvCxnSpPr>
        <p:spPr>
          <a:xfrm>
            <a:off x="2787264" y="5011582"/>
            <a:ext cx="1" cy="359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5833AEE-DBAC-45D9-9BED-6DE4C00CBBFA}"/>
              </a:ext>
            </a:extLst>
          </p:cNvPr>
          <p:cNvSpPr txBox="1"/>
          <p:nvPr/>
        </p:nvSpPr>
        <p:spPr>
          <a:xfrm>
            <a:off x="3251652" y="4352012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C8B8E5F-3DB8-419D-9577-A01E0A4D4363}"/>
              </a:ext>
            </a:extLst>
          </p:cNvPr>
          <p:cNvSpPr txBox="1"/>
          <p:nvPr/>
        </p:nvSpPr>
        <p:spPr>
          <a:xfrm>
            <a:off x="2781983" y="499250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D33FCE8-2FD2-4DB8-A2DC-DF589832D8DB}"/>
              </a:ext>
            </a:extLst>
          </p:cNvPr>
          <p:cNvCxnSpPr>
            <a:stCxn id="36" idx="3"/>
            <a:endCxn id="37" idx="1"/>
          </p:cNvCxnSpPr>
          <p:nvPr/>
        </p:nvCxnSpPr>
        <p:spPr>
          <a:xfrm>
            <a:off x="4074523" y="5774707"/>
            <a:ext cx="13523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D1B6140-38D5-4F41-9822-E56E88EE3065}"/>
              </a:ext>
            </a:extLst>
          </p:cNvPr>
          <p:cNvCxnSpPr>
            <a:stCxn id="37" idx="0"/>
            <a:endCxn id="41" idx="2"/>
          </p:cNvCxnSpPr>
          <p:nvPr/>
        </p:nvCxnSpPr>
        <p:spPr>
          <a:xfrm flipV="1">
            <a:off x="5901838" y="5157141"/>
            <a:ext cx="0" cy="334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EE2CC1C-3C65-4D7F-BCC4-F9AEED66EDC8}"/>
              </a:ext>
            </a:extLst>
          </p:cNvPr>
          <p:cNvSpPr txBox="1"/>
          <p:nvPr/>
        </p:nvSpPr>
        <p:spPr>
          <a:xfrm>
            <a:off x="5389050" y="5196319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Yes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AAF7F60-7E12-4803-9F06-6E3F35641EF4}"/>
              </a:ext>
            </a:extLst>
          </p:cNvPr>
          <p:cNvCxnSpPr>
            <a:stCxn id="37" idx="3"/>
            <a:endCxn id="38" idx="1"/>
          </p:cNvCxnSpPr>
          <p:nvPr/>
        </p:nvCxnSpPr>
        <p:spPr>
          <a:xfrm>
            <a:off x="6376792" y="5774707"/>
            <a:ext cx="1518296" cy="14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2A8025C-2B02-4FBB-B845-48DCBBFCB946}"/>
              </a:ext>
            </a:extLst>
          </p:cNvPr>
          <p:cNvCxnSpPr>
            <a:cxnSpLocks/>
            <a:stCxn id="9" idx="3"/>
            <a:endCxn id="41" idx="1"/>
          </p:cNvCxnSpPr>
          <p:nvPr/>
        </p:nvCxnSpPr>
        <p:spPr>
          <a:xfrm>
            <a:off x="3262218" y="4728408"/>
            <a:ext cx="1352361" cy="24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6DD586A2-0A2E-483B-BBD9-1DA75202D2B5}"/>
              </a:ext>
            </a:extLst>
          </p:cNvPr>
          <p:cNvSpPr txBox="1"/>
          <p:nvPr/>
        </p:nvSpPr>
        <p:spPr>
          <a:xfrm>
            <a:off x="6300061" y="575752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98" name="Flowchart: Decision 97">
            <a:extLst>
              <a:ext uri="{FF2B5EF4-FFF2-40B4-BE49-F238E27FC236}">
                <a16:creationId xmlns:a16="http://schemas.microsoft.com/office/drawing/2014/main" id="{DA047FD2-A6A1-469A-A9F8-F4184942612D}"/>
              </a:ext>
            </a:extLst>
          </p:cNvPr>
          <p:cNvSpPr/>
          <p:nvPr/>
        </p:nvSpPr>
        <p:spPr>
          <a:xfrm>
            <a:off x="5426884" y="2244332"/>
            <a:ext cx="949908" cy="56634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aseline="-250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82F4A2B-62C6-40DF-91FB-0461587A5651}"/>
              </a:ext>
            </a:extLst>
          </p:cNvPr>
          <p:cNvSpPr txBox="1"/>
          <p:nvPr/>
        </p:nvSpPr>
        <p:spPr>
          <a:xfrm>
            <a:off x="5995059" y="2708509"/>
            <a:ext cx="1816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Still more points or still more iterations 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C22251-C7BC-4135-B62B-3CD1D27B7D7B}"/>
              </a:ext>
            </a:extLst>
          </p:cNvPr>
          <p:cNvCxnSpPr>
            <a:stCxn id="41" idx="0"/>
            <a:endCxn id="98" idx="2"/>
          </p:cNvCxnSpPr>
          <p:nvPr/>
        </p:nvCxnSpPr>
        <p:spPr>
          <a:xfrm flipV="1">
            <a:off x="5901838" y="2810681"/>
            <a:ext cx="0" cy="1538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3E5DB56-E53C-4295-BB77-0DDAB535BDB1}"/>
              </a:ext>
            </a:extLst>
          </p:cNvPr>
          <p:cNvCxnSpPr>
            <a:stCxn id="98" idx="1"/>
            <a:endCxn id="32" idx="3"/>
          </p:cNvCxnSpPr>
          <p:nvPr/>
        </p:nvCxnSpPr>
        <p:spPr>
          <a:xfrm flipH="1" flipV="1">
            <a:off x="4074524" y="2506777"/>
            <a:ext cx="1352360" cy="20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3566D4B-396C-42C6-BEDB-D5BDCB7691C8}"/>
              </a:ext>
            </a:extLst>
          </p:cNvPr>
          <p:cNvSpPr txBox="1"/>
          <p:nvPr/>
        </p:nvSpPr>
        <p:spPr>
          <a:xfrm>
            <a:off x="4860514" y="249972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Yes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D39CC79-08A7-48B4-AE84-19C9D972D95D}"/>
              </a:ext>
            </a:extLst>
          </p:cNvPr>
          <p:cNvCxnSpPr>
            <a:stCxn id="38" idx="0"/>
            <a:endCxn id="39" idx="2"/>
          </p:cNvCxnSpPr>
          <p:nvPr/>
        </p:nvCxnSpPr>
        <p:spPr>
          <a:xfrm flipH="1" flipV="1">
            <a:off x="9177965" y="5009113"/>
            <a:ext cx="4382" cy="375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C56FBE3-5068-4323-9F64-F42B2A5F0A92}"/>
              </a:ext>
            </a:extLst>
          </p:cNvPr>
          <p:cNvCxnSpPr>
            <a:stCxn id="39" idx="1"/>
            <a:endCxn id="41" idx="3"/>
          </p:cNvCxnSpPr>
          <p:nvPr/>
        </p:nvCxnSpPr>
        <p:spPr>
          <a:xfrm flipH="1">
            <a:off x="7189096" y="4725939"/>
            <a:ext cx="1513915" cy="27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01FC00A3-C044-4571-AF4C-81D46238F733}"/>
              </a:ext>
            </a:extLst>
          </p:cNvPr>
          <p:cNvSpPr txBox="1"/>
          <p:nvPr/>
        </p:nvSpPr>
        <p:spPr>
          <a:xfrm>
            <a:off x="8248717" y="4361445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Yes</a:t>
            </a:r>
          </a:p>
        </p:txBody>
      </p: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9A2A530B-4964-478D-92BF-41FD24054321}"/>
              </a:ext>
            </a:extLst>
          </p:cNvPr>
          <p:cNvCxnSpPr>
            <a:stCxn id="39" idx="0"/>
            <a:endCxn id="98" idx="3"/>
          </p:cNvCxnSpPr>
          <p:nvPr/>
        </p:nvCxnSpPr>
        <p:spPr>
          <a:xfrm rot="16200000" flipV="1">
            <a:off x="6819751" y="2084549"/>
            <a:ext cx="1915257" cy="28011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E16D1A28-1C45-4D4A-9B46-F5D0BAA738E1}"/>
              </a:ext>
            </a:extLst>
          </p:cNvPr>
          <p:cNvSpPr txBox="1"/>
          <p:nvPr/>
        </p:nvSpPr>
        <p:spPr>
          <a:xfrm>
            <a:off x="9197345" y="408595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116" name="Flowchart: Terminator 115">
            <a:extLst>
              <a:ext uri="{FF2B5EF4-FFF2-40B4-BE49-F238E27FC236}">
                <a16:creationId xmlns:a16="http://schemas.microsoft.com/office/drawing/2014/main" id="{FF0E36A4-CEE3-4139-80D3-CFB1008C2066}"/>
              </a:ext>
            </a:extLst>
          </p:cNvPr>
          <p:cNvSpPr/>
          <p:nvPr/>
        </p:nvSpPr>
        <p:spPr>
          <a:xfrm>
            <a:off x="5677995" y="1428583"/>
            <a:ext cx="447684" cy="20031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DFE8506-AFF4-40B4-8088-F253104621E1}"/>
              </a:ext>
            </a:extLst>
          </p:cNvPr>
          <p:cNvCxnSpPr>
            <a:stCxn id="98" idx="0"/>
            <a:endCxn id="116" idx="2"/>
          </p:cNvCxnSpPr>
          <p:nvPr/>
        </p:nvCxnSpPr>
        <p:spPr>
          <a:xfrm flipH="1" flipV="1">
            <a:off x="5901837" y="1628899"/>
            <a:ext cx="1" cy="615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E12B0E7F-6642-4CF7-AB0F-B32F816F5432}"/>
              </a:ext>
            </a:extLst>
          </p:cNvPr>
          <p:cNvSpPr txBox="1"/>
          <p:nvPr/>
        </p:nvSpPr>
        <p:spPr>
          <a:xfrm>
            <a:off x="5897892" y="192411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4B7B26A-B671-4B5B-BE0E-7A22A19DED89}"/>
              </a:ext>
            </a:extLst>
          </p:cNvPr>
          <p:cNvSpPr txBox="1"/>
          <p:nvPr/>
        </p:nvSpPr>
        <p:spPr>
          <a:xfrm>
            <a:off x="710214" y="6418555"/>
            <a:ext cx="6135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Note : </a:t>
            </a:r>
            <a:r>
              <a:rPr lang="en-IN" dirty="0" err="1"/>
              <a:t>fw</a:t>
            </a:r>
            <a:r>
              <a:rPr lang="en-IN" dirty="0"/>
              <a:t> – Fitness Value, pace – how far the point is moved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D99A4C3-27F6-4424-9605-C691CD1C3DD6}"/>
              </a:ext>
            </a:extLst>
          </p:cNvPr>
          <p:cNvSpPr txBox="1"/>
          <p:nvPr/>
        </p:nvSpPr>
        <p:spPr>
          <a:xfrm>
            <a:off x="9643562" y="4543741"/>
            <a:ext cx="163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fw</a:t>
            </a:r>
            <a:r>
              <a:rPr lang="en-IN" baseline="-25000" dirty="0" err="1"/>
              <a:t>i</a:t>
            </a:r>
            <a:r>
              <a:rPr lang="en-IN" baseline="-25000" dirty="0"/>
              <a:t>, t+1  </a:t>
            </a:r>
            <a:r>
              <a:rPr lang="en-IN" dirty="0"/>
              <a:t>&gt; </a:t>
            </a:r>
            <a:r>
              <a:rPr lang="en-IN" dirty="0" err="1"/>
              <a:t>fw</a:t>
            </a:r>
            <a:r>
              <a:rPr lang="en-IN" baseline="-25000" dirty="0" err="1"/>
              <a:t>i</a:t>
            </a:r>
            <a:r>
              <a:rPr lang="en-IN" baseline="-25000" dirty="0"/>
              <a:t>, t</a:t>
            </a:r>
            <a:r>
              <a:rPr lang="en-IN" dirty="0"/>
              <a:t> </a:t>
            </a:r>
            <a:endParaRPr lang="en-IN" baseline="-250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A36D7D4-F481-4BDD-B7BB-0085494C1278}"/>
              </a:ext>
            </a:extLst>
          </p:cNvPr>
          <p:cNvSpPr txBox="1"/>
          <p:nvPr/>
        </p:nvSpPr>
        <p:spPr>
          <a:xfrm>
            <a:off x="5279254" y="6000159"/>
            <a:ext cx="163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fw</a:t>
            </a:r>
            <a:r>
              <a:rPr lang="en-IN" baseline="-25000" dirty="0" err="1"/>
              <a:t>i</a:t>
            </a:r>
            <a:r>
              <a:rPr lang="en-IN" baseline="-25000" dirty="0"/>
              <a:t>, t+1  </a:t>
            </a:r>
            <a:r>
              <a:rPr lang="en-IN" dirty="0"/>
              <a:t>&gt; </a:t>
            </a:r>
            <a:r>
              <a:rPr lang="en-IN" dirty="0" err="1"/>
              <a:t>fw</a:t>
            </a:r>
            <a:r>
              <a:rPr lang="en-IN" baseline="-25000" dirty="0" err="1"/>
              <a:t>i</a:t>
            </a:r>
            <a:r>
              <a:rPr lang="en-IN" baseline="-25000" dirty="0"/>
              <a:t>, t</a:t>
            </a:r>
            <a:r>
              <a:rPr lang="en-IN" dirty="0"/>
              <a:t> </a:t>
            </a:r>
            <a:endParaRPr lang="en-IN" baseline="-25000" dirty="0"/>
          </a:p>
        </p:txBody>
      </p:sp>
    </p:spTree>
    <p:extLst>
      <p:ext uri="{BB962C8B-B14F-4D97-AF65-F5344CB8AC3E}">
        <p14:creationId xmlns:p14="http://schemas.microsoft.com/office/powerpoint/2010/main" val="2751936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07629-9EED-4B90-8E5A-5D66B6F84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 with other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46CE2-A821-4A77-BFA2-5CCA130A7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Comparison with Particle Swarm </a:t>
            </a:r>
            <a:r>
              <a:rPr lang="en-IN" dirty="0"/>
              <a:t>Optimization algorithms like: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 Genetic algorithm (GA),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Dragonfly algorithm (DA) and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Whale </a:t>
            </a:r>
            <a:r>
              <a:rPr lang="en-US" dirty="0"/>
              <a:t>Optimization algorithm (WOA)</a:t>
            </a:r>
          </a:p>
          <a:p>
            <a:r>
              <a:rPr lang="en-US" dirty="0"/>
              <a:t>As a result, in some cases, it outperforms these algorithms and performs comparably in other cases. </a:t>
            </a:r>
          </a:p>
          <a:p>
            <a:r>
              <a:rPr lang="en-US" dirty="0"/>
              <a:t>Comparatively quicker than traditional algorithms like Gradient-based and quadratic algorithms.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013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575</Words>
  <Application>Microsoft Office PowerPoint</Application>
  <PresentationFormat>Widescreen</PresentationFormat>
  <Paragraphs>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Fitness Dependent Optimizer: Inspired by the Bee Swarming Reproductive Process</vt:lpstr>
      <vt:lpstr>Index</vt:lpstr>
      <vt:lpstr>Introduction</vt:lpstr>
      <vt:lpstr>Abstract</vt:lpstr>
      <vt:lpstr>Bee Swarming Process</vt:lpstr>
      <vt:lpstr>FDO Algorithm</vt:lpstr>
      <vt:lpstr>FDO Formula</vt:lpstr>
      <vt:lpstr>Flow Chart</vt:lpstr>
      <vt:lpstr>Result with other Algorithms</vt:lpstr>
      <vt:lpstr>Real World Applications</vt:lpstr>
      <vt:lpstr>Questions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Fitness Dependent Optimizer: Inspired by the Bee Swarming Reproductive Process</dc:title>
  <dc:creator>Surya Narayanan S</dc:creator>
  <cp:lastModifiedBy>Surya Narayanan S</cp:lastModifiedBy>
  <cp:revision>30</cp:revision>
  <dcterms:created xsi:type="dcterms:W3CDTF">2020-09-07T18:08:55Z</dcterms:created>
  <dcterms:modified xsi:type="dcterms:W3CDTF">2020-09-08T16:17:36Z</dcterms:modified>
</cp:coreProperties>
</file>